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8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4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303" r:id="rId46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180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29110-D953-45A0-B1E0-9908EAB0D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EA6C-F641-4A78-AA76-E13D0D88E1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9452008" y="202812"/>
            <a:ext cx="196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Abadi" panose="020B0604020104020204" pitchFamily="34" charset="0"/>
                <a:ea typeface="微软雅黑" panose="020B0503020204020204" pitchFamily="34" charset="-122"/>
              </a:rPr>
              <a:t>营销规划手册  </a:t>
            </a:r>
            <a:r>
              <a:rPr lang="en-US" altLang="zh-CN" sz="1200">
                <a:solidFill>
                  <a:srgbClr val="B49132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49132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模版</a:t>
            </a:r>
            <a:endParaRPr lang="zh-CN" altLang="en-US" sz="1200">
              <a:solidFill>
                <a:srgbClr val="B49132"/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 txBox="1"/>
          <p:nvPr userDrawn="1"/>
        </p:nvSpPr>
        <p:spPr>
          <a:xfrm>
            <a:off x="9162143" y="15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b="0" kern="1200">
                <a:solidFill>
                  <a:srgbClr val="002E1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161F78-D6A4-4A79-93D8-644D6A83810E}" type="slidenum">
              <a:rPr lang="zh-CN" altLang="en-US" smtClean="0">
                <a:latin typeface="Abadi" panose="020B0604020104020204" pitchFamily="34" charset="0"/>
                <a:ea typeface="微软雅黑" panose="020B0503020204020204" pitchFamily="34" charset="-122"/>
              </a:rPr>
            </a:fld>
            <a:endParaRPr lang="zh-CN" altLang="en-US"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81FF"/>
                </a:solidFill>
                <a:latin typeface="Microsoft JhengHei UI" panose="020B0604030504040204" charset="-120"/>
                <a:cs typeface="Microsoft JhengHei U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4" Type="http://schemas.openxmlformats.org/officeDocument/2006/relationships/slideLayout" Target="../slideLayouts/slideLayout5.xml"/><Relationship Id="rId23" Type="http://schemas.openxmlformats.org/officeDocument/2006/relationships/tags" Target="../tags/tag176.xml"/><Relationship Id="rId22" Type="http://schemas.openxmlformats.org/officeDocument/2006/relationships/tags" Target="../tags/tag175.xml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tags" Target="../tags/tag155.xml"/><Relationship Id="rId19" Type="http://schemas.openxmlformats.org/officeDocument/2006/relationships/tags" Target="../tags/tag172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9" Type="http://schemas.openxmlformats.org/officeDocument/2006/relationships/slideLayout" Target="../slideLayouts/slideLayout5.xml"/><Relationship Id="rId58" Type="http://schemas.openxmlformats.org/officeDocument/2006/relationships/tags" Target="../tags/tag96.xml"/><Relationship Id="rId57" Type="http://schemas.openxmlformats.org/officeDocument/2006/relationships/tags" Target="../tags/tag95.xml"/><Relationship Id="rId56" Type="http://schemas.openxmlformats.org/officeDocument/2006/relationships/tags" Target="../tags/tag94.xml"/><Relationship Id="rId55" Type="http://schemas.openxmlformats.org/officeDocument/2006/relationships/tags" Target="../tags/tag93.xml"/><Relationship Id="rId54" Type="http://schemas.openxmlformats.org/officeDocument/2006/relationships/tags" Target="../tags/tag92.xml"/><Relationship Id="rId53" Type="http://schemas.openxmlformats.org/officeDocument/2006/relationships/tags" Target="../tags/tag91.xml"/><Relationship Id="rId52" Type="http://schemas.openxmlformats.org/officeDocument/2006/relationships/tags" Target="../tags/tag90.xml"/><Relationship Id="rId51" Type="http://schemas.openxmlformats.org/officeDocument/2006/relationships/tags" Target="../tags/tag89.xml"/><Relationship Id="rId50" Type="http://schemas.openxmlformats.org/officeDocument/2006/relationships/tags" Target="../tags/tag88.xml"/><Relationship Id="rId5" Type="http://schemas.openxmlformats.org/officeDocument/2006/relationships/tags" Target="../tags/tag43.xml"/><Relationship Id="rId49" Type="http://schemas.openxmlformats.org/officeDocument/2006/relationships/tags" Target="../tags/tag87.xml"/><Relationship Id="rId48" Type="http://schemas.openxmlformats.org/officeDocument/2006/relationships/tags" Target="../tags/tag86.xml"/><Relationship Id="rId47" Type="http://schemas.openxmlformats.org/officeDocument/2006/relationships/tags" Target="../tags/tag85.xml"/><Relationship Id="rId46" Type="http://schemas.openxmlformats.org/officeDocument/2006/relationships/tags" Target="../tags/tag84.xml"/><Relationship Id="rId45" Type="http://schemas.openxmlformats.org/officeDocument/2006/relationships/tags" Target="../tags/tag83.xml"/><Relationship Id="rId44" Type="http://schemas.openxmlformats.org/officeDocument/2006/relationships/tags" Target="../tags/tag82.xml"/><Relationship Id="rId43" Type="http://schemas.openxmlformats.org/officeDocument/2006/relationships/tags" Target="../tags/tag81.xml"/><Relationship Id="rId42" Type="http://schemas.openxmlformats.org/officeDocument/2006/relationships/tags" Target="../tags/tag80.xml"/><Relationship Id="rId41" Type="http://schemas.openxmlformats.org/officeDocument/2006/relationships/tags" Target="../tags/tag79.xml"/><Relationship Id="rId40" Type="http://schemas.openxmlformats.org/officeDocument/2006/relationships/tags" Target="../tags/tag78.xml"/><Relationship Id="rId4" Type="http://schemas.openxmlformats.org/officeDocument/2006/relationships/tags" Target="../tags/tag42.xml"/><Relationship Id="rId39" Type="http://schemas.openxmlformats.org/officeDocument/2006/relationships/tags" Target="../tags/tag77.xml"/><Relationship Id="rId38" Type="http://schemas.openxmlformats.org/officeDocument/2006/relationships/tags" Target="../tags/tag76.xml"/><Relationship Id="rId37" Type="http://schemas.openxmlformats.org/officeDocument/2006/relationships/tags" Target="../tags/tag75.xml"/><Relationship Id="rId36" Type="http://schemas.openxmlformats.org/officeDocument/2006/relationships/tags" Target="../tags/tag74.xml"/><Relationship Id="rId35" Type="http://schemas.openxmlformats.org/officeDocument/2006/relationships/tags" Target="../tags/tag73.xml"/><Relationship Id="rId34" Type="http://schemas.openxmlformats.org/officeDocument/2006/relationships/tags" Target="../tags/tag72.xml"/><Relationship Id="rId33" Type="http://schemas.openxmlformats.org/officeDocument/2006/relationships/tags" Target="../tags/tag71.xml"/><Relationship Id="rId32" Type="http://schemas.openxmlformats.org/officeDocument/2006/relationships/tags" Target="../tags/tag70.xml"/><Relationship Id="rId31" Type="http://schemas.openxmlformats.org/officeDocument/2006/relationships/tags" Target="../tags/tag69.xml"/><Relationship Id="rId30" Type="http://schemas.openxmlformats.org/officeDocument/2006/relationships/tags" Target="../tags/tag68.xml"/><Relationship Id="rId3" Type="http://schemas.openxmlformats.org/officeDocument/2006/relationships/tags" Target="../tags/tag41.xml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0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alphaModFix amt="35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5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-602504" y="1511637"/>
            <a:ext cx="831775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宋简体" panose="03000509000000000000" pitchFamily="65" charset="-122"/>
                <a:ea typeface="方正粗宋简体" panose="03000509000000000000" pitchFamily="65" charset="-122"/>
                <a:cs typeface="Open Sans" panose="020B0606030504020204" pitchFamily="34" charset="0"/>
              </a:rPr>
              <a:t>2024</a:t>
            </a:r>
            <a:r>
              <a:rPr kumimoji="0" lang="zh-CN" altLang="en-US" sz="40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宋简体" panose="03000509000000000000" pitchFamily="65" charset="-122"/>
                <a:ea typeface="方正粗宋简体" panose="03000509000000000000" pitchFamily="65" charset="-122"/>
                <a:cs typeface="Open Sans" panose="020B0606030504020204" pitchFamily="34" charset="0"/>
              </a:rPr>
              <a:t>年（非模板</a:t>
            </a:r>
            <a:r>
              <a:rPr kumimoji="0" lang="en-US" altLang="zh-CN" sz="40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宋简体" panose="03000509000000000000" pitchFamily="65" charset="-122"/>
                <a:ea typeface="方正粗宋简体" panose="03000509000000000000" pitchFamily="65" charset="-122"/>
                <a:cs typeface="Open Sans" panose="020B0606030504020204" pitchFamily="34" charset="0"/>
              </a:rPr>
              <a:t>/</a:t>
            </a:r>
            <a:r>
              <a:rPr kumimoji="0" lang="zh-CN" altLang="en-US" sz="40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宋简体" panose="03000509000000000000" pitchFamily="65" charset="-122"/>
                <a:ea typeface="方正粗宋简体" panose="03000509000000000000" pitchFamily="65" charset="-122"/>
                <a:cs typeface="Open Sans" panose="020B0606030504020204" pitchFamily="34" charset="0"/>
              </a:rPr>
              <a:t>有文案</a:t>
            </a:r>
            <a:r>
              <a:rPr lang="zh-CN" altLang="en-US" sz="4000" spc="100">
                <a:solidFill>
                  <a:prstClr val="white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  <a:cs typeface="Open Sans" panose="020B0606030504020204" pitchFamily="34" charset="0"/>
              </a:rPr>
              <a:t>）</a:t>
            </a:r>
            <a:endParaRPr kumimoji="0" lang="en-US" sz="40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 panose="03000509000000000000" pitchFamily="65" charset="-122"/>
              <a:ea typeface="方正粗宋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130" y="1897360"/>
            <a:ext cx="1209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9600" spc="300" noProof="0">
                <a:solidFill>
                  <a:prstClr val="white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广告人年终总结框架</a:t>
            </a:r>
            <a:endParaRPr kumimoji="0" lang="id-ID" altLang="zh-CN" sz="960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 Black" panose="00000A00000000000000" pitchFamily="2" charset="-122"/>
              <a:ea typeface="HarmonyOS Sans SC Black" panose="00000A00000000000000" pitchFamily="2" charset="-122"/>
            </a:endParaRPr>
          </a:p>
        </p:txBody>
      </p:sp>
      <p:sp>
        <p:nvSpPr>
          <p:cNvPr id="4" name="TextBox 63"/>
          <p:cNvSpPr txBox="1"/>
          <p:nvPr/>
        </p:nvSpPr>
        <p:spPr>
          <a:xfrm>
            <a:off x="331452" y="3429000"/>
            <a:ext cx="1061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prstClr val="white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年度工作总结汇报实例</a:t>
            </a:r>
            <a:r>
              <a:rPr lang="en-US" altLang="zh-CN" sz="3600" b="1">
                <a:solidFill>
                  <a:prstClr val="white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+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微软雅黑" panose="020B0503020204020204" pitchFamily="34" charset="-122"/>
              </a:rPr>
              <a:t>如何写好年终总结汇报指导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 flipH="1">
            <a:off x="-6565" y="0"/>
            <a:ext cx="1754785" cy="2190306"/>
          </a:xfrm>
          <a:custGeom>
            <a:avLst/>
            <a:gdLst>
              <a:gd name="connsiteX0" fmla="*/ 951607 w 1754785"/>
              <a:gd name="connsiteY0" fmla="*/ 0 h 2190306"/>
              <a:gd name="connsiteX1" fmla="*/ 100652 w 1754785"/>
              <a:gd name="connsiteY1" fmla="*/ 0 h 2190306"/>
              <a:gd name="connsiteX2" fmla="*/ 73313 w 1754785"/>
              <a:gd name="connsiteY2" fmla="*/ 74697 h 2190306"/>
              <a:gd name="connsiteX3" fmla="*/ 0 w 1754785"/>
              <a:gd name="connsiteY3" fmla="*/ 559615 h 2190306"/>
              <a:gd name="connsiteX4" fmla="*/ 1630692 w 1754785"/>
              <a:gd name="connsiteY4" fmla="*/ 2190306 h 2190306"/>
              <a:gd name="connsiteX5" fmla="*/ 1754785 w 1754785"/>
              <a:gd name="connsiteY5" fmla="*/ 2185603 h 2190306"/>
              <a:gd name="connsiteX6" fmla="*/ 1754785 w 1754785"/>
              <a:gd name="connsiteY6" fmla="*/ 1434218 h 2190306"/>
              <a:gd name="connsiteX7" fmla="*/ 1630693 w 1754785"/>
              <a:gd name="connsiteY7" fmla="*/ 1443607 h 2190306"/>
              <a:gd name="connsiteX8" fmla="*/ 746702 w 1754785"/>
              <a:gd name="connsiteY8" fmla="*/ 559616 h 2190306"/>
              <a:gd name="connsiteX9" fmla="*/ 897674 w 1754785"/>
              <a:gd name="connsiteY9" fmla="*/ 65368 h 21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785" h="2190306">
                <a:moveTo>
                  <a:pt x="951607" y="0"/>
                </a:moveTo>
                <a:lnTo>
                  <a:pt x="100652" y="0"/>
                </a:lnTo>
                <a:lnTo>
                  <a:pt x="73313" y="74697"/>
                </a:lnTo>
                <a:cubicBezTo>
                  <a:pt x="25667" y="227882"/>
                  <a:pt x="0" y="390751"/>
                  <a:pt x="0" y="559615"/>
                </a:cubicBezTo>
                <a:cubicBezTo>
                  <a:pt x="0" y="1460221"/>
                  <a:pt x="730086" y="2190306"/>
                  <a:pt x="1630692" y="2190306"/>
                </a:cubicBezTo>
                <a:lnTo>
                  <a:pt x="1754785" y="2185603"/>
                </a:lnTo>
                <a:lnTo>
                  <a:pt x="1754785" y="1434218"/>
                </a:lnTo>
                <a:lnTo>
                  <a:pt x="1630693" y="1443607"/>
                </a:lnTo>
                <a:cubicBezTo>
                  <a:pt x="1142478" y="1443607"/>
                  <a:pt x="746702" y="1047831"/>
                  <a:pt x="746702" y="559616"/>
                </a:cubicBezTo>
                <a:cubicBezTo>
                  <a:pt x="746702" y="376535"/>
                  <a:pt x="802358" y="206454"/>
                  <a:pt x="897674" y="65368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60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sz="3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工作问题及整改思路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59865" y="1564005"/>
            <a:ext cx="2517775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推广层面创新创意不足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表现手段不丰富</a:t>
            </a:r>
            <a:endParaRPr lang="en-US" altLang="zh-CN" sz="1600">
              <a:solidFill>
                <a:srgbClr val="3F3F3F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8" name="Rectangle 4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0740" y="1642745"/>
            <a:ext cx="539750" cy="53975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2F2F2"/>
                </a:solidFill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Q1</a:t>
            </a:r>
            <a:endParaRPr lang="en-US" altLang="zh-CN" sz="2000" b="1">
              <a:solidFill>
                <a:srgbClr val="F2F2F2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6" name="TextBox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59865" y="2761615"/>
            <a:ext cx="2667000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对于项目抖音运营传播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缺乏系统的排期和执行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0740" y="2838450"/>
            <a:ext cx="540000" cy="539750"/>
          </a:xfrm>
          <a:prstGeom prst="rect">
            <a:avLst/>
          </a:prstGeom>
          <a:solidFill>
            <a:srgbClr val="D1AA69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2F2F2"/>
                </a:solidFill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Q2</a:t>
            </a:r>
            <a:endParaRPr lang="en-US" altLang="zh-CN" sz="2000" b="1">
              <a:solidFill>
                <a:srgbClr val="F2F2F2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2" name="TextBox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9865" y="3815715"/>
            <a:ext cx="253809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逻辑思维及经验弱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市场了解度及深度低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未能起到至关重要作用</a:t>
            </a:r>
            <a:endParaRPr lang="en-US" altLang="zh-CN" sz="1600">
              <a:solidFill>
                <a:srgbClr val="3F3F3F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0740" y="4034155"/>
            <a:ext cx="540000" cy="53975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2F2F2"/>
                </a:solidFill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Q3</a:t>
            </a:r>
            <a:endParaRPr lang="en-US" altLang="zh-CN" sz="2000" b="1">
              <a:solidFill>
                <a:srgbClr val="F2F2F2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5" name="TextBox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59865" y="5156835"/>
            <a:ext cx="1952625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与其他部门交圈弱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缺少更多沟通</a:t>
            </a:r>
            <a:endParaRPr lang="en-US" altLang="zh-CN" sz="1600">
              <a:solidFill>
                <a:srgbClr val="3F3F3F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6" name="Rectangl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740" y="5229860"/>
            <a:ext cx="540000" cy="539750"/>
          </a:xfrm>
          <a:prstGeom prst="rect">
            <a:avLst/>
          </a:prstGeom>
          <a:solidFill>
            <a:srgbClr val="D1AA69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2F2F2"/>
                </a:solidFill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Q4</a:t>
            </a:r>
            <a:endParaRPr lang="en-US" altLang="zh-CN" sz="2000" b="1">
              <a:solidFill>
                <a:srgbClr val="F2F2F2"/>
              </a:solidFill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082415" y="1477645"/>
            <a:ext cx="7325360" cy="452501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1416050" y="2472055"/>
            <a:ext cx="1000442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67530" y="1577340"/>
            <a:ext cx="7052945" cy="758825"/>
            <a:chOff x="6878" y="2484"/>
            <a:chExt cx="11107" cy="1195"/>
          </a:xfrm>
        </p:grpSpPr>
        <p:sp>
          <p:nvSpPr>
            <p:cNvPr id="52" name="文本框 51"/>
            <p:cNvSpPr txBox="1"/>
            <p:nvPr/>
          </p:nvSpPr>
          <p:spPr>
            <a:xfrm>
              <a:off x="8274" y="2484"/>
              <a:ext cx="9711" cy="1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多途径求学，寻求自我突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破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①培养每日浏览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享设计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花瓣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等网站的习惯，提高审美的同时，学习优秀推广思路；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②关注周边竞品项目及其他优秀项目，学习其推广思路并转化为自身项目所用；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878" y="2587"/>
              <a:ext cx="973" cy="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</a:t>
              </a:r>
              <a:endParaRPr lang="zh-CN" altLang="en-US" sz="4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2" name="直接连接符 1"/>
          <p:cNvCxnSpPr/>
          <p:nvPr>
            <p:custDataLst>
              <p:tags r:id="rId12"/>
            </p:custDataLst>
          </p:nvPr>
        </p:nvCxnSpPr>
        <p:spPr>
          <a:xfrm flipV="1">
            <a:off x="1416050" y="3685540"/>
            <a:ext cx="1000442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3"/>
            </p:custDataLst>
          </p:nvPr>
        </p:nvCxnSpPr>
        <p:spPr>
          <a:xfrm flipV="1">
            <a:off x="1380490" y="4899025"/>
            <a:ext cx="1000442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367530" y="2581275"/>
            <a:ext cx="7052945" cy="998855"/>
            <a:chOff x="6878" y="2258"/>
            <a:chExt cx="11107" cy="1573"/>
          </a:xfrm>
        </p:grpSpPr>
        <p:sp>
          <p:nvSpPr>
            <p:cNvPr id="7" name="文本框 6"/>
            <p:cNvSpPr txBox="1"/>
            <p:nvPr>
              <p:custDataLst>
                <p:tags r:id="rId14"/>
              </p:custDataLst>
            </p:nvPr>
          </p:nvSpPr>
          <p:spPr>
            <a:xfrm>
              <a:off x="8274" y="2258"/>
              <a:ext cx="9711" cy="15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调整心态，坚持做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在消化教程的同时，调整好心态，数据差的视频查漏补缺及时调整方向；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②提前执行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月度及周度拍摄计划，按照排期及时进行拍摄剪辑；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③每日拍摄收集一点素材，同时紧跟热点，看视频质量的同时也提高推送数量。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6878" y="2587"/>
              <a:ext cx="973" cy="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做</a:t>
              </a:r>
              <a:endParaRPr lang="zh-CN" altLang="en-US" sz="4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67530" y="3800475"/>
            <a:ext cx="7052945" cy="998855"/>
            <a:chOff x="6878" y="2371"/>
            <a:chExt cx="11107" cy="1573"/>
          </a:xfrm>
        </p:grpSpPr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8274" y="2371"/>
              <a:ext cx="9711" cy="15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及时总结改进，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执行过程中提升自我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①坚持自我加压，坚持高标准、严要求，踏踏实实、提高效率认真开展工作；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②多看多了解，加强工作计划性，多做有说服力的可行性方案，有良好的工作计划，有计划的开展工作，进而为企业提供准确的市场参考。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7"/>
              </p:custDataLst>
            </p:nvPr>
          </p:nvSpPr>
          <p:spPr>
            <a:xfrm>
              <a:off x="6878" y="2587"/>
              <a:ext cx="973" cy="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改</a:t>
              </a:r>
              <a:endParaRPr lang="zh-CN" altLang="en-US" sz="4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67530" y="4947920"/>
            <a:ext cx="7052945" cy="998855"/>
            <a:chOff x="6878" y="2371"/>
            <a:chExt cx="11107" cy="1573"/>
          </a:xfrm>
        </p:grpSpPr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8274" y="2371"/>
              <a:ext cx="9711" cy="15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与工程、置业顾问和物业等部门多沟通</a:t>
              </a:r>
              <a:endPara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r>
                <a:rPr 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与工程多沟通，掌握工程基础知识及关键知识，对外输出项目价值时更有说服力和感染力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②工作步步跟进落实，避免内耗，与置业顾问多沟通，了解客户痛点及需求，从此出发输出项目信息更有力度。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6878" y="2587"/>
              <a:ext cx="973" cy="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交</a:t>
              </a:r>
              <a:endParaRPr lang="zh-CN" altLang="en-US" sz="4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1648691"/>
            <a:ext cx="12192000" cy="3560618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: 空心 93"/>
          <p:cNvSpPr/>
          <p:nvPr/>
        </p:nvSpPr>
        <p:spPr>
          <a:xfrm>
            <a:off x="716736" y="597608"/>
            <a:ext cx="1248445" cy="1248445"/>
          </a:xfrm>
          <a:prstGeom prst="donut">
            <a:avLst>
              <a:gd name="adj" fmla="val 22856"/>
            </a:avLst>
          </a:prstGeom>
          <a:solidFill>
            <a:srgbClr val="D1AA69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-939588" y="6007036"/>
            <a:ext cx="1879176" cy="1879176"/>
            <a:chOff x="-971513" y="3575817"/>
            <a:chExt cx="1879176" cy="1879176"/>
          </a:xfrm>
        </p:grpSpPr>
        <p:sp>
          <p:nvSpPr>
            <p:cNvPr id="103" name="椭圆 102"/>
            <p:cNvSpPr/>
            <p:nvPr/>
          </p:nvSpPr>
          <p:spPr>
            <a:xfrm>
              <a:off x="-654059" y="3891183"/>
              <a:ext cx="1248445" cy="1248445"/>
            </a:xfrm>
            <a:prstGeom prst="ellipse">
              <a:avLst/>
            </a:prstGeom>
            <a:solidFill>
              <a:srgbClr val="9A0F1C"/>
            </a:solidFill>
            <a:ln>
              <a:noFill/>
            </a:ln>
            <a:effectLst>
              <a:outerShdw blurRad="241300" dist="25400" sx="101000" sy="101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-971513" y="3575817"/>
              <a:ext cx="1879176" cy="18791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41300" dist="25400" sx="101000" sy="101000" algn="ctr" rotWithShape="0">
                <a:schemeClr val="bg1">
                  <a:lumMod val="75000"/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1" name="圆: 空心 110"/>
          <p:cNvSpPr/>
          <p:nvPr/>
        </p:nvSpPr>
        <p:spPr>
          <a:xfrm>
            <a:off x="11424257" y="5732837"/>
            <a:ext cx="540000" cy="540000"/>
          </a:xfrm>
          <a:prstGeom prst="donut">
            <a:avLst>
              <a:gd name="adj" fmla="val 22856"/>
            </a:avLst>
          </a:prstGeom>
          <a:solidFill>
            <a:srgbClr val="C00000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623611" y="2134680"/>
            <a:ext cx="4944778" cy="2588640"/>
            <a:chOff x="3623611" y="2134680"/>
            <a:chExt cx="4944778" cy="2588640"/>
          </a:xfrm>
        </p:grpSpPr>
        <p:sp>
          <p:nvSpPr>
            <p:cNvPr id="113" name="任意多边形: 形状 112"/>
            <p:cNvSpPr/>
            <p:nvPr/>
          </p:nvSpPr>
          <p:spPr>
            <a:xfrm rot="5400000">
              <a:off x="4347305" y="1410986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 rot="16200000">
              <a:off x="7112135" y="3267067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3287395" y="3429000"/>
            <a:ext cx="523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2025</a:t>
            </a:r>
            <a:r>
              <a:rPr kumimoji="1"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年工作计划</a:t>
            </a:r>
            <a:endParaRPr kumimoji="1" lang="zh-CN" altLang="en-US" sz="4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78718" y="2564592"/>
            <a:ext cx="22345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PART 03</a:t>
            </a:r>
            <a:endParaRPr kumimoji="1" lang="zh-CN" altLang="en-US" sz="4000" b="1">
              <a:solidFill>
                <a:schemeClr val="bg1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747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2025</a:t>
              </a:r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年工作计划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工作思路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717923" y="3066115"/>
            <a:ext cx="1469553" cy="1494287"/>
          </a:xfrm>
          <a:custGeom>
            <a:avLst/>
            <a:gdLst>
              <a:gd name="T0" fmla="*/ 467 w 524"/>
              <a:gd name="T1" fmla="*/ 267 h 533"/>
              <a:gd name="T2" fmla="*/ 493 w 524"/>
              <a:gd name="T3" fmla="*/ 227 h 533"/>
              <a:gd name="T4" fmla="*/ 506 w 524"/>
              <a:gd name="T5" fmla="*/ 156 h 533"/>
              <a:gd name="T6" fmla="*/ 444 w 524"/>
              <a:gd name="T7" fmla="*/ 171 h 533"/>
              <a:gd name="T8" fmla="*/ 426 w 524"/>
              <a:gd name="T9" fmla="*/ 99 h 533"/>
              <a:gd name="T10" fmla="*/ 396 w 524"/>
              <a:gd name="T11" fmla="*/ 33 h 533"/>
              <a:gd name="T12" fmla="*/ 354 w 524"/>
              <a:gd name="T13" fmla="*/ 82 h 533"/>
              <a:gd name="T14" fmla="*/ 296 w 524"/>
              <a:gd name="T15" fmla="*/ 35 h 533"/>
              <a:gd name="T16" fmla="*/ 234 w 524"/>
              <a:gd name="T17" fmla="*/ 0 h 533"/>
              <a:gd name="T18" fmla="*/ 228 w 524"/>
              <a:gd name="T19" fmla="*/ 64 h 533"/>
              <a:gd name="T20" fmla="*/ 154 w 524"/>
              <a:gd name="T21" fmla="*/ 59 h 533"/>
              <a:gd name="T22" fmla="*/ 83 w 524"/>
              <a:gd name="T23" fmla="*/ 67 h 533"/>
              <a:gd name="T24" fmla="*/ 116 w 524"/>
              <a:gd name="T25" fmla="*/ 123 h 533"/>
              <a:gd name="T26" fmla="*/ 53 w 524"/>
              <a:gd name="T27" fmla="*/ 162 h 533"/>
              <a:gd name="T28" fmla="*/ 0 w 524"/>
              <a:gd name="T29" fmla="*/ 211 h 533"/>
              <a:gd name="T30" fmla="*/ 59 w 524"/>
              <a:gd name="T31" fmla="*/ 236 h 533"/>
              <a:gd name="T32" fmla="*/ 59 w 524"/>
              <a:gd name="T33" fmla="*/ 295 h 533"/>
              <a:gd name="T34" fmla="*/ 0 w 524"/>
              <a:gd name="T35" fmla="*/ 321 h 533"/>
              <a:gd name="T36" fmla="*/ 53 w 524"/>
              <a:gd name="T37" fmla="*/ 369 h 533"/>
              <a:gd name="T38" fmla="*/ 116 w 524"/>
              <a:gd name="T39" fmla="*/ 410 h 533"/>
              <a:gd name="T40" fmla="*/ 83 w 524"/>
              <a:gd name="T41" fmla="*/ 465 h 533"/>
              <a:gd name="T42" fmla="*/ 154 w 524"/>
              <a:gd name="T43" fmla="*/ 474 h 533"/>
              <a:gd name="T44" fmla="*/ 228 w 524"/>
              <a:gd name="T45" fmla="*/ 468 h 533"/>
              <a:gd name="T46" fmla="*/ 234 w 524"/>
              <a:gd name="T47" fmla="*/ 533 h 533"/>
              <a:gd name="T48" fmla="*/ 296 w 524"/>
              <a:gd name="T49" fmla="*/ 498 h 533"/>
              <a:gd name="T50" fmla="*/ 354 w 524"/>
              <a:gd name="T51" fmla="*/ 450 h 533"/>
              <a:gd name="T52" fmla="*/ 396 w 524"/>
              <a:gd name="T53" fmla="*/ 498 h 533"/>
              <a:gd name="T54" fmla="*/ 426 w 524"/>
              <a:gd name="T55" fmla="*/ 433 h 533"/>
              <a:gd name="T56" fmla="*/ 444 w 524"/>
              <a:gd name="T57" fmla="*/ 362 h 533"/>
              <a:gd name="T58" fmla="*/ 506 w 524"/>
              <a:gd name="T59" fmla="*/ 376 h 533"/>
              <a:gd name="T60" fmla="*/ 493 w 524"/>
              <a:gd name="T61" fmla="*/ 304 h 533"/>
              <a:gd name="T62" fmla="*/ 262 w 524"/>
              <a:gd name="T63" fmla="*/ 417 h 533"/>
              <a:gd name="T64" fmla="*/ 262 w 524"/>
              <a:gd name="T65" fmla="*/ 116 h 533"/>
              <a:gd name="T66" fmla="*/ 262 w 524"/>
              <a:gd name="T67" fmla="*/ 41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4" h="533">
                <a:moveTo>
                  <a:pt x="466" y="295"/>
                </a:moveTo>
                <a:cubicBezTo>
                  <a:pt x="467" y="286"/>
                  <a:pt x="467" y="276"/>
                  <a:pt x="467" y="267"/>
                </a:cubicBezTo>
                <a:cubicBezTo>
                  <a:pt x="467" y="256"/>
                  <a:pt x="467" y="245"/>
                  <a:pt x="466" y="236"/>
                </a:cubicBezTo>
                <a:cubicBezTo>
                  <a:pt x="493" y="227"/>
                  <a:pt x="493" y="227"/>
                  <a:pt x="493" y="227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472" y="162"/>
                  <a:pt x="472" y="162"/>
                  <a:pt x="472" y="162"/>
                </a:cubicBezTo>
                <a:cubicBezTo>
                  <a:pt x="444" y="171"/>
                  <a:pt x="444" y="171"/>
                  <a:pt x="444" y="171"/>
                </a:cubicBezTo>
                <a:cubicBezTo>
                  <a:pt x="435" y="153"/>
                  <a:pt x="423" y="136"/>
                  <a:pt x="410" y="123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41" y="67"/>
                  <a:pt x="441" y="67"/>
                  <a:pt x="441" y="67"/>
                </a:cubicBezTo>
                <a:cubicBezTo>
                  <a:pt x="396" y="33"/>
                  <a:pt x="396" y="33"/>
                  <a:pt x="396" y="33"/>
                </a:cubicBezTo>
                <a:cubicBezTo>
                  <a:pt x="370" y="59"/>
                  <a:pt x="370" y="59"/>
                  <a:pt x="370" y="59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35" y="73"/>
                  <a:pt x="317" y="67"/>
                  <a:pt x="296" y="64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0" y="0"/>
                  <a:pt x="290" y="0"/>
                  <a:pt x="290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28" y="35"/>
                  <a:pt x="228" y="35"/>
                  <a:pt x="228" y="35"/>
                </a:cubicBezTo>
                <a:cubicBezTo>
                  <a:pt x="228" y="64"/>
                  <a:pt x="228" y="64"/>
                  <a:pt x="228" y="64"/>
                </a:cubicBezTo>
                <a:cubicBezTo>
                  <a:pt x="208" y="67"/>
                  <a:pt x="189" y="73"/>
                  <a:pt x="171" y="82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83" y="67"/>
                  <a:pt x="83" y="67"/>
                  <a:pt x="83" y="67"/>
                </a:cubicBezTo>
                <a:cubicBezTo>
                  <a:pt x="98" y="99"/>
                  <a:pt x="98" y="99"/>
                  <a:pt x="98" y="99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01" y="136"/>
                  <a:pt x="91" y="153"/>
                  <a:pt x="80" y="171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18" y="156"/>
                  <a:pt x="18" y="156"/>
                  <a:pt x="18" y="156"/>
                </a:cubicBezTo>
                <a:cubicBezTo>
                  <a:pt x="0" y="211"/>
                  <a:pt x="0" y="211"/>
                  <a:pt x="0" y="211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59" y="236"/>
                  <a:pt x="59" y="236"/>
                  <a:pt x="59" y="236"/>
                </a:cubicBezTo>
                <a:cubicBezTo>
                  <a:pt x="57" y="245"/>
                  <a:pt x="57" y="256"/>
                  <a:pt x="57" y="267"/>
                </a:cubicBezTo>
                <a:cubicBezTo>
                  <a:pt x="57" y="276"/>
                  <a:pt x="57" y="286"/>
                  <a:pt x="59" y="29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0" y="321"/>
                  <a:pt x="0" y="321"/>
                  <a:pt x="0" y="321"/>
                </a:cubicBezTo>
                <a:cubicBezTo>
                  <a:pt x="18" y="376"/>
                  <a:pt x="18" y="376"/>
                  <a:pt x="18" y="376"/>
                </a:cubicBezTo>
                <a:cubicBezTo>
                  <a:pt x="53" y="369"/>
                  <a:pt x="53" y="369"/>
                  <a:pt x="53" y="369"/>
                </a:cubicBezTo>
                <a:cubicBezTo>
                  <a:pt x="80" y="362"/>
                  <a:pt x="80" y="362"/>
                  <a:pt x="80" y="362"/>
                </a:cubicBezTo>
                <a:cubicBezTo>
                  <a:pt x="91" y="379"/>
                  <a:pt x="101" y="395"/>
                  <a:pt x="116" y="410"/>
                </a:cubicBezTo>
                <a:cubicBezTo>
                  <a:pt x="98" y="433"/>
                  <a:pt x="98" y="433"/>
                  <a:pt x="98" y="433"/>
                </a:cubicBezTo>
                <a:cubicBezTo>
                  <a:pt x="83" y="465"/>
                  <a:pt x="83" y="465"/>
                  <a:pt x="83" y="465"/>
                </a:cubicBezTo>
                <a:cubicBezTo>
                  <a:pt x="128" y="498"/>
                  <a:pt x="128" y="498"/>
                  <a:pt x="128" y="498"/>
                </a:cubicBezTo>
                <a:cubicBezTo>
                  <a:pt x="154" y="474"/>
                  <a:pt x="154" y="474"/>
                  <a:pt x="154" y="474"/>
                </a:cubicBezTo>
                <a:cubicBezTo>
                  <a:pt x="171" y="450"/>
                  <a:pt x="171" y="450"/>
                  <a:pt x="171" y="450"/>
                </a:cubicBezTo>
                <a:cubicBezTo>
                  <a:pt x="189" y="459"/>
                  <a:pt x="208" y="465"/>
                  <a:pt x="228" y="468"/>
                </a:cubicBezTo>
                <a:cubicBezTo>
                  <a:pt x="228" y="498"/>
                  <a:pt x="228" y="498"/>
                  <a:pt x="228" y="498"/>
                </a:cubicBezTo>
                <a:cubicBezTo>
                  <a:pt x="234" y="533"/>
                  <a:pt x="234" y="533"/>
                  <a:pt x="234" y="533"/>
                </a:cubicBezTo>
                <a:cubicBezTo>
                  <a:pt x="290" y="533"/>
                  <a:pt x="290" y="533"/>
                  <a:pt x="290" y="533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6" y="468"/>
                  <a:pt x="296" y="468"/>
                  <a:pt x="296" y="468"/>
                </a:cubicBezTo>
                <a:cubicBezTo>
                  <a:pt x="317" y="465"/>
                  <a:pt x="335" y="459"/>
                  <a:pt x="354" y="450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96" y="498"/>
                  <a:pt x="396" y="498"/>
                  <a:pt x="396" y="498"/>
                </a:cubicBezTo>
                <a:cubicBezTo>
                  <a:pt x="441" y="465"/>
                  <a:pt x="441" y="465"/>
                  <a:pt x="441" y="465"/>
                </a:cubicBezTo>
                <a:cubicBezTo>
                  <a:pt x="426" y="433"/>
                  <a:pt x="426" y="433"/>
                  <a:pt x="426" y="433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23" y="395"/>
                  <a:pt x="435" y="379"/>
                  <a:pt x="444" y="362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506" y="376"/>
                  <a:pt x="506" y="376"/>
                  <a:pt x="506" y="376"/>
                </a:cubicBezTo>
                <a:cubicBezTo>
                  <a:pt x="524" y="321"/>
                  <a:pt x="524" y="321"/>
                  <a:pt x="524" y="321"/>
                </a:cubicBezTo>
                <a:cubicBezTo>
                  <a:pt x="493" y="304"/>
                  <a:pt x="493" y="304"/>
                  <a:pt x="493" y="304"/>
                </a:cubicBezTo>
                <a:lnTo>
                  <a:pt x="466" y="295"/>
                </a:lnTo>
                <a:close/>
                <a:moveTo>
                  <a:pt x="262" y="417"/>
                </a:moveTo>
                <a:cubicBezTo>
                  <a:pt x="179" y="417"/>
                  <a:pt x="112" y="350"/>
                  <a:pt x="112" y="267"/>
                </a:cubicBezTo>
                <a:cubicBezTo>
                  <a:pt x="112" y="183"/>
                  <a:pt x="179" y="116"/>
                  <a:pt x="262" y="116"/>
                </a:cubicBezTo>
                <a:cubicBezTo>
                  <a:pt x="345" y="116"/>
                  <a:pt x="412" y="183"/>
                  <a:pt x="412" y="267"/>
                </a:cubicBezTo>
                <a:cubicBezTo>
                  <a:pt x="412" y="350"/>
                  <a:pt x="345" y="417"/>
                  <a:pt x="262" y="417"/>
                </a:cubicBezTo>
                <a:close/>
              </a:path>
            </a:pathLst>
          </a:custGeom>
          <a:solidFill>
            <a:srgbClr val="990F1C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71" rIns="0" bIns="64271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6024554" y="3353859"/>
            <a:ext cx="1788865" cy="1788633"/>
          </a:xfrm>
          <a:custGeom>
            <a:avLst/>
            <a:gdLst>
              <a:gd name="T0" fmla="*/ 638 w 638"/>
              <a:gd name="T1" fmla="*/ 347 h 638"/>
              <a:gd name="T2" fmla="*/ 603 w 638"/>
              <a:gd name="T3" fmla="*/ 285 h 638"/>
              <a:gd name="T4" fmla="*/ 556 w 638"/>
              <a:gd name="T5" fmla="*/ 221 h 638"/>
              <a:gd name="T6" fmla="*/ 609 w 638"/>
              <a:gd name="T7" fmla="*/ 185 h 638"/>
              <a:gd name="T8" fmla="*/ 547 w 638"/>
              <a:gd name="T9" fmla="*/ 147 h 638"/>
              <a:gd name="T10" fmla="*/ 476 w 638"/>
              <a:gd name="T11" fmla="*/ 117 h 638"/>
              <a:gd name="T12" fmla="*/ 503 w 638"/>
              <a:gd name="T13" fmla="*/ 58 h 638"/>
              <a:gd name="T14" fmla="*/ 432 w 638"/>
              <a:gd name="T15" fmla="*/ 56 h 638"/>
              <a:gd name="T16" fmla="*/ 353 w 638"/>
              <a:gd name="T17" fmla="*/ 65 h 638"/>
              <a:gd name="T18" fmla="*/ 347 w 638"/>
              <a:gd name="T19" fmla="*/ 0 h 638"/>
              <a:gd name="T20" fmla="*/ 285 w 638"/>
              <a:gd name="T21" fmla="*/ 35 h 638"/>
              <a:gd name="T22" fmla="*/ 221 w 638"/>
              <a:gd name="T23" fmla="*/ 82 h 638"/>
              <a:gd name="T24" fmla="*/ 185 w 638"/>
              <a:gd name="T25" fmla="*/ 29 h 638"/>
              <a:gd name="T26" fmla="*/ 148 w 638"/>
              <a:gd name="T27" fmla="*/ 91 h 638"/>
              <a:gd name="T28" fmla="*/ 117 w 638"/>
              <a:gd name="T29" fmla="*/ 162 h 638"/>
              <a:gd name="T30" fmla="*/ 58 w 638"/>
              <a:gd name="T31" fmla="*/ 135 h 638"/>
              <a:gd name="T32" fmla="*/ 56 w 638"/>
              <a:gd name="T33" fmla="*/ 206 h 638"/>
              <a:gd name="T34" fmla="*/ 65 w 638"/>
              <a:gd name="T35" fmla="*/ 285 h 638"/>
              <a:gd name="T36" fmla="*/ 0 w 638"/>
              <a:gd name="T37" fmla="*/ 291 h 638"/>
              <a:gd name="T38" fmla="*/ 36 w 638"/>
              <a:gd name="T39" fmla="*/ 353 h 638"/>
              <a:gd name="T40" fmla="*/ 82 w 638"/>
              <a:gd name="T41" fmla="*/ 415 h 638"/>
              <a:gd name="T42" fmla="*/ 29 w 638"/>
              <a:gd name="T43" fmla="*/ 453 h 638"/>
              <a:gd name="T44" fmla="*/ 91 w 638"/>
              <a:gd name="T45" fmla="*/ 489 h 638"/>
              <a:gd name="T46" fmla="*/ 162 w 638"/>
              <a:gd name="T47" fmla="*/ 521 h 638"/>
              <a:gd name="T48" fmla="*/ 135 w 638"/>
              <a:gd name="T49" fmla="*/ 580 h 638"/>
              <a:gd name="T50" fmla="*/ 208 w 638"/>
              <a:gd name="T51" fmla="*/ 582 h 638"/>
              <a:gd name="T52" fmla="*/ 285 w 638"/>
              <a:gd name="T53" fmla="*/ 573 h 638"/>
              <a:gd name="T54" fmla="*/ 291 w 638"/>
              <a:gd name="T55" fmla="*/ 638 h 638"/>
              <a:gd name="T56" fmla="*/ 353 w 638"/>
              <a:gd name="T57" fmla="*/ 601 h 638"/>
              <a:gd name="T58" fmla="*/ 416 w 638"/>
              <a:gd name="T59" fmla="*/ 556 h 638"/>
              <a:gd name="T60" fmla="*/ 453 w 638"/>
              <a:gd name="T61" fmla="*/ 609 h 638"/>
              <a:gd name="T62" fmla="*/ 491 w 638"/>
              <a:gd name="T63" fmla="*/ 547 h 638"/>
              <a:gd name="T64" fmla="*/ 521 w 638"/>
              <a:gd name="T65" fmla="*/ 476 h 638"/>
              <a:gd name="T66" fmla="*/ 580 w 638"/>
              <a:gd name="T67" fmla="*/ 503 h 638"/>
              <a:gd name="T68" fmla="*/ 582 w 638"/>
              <a:gd name="T69" fmla="*/ 430 h 638"/>
              <a:gd name="T70" fmla="*/ 572 w 638"/>
              <a:gd name="T71" fmla="*/ 353 h 638"/>
              <a:gd name="T72" fmla="*/ 319 w 638"/>
              <a:gd name="T73" fmla="*/ 503 h 638"/>
              <a:gd name="T74" fmla="*/ 319 w 638"/>
              <a:gd name="T75" fmla="*/ 135 h 638"/>
              <a:gd name="T76" fmla="*/ 319 w 638"/>
              <a:gd name="T77" fmla="*/ 50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8" h="638">
                <a:moveTo>
                  <a:pt x="603" y="353"/>
                </a:moveTo>
                <a:cubicBezTo>
                  <a:pt x="638" y="347"/>
                  <a:pt x="638" y="347"/>
                  <a:pt x="638" y="347"/>
                </a:cubicBezTo>
                <a:cubicBezTo>
                  <a:pt x="638" y="291"/>
                  <a:pt x="638" y="291"/>
                  <a:pt x="638" y="291"/>
                </a:cubicBezTo>
                <a:cubicBezTo>
                  <a:pt x="603" y="285"/>
                  <a:pt x="603" y="285"/>
                  <a:pt x="603" y="285"/>
                </a:cubicBezTo>
                <a:cubicBezTo>
                  <a:pt x="572" y="285"/>
                  <a:pt x="572" y="285"/>
                  <a:pt x="572" y="285"/>
                </a:cubicBezTo>
                <a:cubicBezTo>
                  <a:pt x="569" y="262"/>
                  <a:pt x="563" y="241"/>
                  <a:pt x="556" y="221"/>
                </a:cubicBezTo>
                <a:cubicBezTo>
                  <a:pt x="582" y="206"/>
                  <a:pt x="582" y="206"/>
                  <a:pt x="582" y="206"/>
                </a:cubicBezTo>
                <a:cubicBezTo>
                  <a:pt x="609" y="185"/>
                  <a:pt x="609" y="185"/>
                  <a:pt x="609" y="185"/>
                </a:cubicBezTo>
                <a:cubicBezTo>
                  <a:pt x="580" y="135"/>
                  <a:pt x="580" y="135"/>
                  <a:pt x="580" y="135"/>
                </a:cubicBezTo>
                <a:cubicBezTo>
                  <a:pt x="547" y="147"/>
                  <a:pt x="547" y="147"/>
                  <a:pt x="547" y="147"/>
                </a:cubicBezTo>
                <a:cubicBezTo>
                  <a:pt x="521" y="162"/>
                  <a:pt x="521" y="162"/>
                  <a:pt x="521" y="162"/>
                </a:cubicBezTo>
                <a:cubicBezTo>
                  <a:pt x="509" y="146"/>
                  <a:pt x="492" y="129"/>
                  <a:pt x="476" y="117"/>
                </a:cubicBezTo>
                <a:cubicBezTo>
                  <a:pt x="491" y="91"/>
                  <a:pt x="491" y="91"/>
                  <a:pt x="491" y="91"/>
                </a:cubicBezTo>
                <a:cubicBezTo>
                  <a:pt x="503" y="58"/>
                  <a:pt x="503" y="58"/>
                  <a:pt x="503" y="58"/>
                </a:cubicBezTo>
                <a:cubicBezTo>
                  <a:pt x="453" y="29"/>
                  <a:pt x="453" y="29"/>
                  <a:pt x="453" y="29"/>
                </a:cubicBezTo>
                <a:cubicBezTo>
                  <a:pt x="432" y="56"/>
                  <a:pt x="432" y="56"/>
                  <a:pt x="432" y="56"/>
                </a:cubicBezTo>
                <a:cubicBezTo>
                  <a:pt x="416" y="82"/>
                  <a:pt x="416" y="82"/>
                  <a:pt x="416" y="82"/>
                </a:cubicBezTo>
                <a:cubicBezTo>
                  <a:pt x="397" y="74"/>
                  <a:pt x="376" y="68"/>
                  <a:pt x="353" y="65"/>
                </a:cubicBezTo>
                <a:cubicBezTo>
                  <a:pt x="353" y="35"/>
                  <a:pt x="353" y="35"/>
                  <a:pt x="353" y="35"/>
                </a:cubicBezTo>
                <a:cubicBezTo>
                  <a:pt x="347" y="0"/>
                  <a:pt x="347" y="0"/>
                  <a:pt x="347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85" y="35"/>
                  <a:pt x="285" y="35"/>
                  <a:pt x="285" y="35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62" y="68"/>
                  <a:pt x="242" y="74"/>
                  <a:pt x="221" y="82"/>
                </a:cubicBezTo>
                <a:cubicBezTo>
                  <a:pt x="208" y="56"/>
                  <a:pt x="208" y="56"/>
                  <a:pt x="208" y="56"/>
                </a:cubicBezTo>
                <a:cubicBezTo>
                  <a:pt x="185" y="29"/>
                  <a:pt x="185" y="29"/>
                  <a:pt x="185" y="29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145" y="129"/>
                  <a:pt x="130" y="146"/>
                  <a:pt x="117" y="162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82" y="221"/>
                  <a:pt x="82" y="221"/>
                  <a:pt x="82" y="221"/>
                </a:cubicBezTo>
                <a:cubicBezTo>
                  <a:pt x="74" y="241"/>
                  <a:pt x="68" y="262"/>
                  <a:pt x="65" y="285"/>
                </a:cubicBezTo>
                <a:cubicBezTo>
                  <a:pt x="36" y="285"/>
                  <a:pt x="36" y="285"/>
                  <a:pt x="36" y="285"/>
                </a:cubicBezTo>
                <a:cubicBezTo>
                  <a:pt x="0" y="291"/>
                  <a:pt x="0" y="291"/>
                  <a:pt x="0" y="291"/>
                </a:cubicBezTo>
                <a:cubicBezTo>
                  <a:pt x="0" y="347"/>
                  <a:pt x="0" y="347"/>
                  <a:pt x="0" y="347"/>
                </a:cubicBezTo>
                <a:cubicBezTo>
                  <a:pt x="36" y="353"/>
                  <a:pt x="36" y="353"/>
                  <a:pt x="36" y="353"/>
                </a:cubicBezTo>
                <a:cubicBezTo>
                  <a:pt x="65" y="353"/>
                  <a:pt x="65" y="353"/>
                  <a:pt x="65" y="353"/>
                </a:cubicBezTo>
                <a:cubicBezTo>
                  <a:pt x="68" y="374"/>
                  <a:pt x="74" y="395"/>
                  <a:pt x="82" y="415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29" y="453"/>
                  <a:pt x="29" y="453"/>
                  <a:pt x="29" y="453"/>
                </a:cubicBezTo>
                <a:cubicBezTo>
                  <a:pt x="58" y="503"/>
                  <a:pt x="58" y="503"/>
                  <a:pt x="58" y="503"/>
                </a:cubicBezTo>
                <a:cubicBezTo>
                  <a:pt x="91" y="489"/>
                  <a:pt x="91" y="489"/>
                  <a:pt x="91" y="489"/>
                </a:cubicBezTo>
                <a:cubicBezTo>
                  <a:pt x="117" y="476"/>
                  <a:pt x="117" y="476"/>
                  <a:pt x="117" y="476"/>
                </a:cubicBezTo>
                <a:cubicBezTo>
                  <a:pt x="130" y="492"/>
                  <a:pt x="145" y="507"/>
                  <a:pt x="162" y="521"/>
                </a:cubicBezTo>
                <a:cubicBezTo>
                  <a:pt x="148" y="547"/>
                  <a:pt x="148" y="547"/>
                  <a:pt x="148" y="547"/>
                </a:cubicBezTo>
                <a:cubicBezTo>
                  <a:pt x="135" y="580"/>
                  <a:pt x="135" y="580"/>
                  <a:pt x="135" y="580"/>
                </a:cubicBezTo>
                <a:cubicBezTo>
                  <a:pt x="185" y="609"/>
                  <a:pt x="185" y="609"/>
                  <a:pt x="185" y="609"/>
                </a:cubicBezTo>
                <a:cubicBezTo>
                  <a:pt x="208" y="582"/>
                  <a:pt x="208" y="582"/>
                  <a:pt x="208" y="582"/>
                </a:cubicBezTo>
                <a:cubicBezTo>
                  <a:pt x="221" y="556"/>
                  <a:pt x="221" y="556"/>
                  <a:pt x="221" y="556"/>
                </a:cubicBezTo>
                <a:cubicBezTo>
                  <a:pt x="242" y="563"/>
                  <a:pt x="262" y="570"/>
                  <a:pt x="285" y="573"/>
                </a:cubicBezTo>
                <a:cubicBezTo>
                  <a:pt x="285" y="601"/>
                  <a:pt x="285" y="601"/>
                  <a:pt x="285" y="601"/>
                </a:cubicBezTo>
                <a:cubicBezTo>
                  <a:pt x="291" y="638"/>
                  <a:pt x="291" y="638"/>
                  <a:pt x="291" y="638"/>
                </a:cubicBezTo>
                <a:cubicBezTo>
                  <a:pt x="347" y="638"/>
                  <a:pt x="347" y="638"/>
                  <a:pt x="347" y="638"/>
                </a:cubicBezTo>
                <a:cubicBezTo>
                  <a:pt x="353" y="601"/>
                  <a:pt x="353" y="601"/>
                  <a:pt x="353" y="601"/>
                </a:cubicBezTo>
                <a:cubicBezTo>
                  <a:pt x="353" y="573"/>
                  <a:pt x="353" y="573"/>
                  <a:pt x="353" y="573"/>
                </a:cubicBezTo>
                <a:cubicBezTo>
                  <a:pt x="376" y="570"/>
                  <a:pt x="397" y="563"/>
                  <a:pt x="416" y="556"/>
                </a:cubicBezTo>
                <a:cubicBezTo>
                  <a:pt x="432" y="582"/>
                  <a:pt x="432" y="582"/>
                  <a:pt x="432" y="582"/>
                </a:cubicBezTo>
                <a:cubicBezTo>
                  <a:pt x="453" y="609"/>
                  <a:pt x="453" y="609"/>
                  <a:pt x="453" y="609"/>
                </a:cubicBezTo>
                <a:cubicBezTo>
                  <a:pt x="503" y="580"/>
                  <a:pt x="503" y="580"/>
                  <a:pt x="503" y="580"/>
                </a:cubicBezTo>
                <a:cubicBezTo>
                  <a:pt x="491" y="547"/>
                  <a:pt x="491" y="547"/>
                  <a:pt x="491" y="547"/>
                </a:cubicBezTo>
                <a:cubicBezTo>
                  <a:pt x="476" y="521"/>
                  <a:pt x="476" y="521"/>
                  <a:pt x="476" y="521"/>
                </a:cubicBezTo>
                <a:cubicBezTo>
                  <a:pt x="492" y="507"/>
                  <a:pt x="509" y="492"/>
                  <a:pt x="521" y="476"/>
                </a:cubicBezTo>
                <a:cubicBezTo>
                  <a:pt x="547" y="489"/>
                  <a:pt x="547" y="489"/>
                  <a:pt x="547" y="489"/>
                </a:cubicBezTo>
                <a:cubicBezTo>
                  <a:pt x="580" y="503"/>
                  <a:pt x="580" y="503"/>
                  <a:pt x="580" y="50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582" y="430"/>
                  <a:pt x="582" y="430"/>
                  <a:pt x="582" y="430"/>
                </a:cubicBezTo>
                <a:cubicBezTo>
                  <a:pt x="556" y="415"/>
                  <a:pt x="556" y="415"/>
                  <a:pt x="556" y="415"/>
                </a:cubicBezTo>
                <a:cubicBezTo>
                  <a:pt x="563" y="395"/>
                  <a:pt x="569" y="374"/>
                  <a:pt x="572" y="353"/>
                </a:cubicBezTo>
                <a:lnTo>
                  <a:pt x="603" y="353"/>
                </a:lnTo>
                <a:close/>
                <a:moveTo>
                  <a:pt x="319" y="503"/>
                </a:moveTo>
                <a:cubicBezTo>
                  <a:pt x="217" y="503"/>
                  <a:pt x="135" y="420"/>
                  <a:pt x="135" y="319"/>
                </a:cubicBezTo>
                <a:cubicBezTo>
                  <a:pt x="135" y="217"/>
                  <a:pt x="217" y="135"/>
                  <a:pt x="319" y="135"/>
                </a:cubicBezTo>
                <a:cubicBezTo>
                  <a:pt x="420" y="135"/>
                  <a:pt x="503" y="217"/>
                  <a:pt x="503" y="319"/>
                </a:cubicBezTo>
                <a:cubicBezTo>
                  <a:pt x="503" y="420"/>
                  <a:pt x="420" y="503"/>
                  <a:pt x="319" y="503"/>
                </a:cubicBezTo>
                <a:close/>
              </a:path>
            </a:pathLst>
          </a:custGeom>
          <a:solidFill>
            <a:srgbClr val="D1AA69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271" rIns="0" bIns="64271" rtlCol="0" anchor="ctr"/>
          <a:lstStyle/>
          <a:p>
            <a:pPr algn="ctr"/>
            <a:endParaRPr lang="zh-CN" altLang="en-US" sz="3375">
              <a:solidFill>
                <a:srgbClr val="3F7EE5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4" name="TextBox 38"/>
          <p:cNvSpPr txBox="1"/>
          <p:nvPr>
            <p:custDataLst>
              <p:tags r:id="rId6"/>
            </p:custDataLst>
          </p:nvPr>
        </p:nvSpPr>
        <p:spPr>
          <a:xfrm>
            <a:off x="4944110" y="3570288"/>
            <a:ext cx="1024255" cy="558800"/>
          </a:xfrm>
          <a:prstGeom prst="rect">
            <a:avLst/>
          </a:prstGeom>
          <a:noFill/>
        </p:spPr>
        <p:txBody>
          <a:bodyPr wrap="square" lIns="128540" tIns="64271" rIns="128540" bIns="64271" rtlCol="0" anchor="ctr">
            <a:spAutoFit/>
          </a:bodyPr>
          <a:lstStyle/>
          <a:p>
            <a:pPr algn="ctr"/>
            <a:r>
              <a:rPr lang="zh-CN" altLang="en-US" sz="28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求变</a:t>
            </a:r>
            <a:endParaRPr lang="zh-CN" altLang="en-US" sz="2800" b="1"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5" name="TextBox 39"/>
          <p:cNvSpPr txBox="1"/>
          <p:nvPr>
            <p:custDataLst>
              <p:tags r:id="rId7"/>
            </p:custDataLst>
          </p:nvPr>
        </p:nvSpPr>
        <p:spPr>
          <a:xfrm>
            <a:off x="6384290" y="4003040"/>
            <a:ext cx="1081405" cy="620395"/>
          </a:xfrm>
          <a:prstGeom prst="rect">
            <a:avLst/>
          </a:prstGeom>
          <a:noFill/>
          <a:ln>
            <a:noFill/>
          </a:ln>
        </p:spPr>
        <p:txBody>
          <a:bodyPr wrap="square" lIns="128540" tIns="64271" rIns="128540" bIns="64271" rtlCol="0" anchor="ctr">
            <a:spAutoFit/>
          </a:bodyPr>
          <a:lstStyle/>
          <a:p>
            <a:pPr algn="ctr"/>
            <a:r>
              <a:rPr lang="zh-CN" altLang="en-US" sz="32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执行</a:t>
            </a:r>
            <a:endParaRPr lang="zh-CN" altLang="en-US" sz="3200" b="1"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145" y="1096010"/>
            <a:ext cx="11019155" cy="98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因项目调整，目前个人工作岗位及工作内容发生比较大的转变，工作重心及内容由执行策划转变为文案编辑，由对接转变为直接执行，且兼顾两个项目，在此情况下，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年的工作核心思路为：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主动求变，重在执行！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145" y="2783205"/>
            <a:ext cx="3723640" cy="290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转变思路，找准目标：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明确当下工作重点和思路，适应并迅速上手目前工作内容；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转变心态，独立承担：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脱离推广公司前提下，努力夯实自身能力；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转变方法，自我提升：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①不断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学习优秀案例，提炼亮点，结合实际运用于项目；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②走出去学习，避免固步自封，不驰于空想，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不鹜于虚声，踏踏实实。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184515" y="2565400"/>
            <a:ext cx="3599815" cy="3296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制定标准：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结合项目策划，名确职责，通过不断的总结升级，提升工作质量；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工作前置：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定时发送工作单，合理安排两个项目工作，避免工作交集，提升效率；</a:t>
            </a:r>
            <a:endParaRPr lang="zh-CN" altLang="en-US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工作细化：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月计划细化到周，周计划细化到天，注重细节，每项工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作都分解细化，“精打细算”；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层层落实：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注重策略，要做到每项工作都有过程，有结果。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7470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2025</a:t>
              </a:r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年工作计划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工作目标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271905" y="1480185"/>
            <a:ext cx="1620000" cy="1620000"/>
            <a:chOff x="1870" y="2340"/>
            <a:chExt cx="3319" cy="3318"/>
          </a:xfrm>
        </p:grpSpPr>
        <p:sp>
          <p:nvSpPr>
            <p:cNvPr id="3" name="isḻíḍê"/>
            <p:cNvSpPr/>
            <p:nvPr>
              <p:custDataLst>
                <p:tags r:id="rId4"/>
              </p:custDataLst>
            </p:nvPr>
          </p:nvSpPr>
          <p:spPr>
            <a:xfrm flipH="1">
              <a:off x="1871" y="2340"/>
              <a:ext cx="3319" cy="3319"/>
            </a:xfrm>
            <a:prstGeom prst="donut">
              <a:avLst>
                <a:gd name="adj" fmla="val 93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近期</a:t>
              </a:r>
              <a:endParaRPr lang="zh-CN" altLang="en-US" sz="28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目标</a:t>
              </a:r>
              <a:endParaRPr lang="zh-CN" altLang="en-US" sz="28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" name="íŝḻîḋé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1870" y="2340"/>
              <a:ext cx="3319" cy="3319"/>
            </a:xfrm>
            <a:prstGeom prst="blockArc">
              <a:avLst>
                <a:gd name="adj1" fmla="val 19836787"/>
                <a:gd name="adj2" fmla="val 5630232"/>
                <a:gd name="adj3" fmla="val 9100"/>
              </a:avLst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r"/>
              <a:endParaRPr lang="en-US" sz="1350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41405" y="1480185"/>
            <a:ext cx="1619885" cy="1620000"/>
            <a:chOff x="7923" y="2340"/>
            <a:chExt cx="3336" cy="3318"/>
          </a:xfrm>
        </p:grpSpPr>
        <p:sp>
          <p:nvSpPr>
            <p:cNvPr id="7" name="iṣľíḓê"/>
            <p:cNvSpPr/>
            <p:nvPr>
              <p:custDataLst>
                <p:tags r:id="rId6"/>
              </p:custDataLst>
            </p:nvPr>
          </p:nvSpPr>
          <p:spPr>
            <a:xfrm flipH="1">
              <a:off x="7941" y="2340"/>
              <a:ext cx="3319" cy="3319"/>
            </a:xfrm>
            <a:prstGeom prst="donut">
              <a:avLst>
                <a:gd name="adj" fmla="val 93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中期</a:t>
              </a:r>
              <a:endParaRPr lang="zh-CN" altLang="en-US" sz="28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  <a:p>
              <a:pPr algn="ctr">
                <a:buClrTx/>
                <a:buSzTx/>
                <a:buFontTx/>
              </a:pPr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目标</a:t>
              </a:r>
              <a:endParaRPr lang="zh-CN" altLang="en-US" sz="16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" name="íṣḻïdê"/>
            <p:cNvSpPr/>
            <p:nvPr>
              <p:custDataLst>
                <p:tags r:id="rId7"/>
              </p:custDataLst>
            </p:nvPr>
          </p:nvSpPr>
          <p:spPr>
            <a:xfrm rot="5400000" flipH="1">
              <a:off x="7923" y="2340"/>
              <a:ext cx="3319" cy="3319"/>
            </a:xfrm>
            <a:prstGeom prst="blockArc">
              <a:avLst>
                <a:gd name="adj1" fmla="val 15271287"/>
                <a:gd name="adj2" fmla="val 5747590"/>
                <a:gd name="adj3" fmla="val 9100"/>
              </a:avLst>
            </a:prstGeom>
            <a:solidFill>
              <a:srgbClr val="D1A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r"/>
              <a:endParaRPr lang="en-US" sz="1350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210790" y="1480185"/>
            <a:ext cx="1619885" cy="1620000"/>
            <a:chOff x="13915" y="2331"/>
            <a:chExt cx="3344" cy="3327"/>
          </a:xfrm>
        </p:grpSpPr>
        <p:sp>
          <p:nvSpPr>
            <p:cNvPr id="11" name="iSḷïḑé"/>
            <p:cNvSpPr/>
            <p:nvPr>
              <p:custDataLst>
                <p:tags r:id="rId8"/>
              </p:custDataLst>
            </p:nvPr>
          </p:nvSpPr>
          <p:spPr>
            <a:xfrm flipH="1">
              <a:off x="13941" y="2340"/>
              <a:ext cx="3319" cy="3319"/>
            </a:xfrm>
            <a:prstGeom prst="donut">
              <a:avLst>
                <a:gd name="adj" fmla="val 93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长期</a:t>
              </a:r>
              <a:endParaRPr lang="zh-CN" altLang="en-US" sz="28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  <a:p>
              <a:pPr algn="ctr">
                <a:buClrTx/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目标</a:t>
              </a:r>
              <a:endParaRPr lang="zh-CN" altLang="en-US" sz="28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2" name="iṣliḋé"/>
            <p:cNvSpPr/>
            <p:nvPr>
              <p:custDataLst>
                <p:tags r:id="rId9"/>
              </p:custDataLst>
            </p:nvPr>
          </p:nvSpPr>
          <p:spPr>
            <a:xfrm rot="16980000" flipH="1">
              <a:off x="13915" y="2331"/>
              <a:ext cx="3319" cy="3319"/>
            </a:xfrm>
            <a:prstGeom prst="blockArc">
              <a:avLst>
                <a:gd name="adj1" fmla="val 2087936"/>
                <a:gd name="adj2" fmla="val 16839566"/>
                <a:gd name="adj3" fmla="val 9270"/>
              </a:avLst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r"/>
              <a:endParaRPr lang="en-US" sz="1350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 flipH="1">
            <a:off x="4168925" y="1701288"/>
            <a:ext cx="0" cy="4320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H="1">
            <a:off x="8001189" y="1701288"/>
            <a:ext cx="0" cy="4320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š1iḋé"/>
          <p:cNvSpPr txBox="1"/>
          <p:nvPr>
            <p:custDataLst>
              <p:tags r:id="rId12"/>
            </p:custDataLst>
          </p:nvPr>
        </p:nvSpPr>
        <p:spPr>
          <a:xfrm>
            <a:off x="4639310" y="3356610"/>
            <a:ext cx="2818130" cy="85788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明确目标全力以赴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2000" b="1" spc="13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做好各项工作</a:t>
            </a:r>
            <a:endParaRPr lang="zh-CN" altLang="en-US" sz="2000" b="1" spc="13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89780" y="4436745"/>
            <a:ext cx="2990215" cy="11182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明确最核心的追求与目标，化解工作中的压力，迎接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的挑战；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做好抖音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视频号，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保质保量产出内容，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实现项目信息传递及粉丝稳步增长。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íš1iḋé"/>
          <p:cNvSpPr txBox="1"/>
          <p:nvPr>
            <p:custDataLst>
              <p:tags r:id="rId13"/>
            </p:custDataLst>
          </p:nvPr>
        </p:nvSpPr>
        <p:spPr>
          <a:xfrm>
            <a:off x="8703310" y="3320415"/>
            <a:ext cx="2818130" cy="85788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有独特核心价值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能独当一面的策划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544560" y="4399915"/>
            <a:ext cx="2951480" cy="346710"/>
            <a:chOff x="7105" y="6874"/>
            <a:chExt cx="4648" cy="546"/>
          </a:xfrm>
        </p:grpSpPr>
        <p:sp>
          <p:nvSpPr>
            <p:cNvPr id="38" name="文本框 37"/>
            <p:cNvSpPr txBox="1"/>
            <p:nvPr>
              <p:custDataLst>
                <p:tags r:id="rId14"/>
              </p:custDataLst>
            </p:nvPr>
          </p:nvSpPr>
          <p:spPr>
            <a:xfrm>
              <a:off x="7105" y="6874"/>
              <a:ext cx="1979" cy="5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项目把控能力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>
              <p:custDataLst>
                <p:tags r:id="rId15"/>
              </p:custDataLst>
            </p:nvPr>
          </p:nvSpPr>
          <p:spPr>
            <a:xfrm>
              <a:off x="9033" y="6987"/>
              <a:ext cx="2721" cy="340"/>
            </a:xfrm>
            <a:prstGeom prst="roundRect">
              <a:avLst/>
            </a:prstGeom>
            <a:gradFill>
              <a:gsLst>
                <a:gs pos="71000">
                  <a:srgbClr val="EE5F58"/>
                </a:gs>
                <a:gs pos="48000">
                  <a:srgbClr val="F7A092">
                    <a:alpha val="100000"/>
                  </a:srgbClr>
                </a:gs>
                <a:gs pos="21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44560" y="4820285"/>
            <a:ext cx="2951480" cy="346710"/>
            <a:chOff x="7105" y="6874"/>
            <a:chExt cx="4648" cy="546"/>
          </a:xfrm>
        </p:grpSpPr>
        <p:sp>
          <p:nvSpPr>
            <p:cNvPr id="42" name="文本框 41"/>
            <p:cNvSpPr txBox="1"/>
            <p:nvPr>
              <p:custDataLst>
                <p:tags r:id="rId16"/>
              </p:custDataLst>
            </p:nvPr>
          </p:nvSpPr>
          <p:spPr>
            <a:xfrm>
              <a:off x="7105" y="6874"/>
              <a:ext cx="1979" cy="5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专业技术能力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3" name="圆角矩形 42"/>
            <p:cNvSpPr/>
            <p:nvPr>
              <p:custDataLst>
                <p:tags r:id="rId17"/>
              </p:custDataLst>
            </p:nvPr>
          </p:nvSpPr>
          <p:spPr>
            <a:xfrm>
              <a:off x="9033" y="6987"/>
              <a:ext cx="2721" cy="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44560" y="5240655"/>
            <a:ext cx="2951480" cy="346710"/>
            <a:chOff x="7105" y="6874"/>
            <a:chExt cx="4648" cy="546"/>
          </a:xfrm>
        </p:grpSpPr>
        <p:sp>
          <p:nvSpPr>
            <p:cNvPr id="45" name="文本框 44"/>
            <p:cNvSpPr txBox="1"/>
            <p:nvPr>
              <p:custDataLst>
                <p:tags r:id="rId18"/>
              </p:custDataLst>
            </p:nvPr>
          </p:nvSpPr>
          <p:spPr>
            <a:xfrm>
              <a:off x="7105" y="6874"/>
              <a:ext cx="1979" cy="5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沟通协调能力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6" name="圆角矩形 45"/>
            <p:cNvSpPr/>
            <p:nvPr>
              <p:custDataLst>
                <p:tags r:id="rId19"/>
              </p:custDataLst>
            </p:nvPr>
          </p:nvSpPr>
          <p:spPr>
            <a:xfrm>
              <a:off x="9033" y="6987"/>
              <a:ext cx="2721" cy="340"/>
            </a:xfrm>
            <a:prstGeom prst="roundRect">
              <a:avLst/>
            </a:prstGeom>
            <a:gradFill>
              <a:gsLst>
                <a:gs pos="36000">
                  <a:schemeClr val="accent4">
                    <a:lumMod val="75000"/>
                  </a:schemeClr>
                </a:gs>
                <a:gs pos="14000">
                  <a:srgbClr val="B2C98D">
                    <a:alpha val="100000"/>
                  </a:srgbClr>
                </a:gs>
                <a:gs pos="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44560" y="5661025"/>
            <a:ext cx="2951480" cy="346710"/>
            <a:chOff x="7105" y="6874"/>
            <a:chExt cx="4648" cy="546"/>
          </a:xfrm>
        </p:grpSpPr>
        <p:sp>
          <p:nvSpPr>
            <p:cNvPr id="48" name="文本框 47"/>
            <p:cNvSpPr txBox="1"/>
            <p:nvPr>
              <p:custDataLst>
                <p:tags r:id="rId20"/>
              </p:custDataLst>
            </p:nvPr>
          </p:nvSpPr>
          <p:spPr>
            <a:xfrm>
              <a:off x="7105" y="6874"/>
              <a:ext cx="1979" cy="5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rPr>
                <a:t>团队管理能力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9" name="圆角矩形 48"/>
            <p:cNvSpPr/>
            <p:nvPr>
              <p:custDataLst>
                <p:tags r:id="rId21"/>
              </p:custDataLst>
            </p:nvPr>
          </p:nvSpPr>
          <p:spPr>
            <a:xfrm>
              <a:off x="9033" y="6987"/>
              <a:ext cx="2721" cy="340"/>
            </a:xfrm>
            <a:prstGeom prst="roundRect">
              <a:avLst/>
            </a:prstGeom>
            <a:gradFill>
              <a:gsLst>
                <a:gs pos="58000">
                  <a:schemeClr val="accent6">
                    <a:lumMod val="75000"/>
                  </a:schemeClr>
                </a:gs>
                <a:gs pos="39000">
                  <a:schemeClr val="accent6">
                    <a:lumMod val="60000"/>
                    <a:lumOff val="40000"/>
                  </a:schemeClr>
                </a:gs>
                <a:gs pos="16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>
            <p:custDataLst>
              <p:tags r:id="rId22"/>
            </p:custDataLst>
          </p:nvPr>
        </p:nvSpPr>
        <p:spPr>
          <a:xfrm>
            <a:off x="691515" y="4563745"/>
            <a:ext cx="3006725" cy="9690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紧抓新春节点，配合策划及销售工作，重点输出项目核心价值点，进行项目推广，助力销售。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íš1iḋé"/>
          <p:cNvSpPr txBox="1"/>
          <p:nvPr>
            <p:custDataLst>
              <p:tags r:id="rId23"/>
            </p:custDataLst>
          </p:nvPr>
        </p:nvSpPr>
        <p:spPr>
          <a:xfrm>
            <a:off x="642620" y="3402965"/>
            <a:ext cx="2818130" cy="85788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配合策划重执行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b="1" spc="13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打响返乡置业</a:t>
            </a:r>
            <a:endParaRPr lang="zh-CN" altLang="en-US" b="1" spc="13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1648691"/>
            <a:ext cx="12192000" cy="3560618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: 空心 93"/>
          <p:cNvSpPr/>
          <p:nvPr/>
        </p:nvSpPr>
        <p:spPr>
          <a:xfrm>
            <a:off x="716736" y="597608"/>
            <a:ext cx="1248445" cy="1248445"/>
          </a:xfrm>
          <a:prstGeom prst="donut">
            <a:avLst>
              <a:gd name="adj" fmla="val 22856"/>
            </a:avLst>
          </a:prstGeom>
          <a:solidFill>
            <a:srgbClr val="D1AA69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-939588" y="6007036"/>
            <a:ext cx="1879176" cy="1879176"/>
            <a:chOff x="-971513" y="3575817"/>
            <a:chExt cx="1879176" cy="1879176"/>
          </a:xfrm>
        </p:grpSpPr>
        <p:sp>
          <p:nvSpPr>
            <p:cNvPr id="103" name="椭圆 102"/>
            <p:cNvSpPr/>
            <p:nvPr/>
          </p:nvSpPr>
          <p:spPr>
            <a:xfrm>
              <a:off x="-654059" y="3891183"/>
              <a:ext cx="1248445" cy="1248445"/>
            </a:xfrm>
            <a:prstGeom prst="ellipse">
              <a:avLst/>
            </a:prstGeom>
            <a:solidFill>
              <a:srgbClr val="9A0F1C"/>
            </a:solidFill>
            <a:ln>
              <a:noFill/>
            </a:ln>
            <a:effectLst>
              <a:outerShdw blurRad="241300" dist="25400" sx="101000" sy="101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-971513" y="3575817"/>
              <a:ext cx="1879176" cy="18791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41300" dist="25400" sx="101000" sy="101000" algn="ctr" rotWithShape="0">
                <a:schemeClr val="bg1">
                  <a:lumMod val="75000"/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1" name="圆: 空心 110"/>
          <p:cNvSpPr/>
          <p:nvPr/>
        </p:nvSpPr>
        <p:spPr>
          <a:xfrm>
            <a:off x="11424257" y="5732837"/>
            <a:ext cx="540000" cy="540000"/>
          </a:xfrm>
          <a:prstGeom prst="donut">
            <a:avLst>
              <a:gd name="adj" fmla="val 22856"/>
            </a:avLst>
          </a:prstGeom>
          <a:solidFill>
            <a:srgbClr val="C00000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623611" y="2134680"/>
            <a:ext cx="4944778" cy="2588640"/>
            <a:chOff x="3623611" y="2134680"/>
            <a:chExt cx="4944778" cy="2588640"/>
          </a:xfrm>
        </p:grpSpPr>
        <p:sp>
          <p:nvSpPr>
            <p:cNvPr id="113" name="任意多边形: 形状 112"/>
            <p:cNvSpPr/>
            <p:nvPr/>
          </p:nvSpPr>
          <p:spPr>
            <a:xfrm rot="5400000">
              <a:off x="4347305" y="1410986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 rot="16200000">
              <a:off x="7112135" y="3267067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3287395" y="3429000"/>
            <a:ext cx="523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个人意见及建议</a:t>
            </a:r>
            <a:endParaRPr kumimoji="1" lang="zh-CN" altLang="en-US" sz="4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78718" y="2564592"/>
            <a:ext cx="22345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PART 04</a:t>
            </a:r>
            <a:endParaRPr kumimoji="1" lang="zh-CN" altLang="en-US" sz="4000" b="1">
              <a:solidFill>
                <a:schemeClr val="bg1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4" grpId="0" animBg="1"/>
      <p:bldP spid="111" grpId="0" animBg="1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47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3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个人意见及建议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559560" y="1844675"/>
            <a:ext cx="8980170" cy="21951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建议一：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加强企业文化培训和</a:t>
            </a: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团队文化建设，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提高团队归属感和凝聚力；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7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建议二：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希望有更多的学习平台和学习机会，例如优秀项目参观，工程基础内容培训等。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334733" y="1924094"/>
            <a:ext cx="98742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bg1"/>
                </a:solidFill>
                <a:latin typeface="字魂扁桃体" pitchFamily="2" charset="-122"/>
                <a:ea typeface="字魂扁桃体" pitchFamily="2" charset="-122"/>
              </a:rPr>
              <a:t>如何写好年终总结汇报</a:t>
            </a:r>
            <a:endParaRPr lang="en-US" altLang="zh-CN" sz="8800">
              <a:solidFill>
                <a:schemeClr val="bg1"/>
              </a:solidFill>
              <a:latin typeface="字魂扁桃体" pitchFamily="2" charset="-122"/>
              <a:ea typeface="字魂扁桃体" pitchFamily="2" charset="-122"/>
            </a:endParaRPr>
          </a:p>
          <a:p>
            <a:r>
              <a:rPr lang="zh-CN" altLang="en-US" sz="8800">
                <a:solidFill>
                  <a:schemeClr val="bg1"/>
                </a:solidFill>
                <a:latin typeface="字魂扁桃体" pitchFamily="2" charset="-122"/>
                <a:ea typeface="字魂扁桃体" pitchFamily="2" charset="-122"/>
              </a:rPr>
              <a:t>指导文件</a:t>
            </a:r>
            <a:endParaRPr lang="zh-CN" altLang="en-US" sz="8800">
              <a:solidFill>
                <a:schemeClr val="bg1"/>
              </a:solidFill>
              <a:latin typeface="字魂扁桃体" pitchFamily="2" charset="-122"/>
              <a:ea typeface="字魂扁桃体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th 8"/>
          <p:cNvSpPr/>
          <p:nvPr/>
        </p:nvSpPr>
        <p:spPr>
          <a:xfrm>
            <a:off x="754380" y="440055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0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0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path 10"/>
          <p:cNvSpPr/>
          <p:nvPr/>
        </p:nvSpPr>
        <p:spPr>
          <a:xfrm>
            <a:off x="754380" y="183007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2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2"/>
                </a:cubicBezTo>
              </a:path>
            </a:pathLst>
          </a:custGeom>
          <a:solidFill>
            <a:srgbClr val="00AB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" name="path 12"/>
          <p:cNvSpPr/>
          <p:nvPr/>
        </p:nvSpPr>
        <p:spPr>
          <a:xfrm>
            <a:off x="762000" y="3115309"/>
            <a:ext cx="700405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1"/>
                </a:moveTo>
                <a:cubicBezTo>
                  <a:pt x="0" y="246"/>
                  <a:pt x="246" y="0"/>
                  <a:pt x="551" y="0"/>
                </a:cubicBezTo>
                <a:cubicBezTo>
                  <a:pt x="856" y="0"/>
                  <a:pt x="1103" y="246"/>
                  <a:pt x="1103" y="551"/>
                </a:cubicBezTo>
                <a:cubicBezTo>
                  <a:pt x="1103" y="856"/>
                  <a:pt x="856" y="1102"/>
                  <a:pt x="551" y="1102"/>
                </a:cubicBezTo>
                <a:cubicBezTo>
                  <a:pt x="246" y="1102"/>
                  <a:pt x="0" y="856"/>
                  <a:pt x="0" y="551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" name="textbox 14"/>
          <p:cNvSpPr/>
          <p:nvPr/>
        </p:nvSpPr>
        <p:spPr>
          <a:xfrm>
            <a:off x="859463" y="2012750"/>
            <a:ext cx="6102984" cy="2985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sz="2700" kern="0" spc="6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如何正确理解年终总结？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970"/>
              </a:spcBef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sz="3200" kern="0" spc="3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700" kern="0" spc="6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写好年终总结的关键点和主要框架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  <a:spcBef>
                <a:spcPts val="0"/>
              </a:spcBef>
            </a:pPr>
            <a:r>
              <a:rPr sz="3200" kern="0" spc="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3不要法</a:t>
            </a:r>
            <a:r>
              <a:rPr sz="2700" kern="0" spc="-43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700" kern="0" spc="-68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高效完成80分年终</a:t>
            </a:r>
            <a:r>
              <a:rPr sz="2700" kern="0" spc="3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textbox 16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4539" y="1905015"/>
            <a:ext cx="1130320" cy="1022322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950575" y="2572599"/>
            <a:ext cx="7567294" cy="1830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5900" b="1" kern="0" spc="-2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知道要写年终总结时，</a:t>
            </a:r>
            <a:endParaRPr sz="5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6515" algn="l" rtl="0" eaLnBrk="0">
              <a:lnSpc>
                <a:spcPct val="96000"/>
              </a:lnSpc>
              <a:spcBef>
                <a:spcPts val="910"/>
              </a:spcBef>
            </a:pPr>
            <a:r>
              <a:rPr sz="5900" b="1" kern="0" spc="11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第一时间</a:t>
            </a:r>
            <a:r>
              <a:rPr sz="5900" b="1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做的是什么?</a:t>
            </a:r>
            <a:endParaRPr sz="5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773404" y="519310"/>
            <a:ext cx="1409064" cy="444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800" b="1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回忆一下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0027"/>
            <a:ext cx="387339" cy="5461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04960" y="2406677"/>
            <a:ext cx="10102779" cy="2495489"/>
          </a:xfrm>
          <a:prstGeom prst="rect">
            <a:avLst/>
          </a:prstGeom>
        </p:spPr>
      </p:pic>
      <p:sp>
        <p:nvSpPr>
          <p:cNvPr id="34" name="textbox 34"/>
          <p:cNvSpPr/>
          <p:nvPr/>
        </p:nvSpPr>
        <p:spPr>
          <a:xfrm>
            <a:off x="8470859" y="3444938"/>
            <a:ext cx="2659379" cy="740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5400" algn="l" rtl="0" eaLnBrk="0">
              <a:lnSpc>
                <a:spcPct val="98000"/>
              </a:lnSpc>
            </a:pPr>
            <a:r>
              <a:rPr sz="2400" kern="0" spc="5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迟迟不写，等到最</a:t>
            </a:r>
            <a:r>
              <a:rPr sz="2400" kern="0" spc="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后一天才想起来写?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textbox 36"/>
          <p:cNvSpPr/>
          <p:nvPr/>
        </p:nvSpPr>
        <p:spPr>
          <a:xfrm>
            <a:off x="4944749" y="3453176"/>
            <a:ext cx="2439670" cy="767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0" indent="-298450" algn="l" rtl="0" eaLnBrk="0">
              <a:lnSpc>
                <a:spcPct val="101000"/>
              </a:lnSpc>
              <a:spcBef>
                <a:spcPts val="0"/>
              </a:spcBef>
            </a:pPr>
            <a:r>
              <a:rPr sz="2400" b="1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问问同事的模板，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b="1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照着来一份?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8" name="textbox 38"/>
          <p:cNvSpPr/>
          <p:nvPr/>
        </p:nvSpPr>
        <p:spPr>
          <a:xfrm>
            <a:off x="1346220" y="3457625"/>
            <a:ext cx="2421889" cy="763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1000"/>
              </a:lnSpc>
            </a:pPr>
            <a:r>
              <a:rPr sz="2400" kern="0" spc="-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找到去年的总结</a:t>
            </a:r>
            <a:r>
              <a:rPr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在基础上改一改?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-12700" y="387327"/>
            <a:ext cx="2781300" cy="611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5765" algn="l" rtl="0" eaLnBrk="0">
              <a:lnSpc>
                <a:spcPct val="97000"/>
              </a:lnSpc>
              <a:spcBef>
                <a:spcPts val="5"/>
              </a:spcBef>
              <a:tabLst>
                <a:tab pos="784225" algn="l"/>
              </a:tabLst>
            </a:pP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400" b="1" kern="0" spc="2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你是哪</a:t>
            </a:r>
            <a:r>
              <a:rPr sz="2400" kern="0" spc="-6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b="1" kern="0" spc="2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sz="2400" kern="0" spc="-6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b="1" kern="0" spc="2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种?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0027"/>
            <a:ext cx="393679" cy="5461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1019436" y="2636912"/>
            <a:ext cx="2160240" cy="303217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667686" y="3083780"/>
            <a:ext cx="863740" cy="863740"/>
          </a:xfrm>
          <a:prstGeom prst="ellipse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/>
              <a:t>1</a:t>
            </a:r>
            <a:endParaRPr lang="zh-CN" altLang="en-US" sz="3600" b="1"/>
          </a:p>
        </p:txBody>
      </p:sp>
      <p:sp>
        <p:nvSpPr>
          <p:cNvPr id="67" name="文本框 66"/>
          <p:cNvSpPr txBox="1"/>
          <p:nvPr/>
        </p:nvSpPr>
        <p:spPr>
          <a:xfrm>
            <a:off x="1296917" y="4201007"/>
            <a:ext cx="16052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2024</a:t>
            </a:r>
            <a:r>
              <a:rPr kumimoji="1" lang="zh-CN" altLang="en-US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endParaRPr kumimoji="1" lang="zh-CN" altLang="en-US" sz="3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kumimoji="1" lang="zh-CN" altLang="en-US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工作总结</a:t>
            </a:r>
            <a:endParaRPr kumimoji="1" lang="zh-CN" alt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310896" y="853262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250480" y="764704"/>
            <a:ext cx="3691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250480" y="1772816"/>
            <a:ext cx="3691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3683732" y="2636912"/>
            <a:ext cx="2160240" cy="303217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4331982" y="3083780"/>
            <a:ext cx="863740" cy="863740"/>
          </a:xfrm>
          <a:prstGeom prst="ellipse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/>
              <a:t>2</a:t>
            </a:r>
            <a:endParaRPr lang="zh-CN" altLang="en-US" sz="3600" b="1"/>
          </a:p>
        </p:txBody>
      </p:sp>
      <p:sp>
        <p:nvSpPr>
          <p:cNvPr id="76" name="矩形 75"/>
          <p:cNvSpPr/>
          <p:nvPr/>
        </p:nvSpPr>
        <p:spPr>
          <a:xfrm>
            <a:off x="6348028" y="2636912"/>
            <a:ext cx="2160240" cy="303217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996278" y="3083780"/>
            <a:ext cx="863740" cy="863740"/>
          </a:xfrm>
          <a:prstGeom prst="ellipse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/>
              <a:t>3</a:t>
            </a:r>
            <a:endParaRPr lang="zh-CN" altLang="en-US" sz="3600" b="1"/>
          </a:p>
        </p:txBody>
      </p:sp>
      <p:sp>
        <p:nvSpPr>
          <p:cNvPr id="80" name="矩形 79"/>
          <p:cNvSpPr/>
          <p:nvPr/>
        </p:nvSpPr>
        <p:spPr>
          <a:xfrm>
            <a:off x="9012324" y="2636912"/>
            <a:ext cx="2160240" cy="3032170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660574" y="3083780"/>
            <a:ext cx="863740" cy="863740"/>
          </a:xfrm>
          <a:prstGeom prst="ellipse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/>
              <a:t>4</a:t>
            </a:r>
            <a:endParaRPr lang="zh-CN" altLang="en-US" sz="3600" b="1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861047" y="4201007"/>
            <a:ext cx="1808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工作问题</a:t>
            </a:r>
            <a:endParaRPr kumimoji="1" lang="zh-CN" altLang="en-US" sz="3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及整改思路</a:t>
            </a:r>
            <a:endParaRPr kumimoji="1"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28377" y="4201007"/>
            <a:ext cx="16052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2025</a:t>
            </a:r>
            <a:r>
              <a:rPr kumimoji="1" lang="zh-CN" altLang="en-US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endParaRPr kumimoji="1" lang="zh-CN" altLang="en-US" sz="3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kumimoji="1" lang="zh-CN" altLang="en-US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工作计划</a:t>
            </a:r>
            <a:endParaRPr kumimoji="1" lang="zh-CN" altLang="en-US" sz="3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92507" y="4201007"/>
            <a:ext cx="1808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个人意见</a:t>
            </a:r>
            <a:endParaRPr kumimoji="1" lang="zh-CN" altLang="en-US" sz="3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buClrTx/>
              <a:buSzTx/>
              <a:buFontTx/>
            </a:pPr>
            <a:r>
              <a:rPr kumimoji="1"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及合理建议</a:t>
            </a:r>
            <a:endParaRPr kumimoji="1"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8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699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  <p:bldP spid="69" grpId="0"/>
      <p:bldP spid="72" grpId="0" animBg="1"/>
      <p:bldP spid="73" grpId="0" animBg="1"/>
      <p:bldP spid="76" grpId="0" animBg="1"/>
      <p:bldP spid="77" grpId="0" animBg="1"/>
      <p:bldP spid="80" grpId="0" animBg="1"/>
      <p:bldP spid="81" grpId="0" animBg="1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905255" y="1946275"/>
            <a:ext cx="2309114" cy="3720465"/>
            <a:chOff x="0" y="0"/>
            <a:chExt cx="2309114" cy="3720465"/>
          </a:xfrm>
        </p:grpSpPr>
        <p:sp>
          <p:nvSpPr>
            <p:cNvPr id="46" name="path 46"/>
            <p:cNvSpPr/>
            <p:nvPr/>
          </p:nvSpPr>
          <p:spPr>
            <a:xfrm>
              <a:off x="0" y="0"/>
              <a:ext cx="2309114" cy="3720465"/>
            </a:xfrm>
            <a:custGeom>
              <a:avLst/>
              <a:gdLst/>
              <a:ahLst/>
              <a:cxnLst/>
              <a:rect l="0" t="0" r="0" b="0"/>
              <a:pathLst>
                <a:path w="3636" h="5859">
                  <a:moveTo>
                    <a:pt x="0" y="2930"/>
                  </a:moveTo>
                  <a:cubicBezTo>
                    <a:pt x="0" y="1311"/>
                    <a:pt x="814" y="0"/>
                    <a:pt x="1818" y="0"/>
                  </a:cubicBezTo>
                  <a:cubicBezTo>
                    <a:pt x="2822" y="0"/>
                    <a:pt x="3636" y="1311"/>
                    <a:pt x="3636" y="2929"/>
                  </a:cubicBezTo>
                  <a:cubicBezTo>
                    <a:pt x="3636" y="4547"/>
                    <a:pt x="2822" y="5859"/>
                    <a:pt x="1818" y="5859"/>
                  </a:cubicBezTo>
                  <a:cubicBezTo>
                    <a:pt x="814" y="5859"/>
                    <a:pt x="0" y="4547"/>
                    <a:pt x="0" y="2930"/>
                  </a:cubicBezTo>
                </a:path>
              </a:pathLst>
            </a:custGeom>
            <a:solidFill>
              <a:srgbClr val="F0AC0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textbox 48"/>
            <p:cNvSpPr/>
            <p:nvPr/>
          </p:nvSpPr>
          <p:spPr>
            <a:xfrm>
              <a:off x="-12700" y="-12700"/>
              <a:ext cx="2334895" cy="37833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41375" algn="l" rtl="0" eaLnBrk="0">
                <a:lnSpc>
                  <a:spcPct val="89000"/>
                </a:lnSpc>
              </a:pPr>
              <a:r>
                <a:rPr sz="2700" kern="0" spc="-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常见</a:t>
              </a:r>
              <a:endParaRPr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461645" algn="l" rtl="0" eaLnBrk="0">
                <a:lnSpc>
                  <a:spcPct val="90000"/>
                </a:lnSpc>
                <a:spcBef>
                  <a:spcPts val="455"/>
                </a:spcBef>
              </a:pPr>
              <a:r>
                <a:rPr sz="2700" kern="0" spc="7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错误认知</a:t>
              </a:r>
              <a:endParaRPr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8735059" y="1946275"/>
            <a:ext cx="2308859" cy="3720465"/>
            <a:chOff x="0" y="0"/>
            <a:chExt cx="2308859" cy="3720465"/>
          </a:xfrm>
        </p:grpSpPr>
        <p:sp>
          <p:nvSpPr>
            <p:cNvPr id="50" name="path 50"/>
            <p:cNvSpPr/>
            <p:nvPr/>
          </p:nvSpPr>
          <p:spPr>
            <a:xfrm>
              <a:off x="0" y="0"/>
              <a:ext cx="2308859" cy="3720465"/>
            </a:xfrm>
            <a:custGeom>
              <a:avLst/>
              <a:gdLst/>
              <a:ahLst/>
              <a:cxnLst/>
              <a:rect l="0" t="0" r="0" b="0"/>
              <a:pathLst>
                <a:path w="3635" h="5859">
                  <a:moveTo>
                    <a:pt x="0" y="2930"/>
                  </a:moveTo>
                  <a:cubicBezTo>
                    <a:pt x="0" y="1311"/>
                    <a:pt x="813" y="0"/>
                    <a:pt x="1818" y="0"/>
                  </a:cubicBezTo>
                  <a:cubicBezTo>
                    <a:pt x="2822" y="0"/>
                    <a:pt x="3635" y="1311"/>
                    <a:pt x="3635" y="2929"/>
                  </a:cubicBezTo>
                  <a:cubicBezTo>
                    <a:pt x="3635" y="4547"/>
                    <a:pt x="2822" y="5859"/>
                    <a:pt x="1818" y="5859"/>
                  </a:cubicBezTo>
                  <a:cubicBezTo>
                    <a:pt x="813" y="5859"/>
                    <a:pt x="0" y="4547"/>
                    <a:pt x="0" y="2930"/>
                  </a:cubicBezTo>
                </a:path>
              </a:pathLst>
            </a:custGeom>
            <a:solidFill>
              <a:srgbClr val="049A3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textbox 52"/>
            <p:cNvSpPr/>
            <p:nvPr/>
          </p:nvSpPr>
          <p:spPr>
            <a:xfrm>
              <a:off x="-12700" y="-12700"/>
              <a:ext cx="2334260" cy="37465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59765" algn="l" rtl="0" eaLnBrk="0">
                <a:lnSpc>
                  <a:spcPct val="79000"/>
                </a:lnSpc>
              </a:pPr>
              <a:r>
                <a:rPr sz="2700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写不出</a:t>
              </a:r>
              <a:endParaRPr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643890" algn="l" rtl="0" eaLnBrk="0">
                <a:lnSpc>
                  <a:spcPts val="3375"/>
                </a:lnSpc>
              </a:pPr>
              <a:r>
                <a:rPr sz="2700" kern="0" spc="5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好总结</a:t>
              </a:r>
              <a:endParaRPr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textbox 54"/>
          <p:cNvSpPr/>
          <p:nvPr/>
        </p:nvSpPr>
        <p:spPr>
          <a:xfrm>
            <a:off x="4387911" y="2089006"/>
            <a:ext cx="2797810" cy="2955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" algn="l" rtl="0" eaLnBrk="0">
              <a:lnSpc>
                <a:spcPct val="89000"/>
              </a:lnSpc>
            </a:pP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形式大于内容</a:t>
            </a:r>
            <a:r>
              <a:rPr sz="2000" kern="0" spc="-2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，没意义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605"/>
              </a:spcBef>
            </a:pP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没有业绩</a:t>
            </a:r>
            <a:r>
              <a:rPr sz="2000" kern="0" spc="-2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，只能写流水账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工作任务而已</a:t>
            </a:r>
            <a:r>
              <a:rPr sz="2000" kern="0" spc="-2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，不必认真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02711" y="3728402"/>
            <a:ext cx="5544007" cy="104774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6550" y="2438717"/>
            <a:ext cx="6196330" cy="104775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778734" y="534368"/>
            <a:ext cx="6753859" cy="408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kern="0" spc="7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正确理解年终总结</a:t>
            </a:r>
            <a:r>
              <a:rPr sz="2700" kern="0" spc="-42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7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，是写好年终</a:t>
            </a:r>
            <a:r>
              <a:rPr sz="2700" kern="0" spc="6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总结的前提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76550" y="5070157"/>
            <a:ext cx="6196330" cy="10477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70"/>
          <p:cNvSpPr/>
          <p:nvPr/>
        </p:nvSpPr>
        <p:spPr>
          <a:xfrm>
            <a:off x="742548" y="2459439"/>
            <a:ext cx="11226165" cy="4277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215" algn="l" rtl="0" eaLnBrk="0">
              <a:lnSpc>
                <a:spcPct val="97000"/>
              </a:lnSpc>
            </a:pPr>
            <a:r>
              <a:rPr sz="6400" b="1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写好的前提</a:t>
            </a:r>
            <a:endParaRPr sz="6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70"/>
              </a:spcBef>
            </a:pPr>
            <a:r>
              <a:rPr sz="6900" b="1" kern="0" spc="-4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不是</a:t>
            </a:r>
            <a:r>
              <a:rPr sz="6900" b="1" kern="0" spc="-470">
                <a:solidFill>
                  <a:srgbClr val="F0A8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先写</a:t>
            </a:r>
            <a:r>
              <a:rPr sz="6900" b="1" kern="0" spc="-4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，是先</a:t>
            </a:r>
            <a:r>
              <a:rPr sz="6900" b="1" kern="0" spc="-470">
                <a:solidFill>
                  <a:srgbClr val="00AB3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</a:t>
            </a:r>
            <a:endParaRPr sz="6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111750" algn="l" rtl="0" eaLnBrk="0">
              <a:lnSpc>
                <a:spcPct val="87000"/>
              </a:lnSpc>
              <a:spcBef>
                <a:spcPts val="0"/>
              </a:spcBef>
            </a:pPr>
            <a:r>
              <a:rPr sz="1700" kern="0" spc="-40">
                <a:solidFill>
                  <a:srgbClr val="00882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想自己要写什么。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111750" algn="l" rtl="0" eaLnBrk="0">
              <a:lnSpc>
                <a:spcPts val="2200"/>
              </a:lnSpc>
            </a:pPr>
            <a:r>
              <a:rPr sz="1700" kern="0" spc="-40">
                <a:solidFill>
                  <a:srgbClr val="00882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想自己要怎么写。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111750" algn="l" rtl="0" eaLnBrk="0">
              <a:lnSpc>
                <a:spcPts val="2215"/>
              </a:lnSpc>
            </a:pPr>
            <a:r>
              <a:rPr sz="1700" kern="0" spc="-40">
                <a:solidFill>
                  <a:srgbClr val="00882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想自己怎么写好。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779653" y="522293"/>
            <a:ext cx="139953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7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改变认知</a:t>
            </a: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2879738" y="5624769"/>
            <a:ext cx="9089390" cy="1108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700" b="1" kern="0" spc="100">
                <a:solidFill>
                  <a:srgbClr val="FFC3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提炼经验教训和规律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0" name="textbox 80"/>
          <p:cNvSpPr/>
          <p:nvPr/>
        </p:nvSpPr>
        <p:spPr>
          <a:xfrm>
            <a:off x="1193820" y="1788474"/>
            <a:ext cx="8715375" cy="916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年终总结，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3180" indent="-24765" algn="l" rtl="0" eaLnBrk="0">
              <a:lnSpc>
                <a:spcPct val="113000"/>
              </a:lnSpc>
              <a:spcBef>
                <a:spcPts val="485"/>
              </a:spcBef>
            </a:pPr>
            <a:r>
              <a:rPr sz="17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是人们对一年来的工作学习进行回顾和分析，从中</a:t>
            </a:r>
            <a:r>
              <a:rPr sz="17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找出经验和教训，引出规律性认识，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7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以指导今后工作和实践活动的一种应用文体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5626100" y="4050634"/>
            <a:ext cx="3470909" cy="826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22525" algn="l" rtl="0" eaLnBrk="0">
              <a:lnSpc>
                <a:spcPct val="99000"/>
              </a:lnSpc>
            </a:pPr>
            <a:r>
              <a:rPr sz="1700" b="1" kern="0" spc="140">
                <a:solidFill>
                  <a:srgbClr val="009C3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指导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 rtl="0" eaLnBrk="0">
              <a:lnSpc>
                <a:spcPct val="85000"/>
              </a:lnSpc>
              <a:spcBef>
                <a:spcPts val="295"/>
              </a:spcBef>
            </a:pPr>
            <a:r>
              <a:rPr sz="1700" b="1" kern="0" spc="80">
                <a:solidFill>
                  <a:srgbClr val="00983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工作和实践活动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10"/>
              </a:spcBef>
            </a:pPr>
            <a:r>
              <a:rPr sz="2000" kern="0" spc="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4" name="textbox 84"/>
          <p:cNvSpPr/>
          <p:nvPr/>
        </p:nvSpPr>
        <p:spPr>
          <a:xfrm>
            <a:off x="1333540" y="4352272"/>
            <a:ext cx="3672840" cy="520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700" kern="0" spc="80">
                <a:solidFill>
                  <a:srgbClr val="F5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回顾、分析、总结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8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今年工作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767064" y="518576"/>
            <a:ext cx="2499360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800" b="1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年终总结的定义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9709201" y="1029989"/>
            <a:ext cx="115506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2300" kern="0" spc="-14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Baid</a:t>
            </a:r>
            <a:r>
              <a:rPr sz="2300" kern="0" spc="-22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b="1" kern="0" spc="-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百</a:t>
            </a:r>
            <a:r>
              <a:rPr sz="2300" b="1" kern="0" spc="-90">
                <a:solidFill>
                  <a:srgbClr val="D1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</a:t>
            </a:r>
            <a:endParaRPr sz="2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10033020" y="4554968"/>
            <a:ext cx="1090930" cy="316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9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明年计划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74139" y="1212837"/>
            <a:ext cx="577900" cy="3555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0775" y="1940052"/>
            <a:ext cx="4604384" cy="3407282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65290" y="1940052"/>
            <a:ext cx="4604384" cy="3407282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7116571" y="3768852"/>
            <a:ext cx="2192020" cy="478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在罗列大量贡献后，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rtl="0" eaLnBrk="0">
              <a:lnSpc>
                <a:spcPct val="86000"/>
              </a:lnSpc>
              <a:spcBef>
                <a:spcPts val="0"/>
              </a:spcBef>
            </a:pPr>
            <a:r>
              <a:rPr sz="1700" kern="0" spc="7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详情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33259" y="2214410"/>
            <a:ext cx="438378" cy="662406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7119543" y="4123487"/>
            <a:ext cx="2986404" cy="265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找出新的机遇并抓住这个机遇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6" name="textbox 106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774830" y="537208"/>
            <a:ext cx="4979670" cy="404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700" kern="0" spc="6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年终总结不是回顾</a:t>
            </a:r>
            <a:r>
              <a:rPr sz="2700" kern="0" spc="-43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6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，是行动</a:t>
            </a:r>
            <a:r>
              <a:rPr sz="2700" kern="0" spc="5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指南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1483487" y="3767252"/>
            <a:ext cx="2707004" cy="476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</a:pP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能以不同的视角发现问题，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24660" algn="l" rtl="0" eaLnBrk="0">
              <a:lnSpc>
                <a:spcPct val="83000"/>
              </a:lnSpc>
              <a:spcBef>
                <a:spcPts val="15"/>
              </a:spcBef>
            </a:pPr>
            <a:r>
              <a:rPr sz="1700" kern="0" spc="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开头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1477543" y="4123487"/>
            <a:ext cx="2941320" cy="598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</a:pP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并提供难得的一线经验</a:t>
            </a:r>
            <a:r>
              <a:rPr sz="1700" kern="0" spc="-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总结，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ts val="2765"/>
              </a:lnSpc>
            </a:pP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与问题解决之法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2592653" y="2218131"/>
            <a:ext cx="2145664" cy="713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-2540" algn="l" rtl="0" eaLnBrk="0">
              <a:lnSpc>
                <a:spcPct val="98000"/>
              </a:lnSpc>
            </a:pPr>
            <a:r>
              <a:rPr sz="2300" kern="0" spc="8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对以往工作成果</a:t>
            </a:r>
            <a:r>
              <a:rPr sz="2300" kern="0" spc="1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300" kern="0" spc="6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赋予意义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8298688" y="2218741"/>
            <a:ext cx="2143760" cy="709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905" algn="l" rtl="0" eaLnBrk="0">
              <a:lnSpc>
                <a:spcPct val="98000"/>
              </a:lnSpc>
            </a:pPr>
            <a:r>
              <a:rPr sz="2300" kern="0" spc="8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给未来工作计划</a:t>
            </a:r>
            <a:r>
              <a:rPr sz="2300" kern="0" spc="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300" kern="0" spc="6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寻找基础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88744" y="2214410"/>
            <a:ext cx="438378" cy="662406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62697" y="2214410"/>
            <a:ext cx="427405" cy="653262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58415" y="2223554"/>
            <a:ext cx="249097" cy="644118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8"/>
          <p:cNvSpPr/>
          <p:nvPr/>
        </p:nvSpPr>
        <p:spPr>
          <a:xfrm>
            <a:off x="-12700" y="387327"/>
            <a:ext cx="11975465" cy="6351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7000"/>
              </a:lnSpc>
              <a:spcBef>
                <a:spcPts val="5"/>
              </a:spcBef>
              <a:tabLst>
                <a:tab pos="78486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重新认识年终总结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0730" algn="l" rtl="0" eaLnBrk="0">
              <a:lnSpc>
                <a:spcPct val="96000"/>
              </a:lnSpc>
              <a:spcBef>
                <a:spcPts val="1930"/>
              </a:spcBef>
            </a:pPr>
            <a:r>
              <a:rPr sz="6400" b="1" kern="0" spc="2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</a:t>
            </a:r>
            <a:endParaRPr sz="6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92480" algn="l" rtl="0" eaLnBrk="0">
              <a:lnSpc>
                <a:spcPct val="96000"/>
              </a:lnSpc>
              <a:spcBef>
                <a:spcPts val="275"/>
              </a:spcBef>
            </a:pPr>
            <a:r>
              <a:rPr sz="6400" b="1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写的是</a:t>
            </a:r>
            <a:r>
              <a:rPr sz="6400" b="1" kern="0" spc="130">
                <a:solidFill>
                  <a:srgbClr val="F0A8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成绩</a:t>
            </a:r>
            <a:endParaRPr sz="6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92480" algn="l" rtl="0" eaLnBrk="0">
              <a:lnSpc>
                <a:spcPct val="96000"/>
              </a:lnSpc>
              <a:spcBef>
                <a:spcPts val="535"/>
              </a:spcBef>
            </a:pPr>
            <a:r>
              <a:rPr sz="6400" b="1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呈现的是</a:t>
            </a:r>
            <a:r>
              <a:rPr sz="6400" b="1" kern="0" spc="12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你的潜力</a:t>
            </a:r>
            <a:endParaRPr sz="6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th 132"/>
          <p:cNvSpPr/>
          <p:nvPr/>
        </p:nvSpPr>
        <p:spPr>
          <a:xfrm>
            <a:off x="754380" y="183007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2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2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path 134"/>
          <p:cNvSpPr/>
          <p:nvPr/>
        </p:nvSpPr>
        <p:spPr>
          <a:xfrm>
            <a:off x="754380" y="440055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0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0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" name="path 136"/>
          <p:cNvSpPr/>
          <p:nvPr/>
        </p:nvSpPr>
        <p:spPr>
          <a:xfrm>
            <a:off x="762000" y="3115309"/>
            <a:ext cx="700405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1"/>
                </a:moveTo>
                <a:cubicBezTo>
                  <a:pt x="0" y="246"/>
                  <a:pt x="246" y="0"/>
                  <a:pt x="551" y="0"/>
                </a:cubicBezTo>
                <a:cubicBezTo>
                  <a:pt x="856" y="0"/>
                  <a:pt x="1103" y="246"/>
                  <a:pt x="1103" y="551"/>
                </a:cubicBezTo>
                <a:cubicBezTo>
                  <a:pt x="1103" y="856"/>
                  <a:pt x="856" y="1102"/>
                  <a:pt x="551" y="1102"/>
                </a:cubicBezTo>
                <a:cubicBezTo>
                  <a:pt x="246" y="1102"/>
                  <a:pt x="0" y="856"/>
                  <a:pt x="0" y="551"/>
                </a:cubicBezTo>
              </a:path>
            </a:pathLst>
          </a:custGeom>
          <a:solidFill>
            <a:srgbClr val="F0AC0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textbox 138"/>
          <p:cNvSpPr/>
          <p:nvPr/>
        </p:nvSpPr>
        <p:spPr>
          <a:xfrm>
            <a:off x="859463" y="2012750"/>
            <a:ext cx="6102984" cy="2985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sz="2700" kern="0" spc="6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如何正确理解年终总结？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965"/>
              </a:spcBef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sz="3200" kern="0" spc="3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700" kern="0" spc="60">
                <a:solidFill>
                  <a:srgbClr val="F0AC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写好年终总结的关键点和主要框架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  <a:spcBef>
                <a:spcPts val="0"/>
              </a:spcBef>
            </a:pPr>
            <a:r>
              <a:rPr sz="3200" kern="0" spc="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3不要法</a:t>
            </a:r>
            <a:r>
              <a:rPr sz="2700" kern="0" spc="-43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700" kern="0" spc="-68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高效完成80分年终</a:t>
            </a:r>
            <a:r>
              <a:rPr sz="2700" kern="0" spc="3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0" name="textbox 140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4629180" y="2063778"/>
            <a:ext cx="2927299" cy="3968723"/>
            <a:chOff x="0" y="0"/>
            <a:chExt cx="2927299" cy="3968723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27299" cy="3968723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2952750" cy="40170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8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59485" algn="l" rtl="0" eaLnBrk="0">
                <a:lnSpc>
                  <a:spcPct val="97000"/>
                </a:lnSpc>
              </a:pPr>
              <a:r>
                <a:rPr sz="4000" b="1" kern="0" spc="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详情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09015" algn="l" rtl="0" eaLnBrk="0">
                <a:lnSpc>
                  <a:spcPct val="92000"/>
                </a:lnSpc>
                <a:spcBef>
                  <a:spcPts val="605"/>
                </a:spcBef>
              </a:pPr>
              <a:r>
                <a:rPr sz="2000" kern="0" spc="-18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即猪肚，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5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1000" algn="l" rtl="0" eaLnBrk="0">
                <a:lnSpc>
                  <a:spcPct val="92000"/>
                </a:lnSpc>
              </a:pPr>
              <a:r>
                <a:rPr sz="2000" kern="0" spc="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言之有物，充实丰满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8426501" y="2089152"/>
            <a:ext cx="2920958" cy="3949727"/>
            <a:chOff x="0" y="0"/>
            <a:chExt cx="2920958" cy="3949727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920958" cy="3949727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2946400" cy="40087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34085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4000" b="1" kern="0" spc="10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结尾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0925" algn="l" rtl="0" eaLnBrk="0">
                <a:lnSpc>
                  <a:spcPct val="96000"/>
                </a:lnSpc>
                <a:spcBef>
                  <a:spcPts val="575"/>
                </a:spcBef>
              </a:pPr>
              <a:r>
                <a:rPr sz="1900" b="1" kern="0" spc="-1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豹尾，</a:t>
              </a:r>
              <a:endParaRPr sz="19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8000"/>
                </a:lnSpc>
              </a:pPr>
              <a:endParaRPr sz="6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876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000" kern="0" spc="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给未来一个美好期许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850879" y="2089152"/>
            <a:ext cx="2933760" cy="3917975"/>
            <a:chOff x="0" y="0"/>
            <a:chExt cx="2933760" cy="3917975"/>
          </a:xfrm>
        </p:grpSpPr>
        <p:pic>
          <p:nvPicPr>
            <p:cNvPr id="156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933760" cy="3917975"/>
            </a:xfrm>
            <a:prstGeom prst="rect">
              <a:avLst/>
            </a:prstGeom>
          </p:spPr>
        </p:pic>
        <p:sp>
          <p:nvSpPr>
            <p:cNvPr id="158" name="textbox 158"/>
            <p:cNvSpPr/>
            <p:nvPr/>
          </p:nvSpPr>
          <p:spPr>
            <a:xfrm>
              <a:off x="-12700" y="-12700"/>
              <a:ext cx="2959735" cy="3977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59485" algn="l" rtl="0" eaLnBrk="0">
                <a:lnSpc>
                  <a:spcPct val="97000"/>
                </a:lnSpc>
              </a:pPr>
              <a:r>
                <a:rPr sz="4000" b="1" kern="0" spc="8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开头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6850" algn="l" rtl="0" eaLnBrk="0">
                <a:lnSpc>
                  <a:spcPct val="92000"/>
                </a:lnSpc>
                <a:spcBef>
                  <a:spcPts val="610"/>
                </a:spcBef>
              </a:pPr>
              <a:r>
                <a:rPr sz="2000" kern="0" spc="-8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像凤头一样吸引目光，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5000"/>
                </a:lnSpc>
              </a:pPr>
              <a:endParaRPr sz="6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4551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2000" kern="0" spc="90">
                  <a:solidFill>
                    <a:srgbClr val="009837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足够精彩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60" name="textbox 160"/>
          <p:cNvSpPr/>
          <p:nvPr/>
        </p:nvSpPr>
        <p:spPr>
          <a:xfrm>
            <a:off x="-12700" y="387327"/>
            <a:ext cx="4371340" cy="1051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8000"/>
              </a:lnSpc>
              <a:spcBef>
                <a:spcPts val="5"/>
              </a:spcBef>
              <a:tabLst>
                <a:tab pos="77978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年终总结的框架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000" b="1" kern="0" spc="0">
                <a:solidFill>
                  <a:srgbClr val="009B4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具体写法遵从凤头猪肚豹尾原则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14500"/>
            <a:ext cx="7264359" cy="4102112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32680" y="1828822"/>
            <a:ext cx="1079479" cy="1009634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7702518" y="2311159"/>
            <a:ext cx="4266565" cy="4421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300" kern="0" spc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xx</a:t>
            </a:r>
            <a:r>
              <a:rPr sz="3300" kern="0" spc="29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sz="3300" b="1" kern="0" spc="7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</a:t>
            </a:r>
            <a:endParaRPr sz="3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ct val="96000"/>
              </a:lnSpc>
              <a:spcBef>
                <a:spcPts val="725"/>
              </a:spcBef>
            </a:pP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常用写法却是错误写法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7150" algn="l" rtl="0" eaLnBrk="0">
              <a:lnSpc>
                <a:spcPct val="98000"/>
              </a:lnSpc>
              <a:spcBef>
                <a:spcPts val="875"/>
              </a:spcBef>
            </a:pPr>
            <a:r>
              <a:rPr sz="1800" kern="0" spc="2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一句正确的废话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7150" algn="l" rtl="0" eaLnBrk="0">
              <a:lnSpc>
                <a:spcPct val="98000"/>
              </a:lnSpc>
              <a:spcBef>
                <a:spcPts val="485"/>
              </a:spcBef>
            </a:pPr>
            <a:r>
              <a:rPr sz="1800" kern="0" spc="2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只能用来做副标题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22880" algn="l" rtl="0" eaLnBrk="0">
              <a:lnSpc>
                <a:spcPct val="95000"/>
              </a:lnSpc>
              <a:tabLst>
                <a:tab pos="273050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1528239" y="3281039"/>
            <a:ext cx="4798059" cy="1911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800" i="1" kern="0" spc="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汇报人：docer</a:t>
            </a:r>
            <a:r>
              <a:rPr sz="800" kern="0" spc="4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800" i="1" kern="0" spc="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</a:t>
            </a:r>
            <a:r>
              <a:rPr sz="800" i="1" kern="0" spc="-1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：XX</a:t>
            </a:r>
            <a:r>
              <a:rPr sz="800" kern="0" spc="-13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i="1" kern="0" spc="-10">
                <a:solidFill>
                  <a:srgbClr val="DF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月Xx日</a:t>
            </a:r>
            <a:endParaRPr sz="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3380" algn="l" rtl="0" eaLnBrk="0">
              <a:lnSpc>
                <a:spcPct val="98000"/>
              </a:lnSpc>
              <a:spcBef>
                <a:spcPts val="550"/>
              </a:spcBef>
            </a:pPr>
            <a:r>
              <a:rPr sz="1800" b="1" kern="0" spc="130">
                <a:solidFill>
                  <a:srgbClr val="E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年终工作总结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5"/>
              </a:spcBef>
            </a:pPr>
            <a:r>
              <a:rPr sz="1800" b="1" kern="0" spc="-7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20XX</a:t>
            </a:r>
            <a:r>
              <a:rPr sz="1800" b="1" kern="0" spc="-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年终总结模板</a:t>
            </a:r>
            <a:endParaRPr sz="1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6" name="textbox 176"/>
          <p:cNvSpPr/>
          <p:nvPr/>
        </p:nvSpPr>
        <p:spPr>
          <a:xfrm>
            <a:off x="-12700" y="387327"/>
            <a:ext cx="6860540" cy="603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5765" algn="l" rtl="0" eaLnBrk="0">
              <a:lnSpc>
                <a:spcPct val="92000"/>
              </a:lnSpc>
              <a:spcBef>
                <a:spcPts val="5"/>
              </a:spcBef>
              <a:tabLst>
                <a:tab pos="79121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开篇，像凤头一样吸引目光，足够</a:t>
            </a:r>
            <a:r>
              <a:rPr sz="28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精彩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00027"/>
            <a:ext cx="393679" cy="546102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4419579" y="2185967"/>
            <a:ext cx="1963420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0250" algn="l" rtl="0" eaLnBrk="0">
              <a:lnSpc>
                <a:spcPct val="84000"/>
              </a:lnSpc>
            </a:pPr>
            <a:r>
              <a:rPr sz="1200" kern="0" spc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MPSw</a:t>
            </a:r>
            <a:r>
              <a:rPr sz="1200" kern="0" spc="5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工作总结计划汇报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2430085" y="2270647"/>
            <a:ext cx="1041400" cy="846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6995" algn="l" rtl="0" eaLnBrk="0">
              <a:lnSpc>
                <a:spcPct val="80000"/>
              </a:lnSpc>
            </a:pPr>
            <a:r>
              <a:rPr sz="1700" b="1" kern="0" spc="-120">
                <a:solidFill>
                  <a:srgbClr val="F0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700" kern="0" spc="570">
                <a:solidFill>
                  <a:srgbClr val="F0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b="1" kern="0" spc="-120">
                <a:solidFill>
                  <a:srgbClr val="F007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</a:t>
            </a:r>
            <a:r>
              <a:rPr sz="1700" b="1" kern="0" spc="-120">
                <a:solidFill>
                  <a:srgbClr val="F007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XX</a:t>
            </a:r>
            <a:endParaRPr sz="1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  <a:spcBef>
                <a:spcPts val="5"/>
              </a:spcBef>
            </a:pPr>
            <a:r>
              <a:rPr sz="3300" b="1" kern="0" spc="-180">
                <a:solidFill>
                  <a:srgbClr val="FD08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</a:t>
            </a:r>
            <a:r>
              <a:rPr sz="3300" kern="0" spc="60">
                <a:solidFill>
                  <a:srgbClr val="FD08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00" b="1" kern="0" spc="-180">
                <a:solidFill>
                  <a:srgbClr val="FD08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告</a:t>
            </a:r>
            <a:endParaRPr sz="3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1682455" y="1850148"/>
            <a:ext cx="1781810" cy="142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800" b="1" i="1" kern="0" spc="30">
                <a:solidFill>
                  <a:srgbClr val="D80E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适用于年终总结报告/工作总结汇报等</a:t>
            </a:r>
            <a:endParaRPr sz="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1833705" y="2617697"/>
            <a:ext cx="418465" cy="505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3300" b="1" kern="0" spc="-240">
                <a:solidFill>
                  <a:srgbClr val="FD08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</a:t>
            </a:r>
            <a:endParaRPr sz="3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1225172" y="2617697"/>
            <a:ext cx="417194" cy="523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3300" b="1" kern="0" spc="-250">
                <a:solidFill>
                  <a:srgbClr val="FD08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</a:t>
            </a:r>
            <a:endParaRPr sz="3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111474"/>
            <a:ext cx="12172980" cy="2521000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9460" y="1289030"/>
            <a:ext cx="1085819" cy="1009703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-12700" y="387327"/>
            <a:ext cx="8677909" cy="2409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3000"/>
              </a:lnSpc>
              <a:spcBef>
                <a:spcPts val="5"/>
              </a:spcBef>
              <a:tabLst>
                <a:tab pos="791210" algn="l"/>
              </a:tabLst>
            </a:pPr>
            <a:r>
              <a:rPr sz="27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7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开篇，像凤头一样吸引目光，足够</a:t>
            </a:r>
            <a:r>
              <a:rPr sz="27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精彩</a:t>
            </a: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1045" algn="l" rtl="0" eaLnBrk="0">
              <a:lnSpc>
                <a:spcPct val="97000"/>
              </a:lnSpc>
              <a:spcBef>
                <a:spcPts val="815"/>
              </a:spcBef>
            </a:pPr>
            <a:r>
              <a:rPr sz="27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清晰表</a:t>
            </a:r>
            <a:r>
              <a:rPr sz="2700" b="1" kern="0" spc="90">
                <a:solidFill>
                  <a:srgbClr val="009F4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达你想要展现的观点/主题</a:t>
            </a: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800" kern="0" spc="2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让领导明白你想表达的重</a:t>
            </a:r>
            <a:r>
              <a:rPr sz="1800" kern="0" spc="2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点，也让自己明确围绕该主题的内容框架搭建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96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00027"/>
            <a:ext cx="387339" cy="546102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6870659" y="3464773"/>
            <a:ext cx="5313679" cy="1958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800" kern="0" spc="-3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·你是新人，可以写“</a:t>
            </a:r>
            <a:r>
              <a:rPr sz="1800" kern="0" spc="-4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一位新人的成长之路”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14000"/>
              </a:lnSpc>
              <a:spcBef>
                <a:spcPts val="275"/>
              </a:spcBef>
            </a:pPr>
            <a:r>
              <a:rPr sz="1800" kern="0" spc="-3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·你是行政，可以写“做好多面手，服务好每个人</a:t>
            </a:r>
            <a:r>
              <a:rPr sz="1800" kern="0" spc="-4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sz="1800" kern="0" spc="-1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800" kern="0" spc="-3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·你是市场，可以写“成为公司大喇叭，从问题中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640"/>
              </a:spcBef>
            </a:pPr>
            <a:r>
              <a:rPr sz="1800" kern="0" spc="2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学到的4个方法”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18000"/>
              </a:lnSpc>
              <a:spcBef>
                <a:spcPts val="130"/>
              </a:spcBef>
            </a:pPr>
            <a:r>
              <a:rPr sz="1800" kern="0" spc="-3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·你是财务，可以写“管好公司</a:t>
            </a:r>
            <a:r>
              <a:rPr sz="1800" kern="0" spc="-4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每一分钱，记好公</a:t>
            </a:r>
            <a:r>
              <a:rPr sz="1800" kern="0" spc="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1800" kern="0" spc="170">
                <a:solidFill>
                  <a:srgbClr val="D8BB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司每一笔帐”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3633679" y="3738405"/>
            <a:ext cx="1859914" cy="791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200" i="1" kern="0" spc="10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从问题中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3335" algn="l" rtl="0" eaLnBrk="0">
              <a:lnSpc>
                <a:spcPct val="93000"/>
              </a:lnSpc>
              <a:spcBef>
                <a:spcPts val="195"/>
              </a:spcBef>
            </a:pPr>
            <a:r>
              <a:rPr sz="1900" i="1" kern="0" spc="29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学到的4个方法</a:t>
            </a:r>
            <a:endParaRPr sz="1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ts val="975"/>
              </a:lnSpc>
              <a:spcBef>
                <a:spcPts val="0"/>
              </a:spcBef>
            </a:pPr>
            <a:r>
              <a:rPr sz="800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2019年一市场部年终总结报告</a:t>
            </a:r>
            <a:endParaRPr sz="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399999" y="3821998"/>
            <a:ext cx="1684654" cy="842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106000"/>
              </a:lnSpc>
            </a:pPr>
            <a:r>
              <a:rPr sz="2100" kern="0" spc="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从关键事情上</a:t>
            </a:r>
            <a:r>
              <a:rPr sz="21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19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获得更高回报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3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00" algn="l" rtl="0" eaLnBrk="0">
              <a:lnSpc>
                <a:spcPts val="1085"/>
              </a:lnSpc>
              <a:spcBef>
                <a:spcPts val="5"/>
              </a:spcBef>
            </a:pPr>
            <a:r>
              <a:rPr sz="900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2021-2022年度总结</a:t>
            </a:r>
            <a:endParaRPr sz="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4603699" y="2089152"/>
            <a:ext cx="3022640" cy="3917975"/>
            <a:chOff x="0" y="0"/>
            <a:chExt cx="3022640" cy="3917975"/>
          </a:xfrm>
        </p:grpSpPr>
        <p:pic>
          <p:nvPicPr>
            <p:cNvPr id="208" name="picture 2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22640" cy="3917975"/>
            </a:xfrm>
            <a:prstGeom prst="rect">
              <a:avLst/>
            </a:prstGeom>
          </p:spPr>
        </p:pic>
        <p:sp>
          <p:nvSpPr>
            <p:cNvPr id="210" name="textbox 210"/>
            <p:cNvSpPr/>
            <p:nvPr/>
          </p:nvSpPr>
          <p:spPr>
            <a:xfrm>
              <a:off x="-12700" y="-12700"/>
              <a:ext cx="3048635" cy="39662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2185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4000" b="1" kern="0" spc="7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详情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35050" algn="l" rtl="0" eaLnBrk="0">
                <a:lnSpc>
                  <a:spcPct val="94000"/>
                </a:lnSpc>
                <a:spcBef>
                  <a:spcPts val="600"/>
                </a:spcBef>
              </a:pPr>
              <a:r>
                <a:rPr sz="2000" kern="0" spc="-18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即猪肚，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406400" algn="l" rtl="0" eaLnBrk="0">
                <a:lnSpc>
                  <a:spcPct val="94000"/>
                </a:lnSpc>
                <a:spcBef>
                  <a:spcPts val="545"/>
                </a:spcBef>
              </a:pPr>
              <a:r>
                <a:rPr sz="2000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言之有物，充实丰满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8413699" y="2082774"/>
            <a:ext cx="2927421" cy="3956105"/>
            <a:chOff x="0" y="0"/>
            <a:chExt cx="2927421" cy="3956105"/>
          </a:xfrm>
        </p:grpSpPr>
        <p:pic>
          <p:nvPicPr>
            <p:cNvPr id="212" name="picture 2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927421" cy="3956105"/>
            </a:xfrm>
            <a:prstGeom prst="rect">
              <a:avLst/>
            </a:prstGeom>
          </p:spPr>
        </p:pic>
        <p:sp>
          <p:nvSpPr>
            <p:cNvPr id="214" name="textbox 214"/>
            <p:cNvSpPr/>
            <p:nvPr/>
          </p:nvSpPr>
          <p:spPr>
            <a:xfrm>
              <a:off x="-12700" y="-12700"/>
              <a:ext cx="2953385" cy="40151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4678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4000" b="1" kern="0" spc="10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结尾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63625" algn="l" rtl="0" eaLnBrk="0">
                <a:lnSpc>
                  <a:spcPct val="99000"/>
                </a:lnSpc>
                <a:spcBef>
                  <a:spcPts val="575"/>
                </a:spcBef>
              </a:pPr>
              <a:r>
                <a:rPr sz="1900" b="1" kern="0" spc="-14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豹尾，</a:t>
              </a:r>
              <a:endParaRPr sz="19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6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210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2000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给未来一个美好期许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857219" y="2089153"/>
            <a:ext cx="2927421" cy="3936971"/>
            <a:chOff x="0" y="0"/>
            <a:chExt cx="2927421" cy="3936971"/>
          </a:xfrm>
        </p:grpSpPr>
        <p:pic>
          <p:nvPicPr>
            <p:cNvPr id="216" name="picture 2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927421" cy="3936971"/>
            </a:xfrm>
            <a:prstGeom prst="rect">
              <a:avLst/>
            </a:prstGeom>
          </p:spPr>
        </p:pic>
        <p:sp>
          <p:nvSpPr>
            <p:cNvPr id="218" name="textbox 218"/>
            <p:cNvSpPr/>
            <p:nvPr/>
          </p:nvSpPr>
          <p:spPr>
            <a:xfrm>
              <a:off x="-12700" y="-12700"/>
              <a:ext cx="2953385" cy="3996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65835" algn="l" rtl="0" eaLnBrk="0">
                <a:lnSpc>
                  <a:spcPct val="97000"/>
                </a:lnSpc>
              </a:pPr>
              <a:r>
                <a:rPr sz="4000" b="1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开头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5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39165" indent="-748665" algn="l" rtl="0" eaLnBrk="0">
                <a:lnSpc>
                  <a:spcPct val="116000"/>
                </a:lnSpc>
                <a:spcBef>
                  <a:spcPts val="0"/>
                </a:spcBef>
              </a:pPr>
              <a:r>
                <a:rPr sz="2000" kern="0" spc="1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像凤头一样吸引目光，  </a:t>
              </a:r>
              <a:r>
                <a:rPr sz="2000" kern="0" spc="9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足够精彩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20" name="textbox 220"/>
          <p:cNvSpPr/>
          <p:nvPr/>
        </p:nvSpPr>
        <p:spPr>
          <a:xfrm>
            <a:off x="-12700" y="387327"/>
            <a:ext cx="4371340" cy="10521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8000"/>
              </a:lnSpc>
              <a:spcBef>
                <a:spcPts val="5"/>
              </a:spcBef>
              <a:tabLst>
                <a:tab pos="77978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年终总结的框架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2000" b="1" kern="0" spc="0">
                <a:solidFill>
                  <a:srgbClr val="009B4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具体写法遵从凤头猪肚豹尾原则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1648691"/>
            <a:ext cx="12192000" cy="3560618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: 空心 93"/>
          <p:cNvSpPr/>
          <p:nvPr/>
        </p:nvSpPr>
        <p:spPr>
          <a:xfrm>
            <a:off x="716736" y="597608"/>
            <a:ext cx="1248445" cy="1248445"/>
          </a:xfrm>
          <a:prstGeom prst="donut">
            <a:avLst>
              <a:gd name="adj" fmla="val 22856"/>
            </a:avLst>
          </a:prstGeom>
          <a:solidFill>
            <a:srgbClr val="D1AA69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-939588" y="6007036"/>
            <a:ext cx="1879176" cy="1879176"/>
            <a:chOff x="-971513" y="3575817"/>
            <a:chExt cx="1879176" cy="1879176"/>
          </a:xfrm>
        </p:grpSpPr>
        <p:sp>
          <p:nvSpPr>
            <p:cNvPr id="103" name="椭圆 102"/>
            <p:cNvSpPr/>
            <p:nvPr/>
          </p:nvSpPr>
          <p:spPr>
            <a:xfrm>
              <a:off x="-654059" y="3891183"/>
              <a:ext cx="1248445" cy="1248445"/>
            </a:xfrm>
            <a:prstGeom prst="ellipse">
              <a:avLst/>
            </a:prstGeom>
            <a:solidFill>
              <a:srgbClr val="9A0F1C"/>
            </a:solidFill>
            <a:ln>
              <a:noFill/>
            </a:ln>
            <a:effectLst>
              <a:outerShdw blurRad="241300" dist="25400" sx="101000" sy="101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-971513" y="3575817"/>
              <a:ext cx="1879176" cy="18791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41300" dist="25400" sx="101000" sy="101000" algn="ctr" rotWithShape="0">
                <a:schemeClr val="bg1">
                  <a:lumMod val="75000"/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1" name="圆: 空心 110"/>
          <p:cNvSpPr/>
          <p:nvPr/>
        </p:nvSpPr>
        <p:spPr>
          <a:xfrm>
            <a:off x="11424257" y="5732837"/>
            <a:ext cx="540000" cy="540000"/>
          </a:xfrm>
          <a:prstGeom prst="donut">
            <a:avLst>
              <a:gd name="adj" fmla="val 22856"/>
            </a:avLst>
          </a:prstGeom>
          <a:solidFill>
            <a:srgbClr val="C00000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623611" y="2134680"/>
            <a:ext cx="4944778" cy="2588640"/>
            <a:chOff x="3623611" y="2134680"/>
            <a:chExt cx="4944778" cy="2588640"/>
          </a:xfrm>
        </p:grpSpPr>
        <p:sp>
          <p:nvSpPr>
            <p:cNvPr id="113" name="任意多边形: 形状 112"/>
            <p:cNvSpPr/>
            <p:nvPr/>
          </p:nvSpPr>
          <p:spPr>
            <a:xfrm rot="5400000">
              <a:off x="4347305" y="1410986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 rot="16200000">
              <a:off x="7112135" y="3267067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3287395" y="3429000"/>
            <a:ext cx="523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2024</a:t>
            </a:r>
            <a:r>
              <a:rPr kumimoji="1"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年工作总结</a:t>
            </a:r>
            <a:endParaRPr kumimoji="1" lang="zh-CN" altLang="en-US" sz="4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68736" y="2564592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PART 01</a:t>
            </a:r>
            <a:endParaRPr kumimoji="1" lang="zh-CN" altLang="en-US" sz="4000" b="1">
              <a:solidFill>
                <a:schemeClr val="bg1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4" grpId="0" animBg="1"/>
      <p:bldP spid="111" grpId="0" animBg="1"/>
      <p:bldP spid="115" grpId="0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22741" y="2903105"/>
            <a:ext cx="8731732" cy="880033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765945" y="494838"/>
            <a:ext cx="10259694" cy="3375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3515"/>
              </a:lnSpc>
            </a:pPr>
            <a:r>
              <a:rPr sz="2700" b="1" kern="0" spc="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详情，</a:t>
            </a:r>
            <a:r>
              <a:rPr sz="2700" b="1" kern="0" spc="-5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b="1" kern="0" spc="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即猪肚，</a:t>
            </a:r>
            <a:r>
              <a:rPr sz="2700" b="1" kern="0" spc="-4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b="1" kern="0" spc="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言之有物，</a:t>
            </a:r>
            <a:r>
              <a:rPr sz="2700" b="1" kern="0" spc="-4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b="1" kern="0" spc="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</a:t>
            </a:r>
            <a:r>
              <a:rPr sz="2700" b="1" kern="0" spc="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实丰满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850"/>
              </a:spcBef>
            </a:pP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根据开篇主题搭建内容框架</a:t>
            </a:r>
            <a:r>
              <a:rPr sz="2000" kern="0" spc="-26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，4个方面详细阐述主题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3500" b="1" kern="0" spc="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工作业绩      </a:t>
            </a:r>
            <a:r>
              <a:rPr sz="3500" b="1" kern="0" spc="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亮点经验       问题分析       未来计划</a:t>
            </a:r>
            <a:endParaRPr sz="35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0" name="textbox 230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21600000">
            <a:off x="2395220" y="1692909"/>
            <a:ext cx="7401560" cy="2377961"/>
            <a:chOff x="0" y="0"/>
            <a:chExt cx="7401560" cy="2377961"/>
          </a:xfrm>
        </p:grpSpPr>
        <p:pic>
          <p:nvPicPr>
            <p:cNvPr id="236" name="picture 2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401560" cy="2377961"/>
            </a:xfrm>
            <a:prstGeom prst="rect">
              <a:avLst/>
            </a:prstGeom>
          </p:spPr>
        </p:pic>
        <p:sp>
          <p:nvSpPr>
            <p:cNvPr id="238" name="textbox 238"/>
            <p:cNvSpPr/>
            <p:nvPr/>
          </p:nvSpPr>
          <p:spPr>
            <a:xfrm>
              <a:off x="-12700" y="-12700"/>
              <a:ext cx="7427594" cy="24257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0205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300" b="1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避免流水账的关键</a:t>
              </a:r>
              <a:r>
                <a:rPr sz="2300" b="1" kern="0" spc="-3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2300" b="1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sz="2300" b="1" kern="0" spc="-53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2300" b="1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学会对工作内容进行整理分类</a:t>
              </a:r>
              <a:endPara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6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35200" algn="l" rtl="0" eaLnBrk="0">
                <a:lnSpc>
                  <a:spcPct val="93000"/>
                </a:lnSpc>
                <a:spcBef>
                  <a:spcPts val="5"/>
                </a:spcBef>
              </a:pPr>
              <a:r>
                <a:rPr sz="1700" kern="0" spc="5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举例</a:t>
              </a:r>
              <a:r>
                <a:rPr sz="1700" kern="0" spc="-18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700" kern="0" spc="5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sz="1700" kern="0" spc="-31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700" kern="0" spc="5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品牌部门负责人怎么写</a:t>
              </a:r>
              <a:endParaRPr sz="1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746125" y="4435475"/>
            <a:ext cx="4965700" cy="1772919"/>
            <a:chOff x="0" y="0"/>
            <a:chExt cx="4965700" cy="1772919"/>
          </a:xfrm>
        </p:grpSpPr>
        <p:pic>
          <p:nvPicPr>
            <p:cNvPr id="240" name="picture 2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965700" cy="1772919"/>
            </a:xfrm>
            <a:prstGeom prst="rect">
              <a:avLst/>
            </a:prstGeom>
          </p:spPr>
        </p:pic>
        <p:sp>
          <p:nvSpPr>
            <p:cNvPr id="242" name="textbox 242"/>
            <p:cNvSpPr/>
            <p:nvPr/>
          </p:nvSpPr>
          <p:spPr>
            <a:xfrm>
              <a:off x="-12700" y="-12700"/>
              <a:ext cx="4991100" cy="18173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5310" indent="-1905" algn="l" rtl="0" eaLnBrk="0">
                <a:lnSpc>
                  <a:spcPct val="100000"/>
                </a:lnSpc>
                <a:spcBef>
                  <a:spcPts val="5"/>
                </a:spcBef>
              </a:pPr>
              <a:r>
                <a:rPr sz="1500" kern="0" spc="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分成品牌活动</a:t>
              </a:r>
              <a:r>
                <a:rPr sz="1500" kern="0" spc="-15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、媒体宣传</a:t>
              </a:r>
              <a:r>
                <a:rPr sz="1500" kern="0" spc="-19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sz="1500" kern="0" spc="-31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电商大促</a:t>
              </a:r>
              <a:r>
                <a:rPr sz="1500" kern="0" spc="-19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、行业</a:t>
              </a:r>
              <a:r>
                <a:rPr sz="1500" kern="0" spc="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展会</a:t>
              </a:r>
              <a:r>
                <a:rPr sz="1500" kern="0" spc="-19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、新媒体运营</a:t>
              </a:r>
              <a:r>
                <a:rPr sz="1500" kern="0" spc="-19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sz="1500" kern="0" spc="-34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团队情况等这</a:t>
              </a:r>
              <a:r>
                <a:rPr sz="1500" kern="0" spc="5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几个层面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6595744" y="4435475"/>
            <a:ext cx="4965700" cy="1772919"/>
            <a:chOff x="0" y="0"/>
            <a:chExt cx="4965700" cy="1772919"/>
          </a:xfrm>
        </p:grpSpPr>
        <p:pic>
          <p:nvPicPr>
            <p:cNvPr id="244" name="picture 2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965700" cy="1772919"/>
            </a:xfrm>
            <a:prstGeom prst="rect">
              <a:avLst/>
            </a:prstGeom>
          </p:spPr>
        </p:pic>
        <p:sp>
          <p:nvSpPr>
            <p:cNvPr id="246" name="textbox 246"/>
            <p:cNvSpPr/>
            <p:nvPr/>
          </p:nvSpPr>
          <p:spPr>
            <a:xfrm>
              <a:off x="-12700" y="-12700"/>
              <a:ext cx="4991100" cy="18180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0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1846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 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媒体宣传部分</a:t>
              </a:r>
              <a:r>
                <a:rPr sz="1500" kern="0" spc="-21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，累积投放</a:t>
              </a:r>
              <a:r>
                <a:rPr sz="1500" kern="0" spc="5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多少家媒体？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696595" indent="-278130" algn="l" rtl="0" eaLnBrk="0">
                <a:lnSpc>
                  <a:spcPct val="100000"/>
                </a:lnSpc>
                <a:spcBef>
                  <a:spcPts val="215"/>
                </a:spcBef>
              </a:pP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  </a:t>
              </a: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各家媒体分别覆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盖多少人群</a:t>
              </a:r>
              <a:r>
                <a:rPr sz="1500" kern="0" spc="-21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，总覆盖多少人</a:t>
              </a:r>
              <a:r>
                <a:rPr sz="1500" kern="0" spc="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</a:t>
              </a:r>
              <a:r>
                <a:rPr sz="1500" kern="0" spc="8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群？</a:t>
              </a:r>
              <a:r>
                <a:rPr sz="1500" kern="0" spc="-2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8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不同媒体带来的实际流量</a:t>
              </a: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是多少？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713740" indent="-295275" algn="l" rtl="0" eaLnBrk="0">
                <a:lnSpc>
                  <a:spcPct val="99000"/>
                </a:lnSpc>
                <a:spcBef>
                  <a:spcPts val="270"/>
                </a:spcBef>
              </a:pP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  </a:t>
              </a: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内容与形式上有没有什么突破？</a:t>
              </a:r>
              <a:r>
                <a:rPr sz="1500" kern="0" spc="-28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不同形式间</a:t>
              </a:r>
              <a:r>
                <a:rPr sz="1500" kern="0" spc="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</a:t>
              </a: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的效果如何？</a:t>
              </a:r>
              <a:r>
                <a:rPr sz="1500" kern="0" spc="-2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7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具体投入产出</a:t>
              </a:r>
              <a:r>
                <a:rPr sz="1500" kern="0" spc="6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比如何？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48" name="textbox 248"/>
          <p:cNvSpPr/>
          <p:nvPr/>
        </p:nvSpPr>
        <p:spPr>
          <a:xfrm>
            <a:off x="7280909" y="4065904"/>
            <a:ext cx="3384550" cy="684530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3705" algn="l" rtl="0" eaLnBrk="0">
              <a:lnSpc>
                <a:spcPct val="89000"/>
              </a:lnSpc>
              <a:spcBef>
                <a:spcPts val="5"/>
              </a:spcBef>
            </a:pPr>
            <a:r>
              <a:rPr sz="2000" kern="0" spc="-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结果导向</a:t>
            </a:r>
            <a:r>
              <a:rPr sz="2000" kern="0" spc="-2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，数据化呈现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1612391" y="4065904"/>
            <a:ext cx="3385184" cy="684530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7515" algn="l" rtl="0" eaLnBrk="0">
              <a:lnSpc>
                <a:spcPct val="87000"/>
              </a:lnSpc>
              <a:spcBef>
                <a:spcPts val="5"/>
              </a:spcBef>
            </a:pPr>
            <a:r>
              <a:rPr sz="2000" kern="0" spc="-2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先将工作内容进行分类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2" name="textbox 252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764443" y="494838"/>
            <a:ext cx="3826509" cy="850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" algn="l" rtl="0" eaLnBrk="0">
              <a:lnSpc>
                <a:spcPts val="3515"/>
              </a:lnSpc>
            </a:pPr>
            <a:r>
              <a:rPr sz="2700" b="1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工作业绩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做了什么很重要</a:t>
            </a:r>
            <a:r>
              <a:rPr sz="2000" kern="0" spc="-3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，做成</a:t>
            </a:r>
            <a:r>
              <a:rPr sz="2000" kern="0" spc="-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什么更重要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08442"/>
            <a:ext cx="12192000" cy="5349557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8663355" y="3613733"/>
            <a:ext cx="2693670" cy="2400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2420" indent="-299720" algn="l" rtl="0" eaLnBrk="0">
              <a:lnSpc>
                <a:spcPct val="114000"/>
              </a:lnSpc>
            </a:pP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做了什么事情</a:t>
            </a:r>
            <a:r>
              <a:rPr sz="1700" kern="0" spc="-1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kern="0" spc="-2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明确团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队每个成员的目标？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6070" indent="-294005" algn="l" rtl="0" eaLnBrk="0">
              <a:lnSpc>
                <a:spcPct val="114000"/>
              </a:lnSpc>
              <a:spcBef>
                <a:spcPts val="950"/>
              </a:spcBef>
            </a:pP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2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改进了什么方法</a:t>
            </a:r>
            <a:r>
              <a:rPr sz="1700" kern="0" spc="-1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kern="0" spc="-3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了团队成员配合与效</a:t>
            </a:r>
            <a:r>
              <a:rPr sz="1700" kern="0" spc="-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率？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1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indent="-284480" algn="l" rtl="0" eaLnBrk="0">
              <a:lnSpc>
                <a:spcPct val="122000"/>
              </a:lnSpc>
              <a:spcBef>
                <a:spcPts val="0"/>
              </a:spcBef>
            </a:pP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设置了什么机制</a:t>
            </a:r>
            <a:r>
              <a:rPr sz="1700" kern="0" spc="-1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kern="0" spc="-3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促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700" kern="0" spc="1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了团队能力与默契提升</a:t>
            </a:r>
            <a:r>
              <a:rPr sz="1700" kern="0" spc="-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700" kern="0" spc="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等等？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" name="textbox 264"/>
          <p:cNvSpPr/>
          <p:nvPr/>
        </p:nvSpPr>
        <p:spPr>
          <a:xfrm>
            <a:off x="5123179" y="2363723"/>
            <a:ext cx="2059939" cy="780415"/>
          </a:xfrm>
          <a:prstGeom prst="rect">
            <a:avLst/>
          </a:prstGeom>
          <a:solidFill>
            <a:srgbClr val="F0BD0A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7870" algn="l" rtl="0" eaLnBrk="0">
              <a:lnSpc>
                <a:spcPct val="89000"/>
              </a:lnSpc>
              <a:spcBef>
                <a:spcPts val="0"/>
              </a:spcBef>
            </a:pPr>
            <a:r>
              <a:rPr sz="2300" kern="0" spc="2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4792395" y="3613276"/>
            <a:ext cx="2465070" cy="1332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销售额增加多少？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940"/>
              </a:spcBef>
            </a:pP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流量增加多少？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ct val="93000"/>
              </a:lnSpc>
              <a:spcBef>
                <a:spcPts val="895"/>
              </a:spcBef>
            </a:pP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1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拓宽了哪些渠道？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3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1700" kern="0" spc="-1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-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节省了哪些成本等等？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8" name="textbox 268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774628" y="541823"/>
            <a:ext cx="7622540" cy="803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90000"/>
              </a:lnSpc>
            </a:pPr>
            <a:r>
              <a:rPr sz="2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亮点经验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亮点经验不是表功</a:t>
            </a:r>
            <a:r>
              <a:rPr sz="2000" kern="0" spc="-3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，而是用分享的视角</a:t>
            </a:r>
            <a:r>
              <a:rPr sz="2000" kern="0" spc="-3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kern="0" spc="-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表现自己的思考和管理过程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1077645" y="3613962"/>
            <a:ext cx="2539364" cy="1329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1465" indent="-278765" algn="l" rtl="0" eaLnBrk="0">
              <a:lnSpc>
                <a:spcPct val="114000"/>
              </a:lnSpc>
            </a:pP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0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增加或缩减什么流程，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提升了哪些相关效率？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ct val="93000"/>
              </a:lnSpc>
              <a:spcBef>
                <a:spcPts val="955"/>
              </a:spcBef>
            </a:pP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做了哪些流程优化，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6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提升了用户体验等等？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4" name="textbox 274"/>
          <p:cNvSpPr/>
          <p:nvPr/>
        </p:nvSpPr>
        <p:spPr>
          <a:xfrm>
            <a:off x="1251203" y="2363723"/>
            <a:ext cx="2060575" cy="780415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3425" algn="l" rtl="0" eaLnBrk="0">
              <a:lnSpc>
                <a:spcPct val="91000"/>
              </a:lnSpc>
              <a:spcBef>
                <a:spcPts val="5"/>
              </a:spcBef>
            </a:pPr>
            <a:r>
              <a:rPr sz="2300" kern="0" spc="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8994647" y="2363723"/>
            <a:ext cx="2059939" cy="780415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3745" algn="l" rtl="0" eaLnBrk="0">
              <a:lnSpc>
                <a:spcPct val="89000"/>
              </a:lnSpc>
            </a:pPr>
            <a:r>
              <a:rPr sz="2300" kern="0" spc="-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8" name="textbox 278"/>
          <p:cNvSpPr/>
          <p:nvPr/>
        </p:nvSpPr>
        <p:spPr>
          <a:xfrm>
            <a:off x="3357270" y="1693650"/>
            <a:ext cx="5484495" cy="29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kern="0" spc="-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无论业绩好不好</a:t>
            </a:r>
            <a:r>
              <a:rPr sz="2000" kern="0" spc="-3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，都可以从3个方</a:t>
            </a:r>
            <a:r>
              <a:rPr sz="2000" kern="0" spc="-4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</a:t>
            </a:r>
            <a:r>
              <a:rPr sz="2000" kern="0" spc="-3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4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，寻找闪光点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08442"/>
            <a:ext cx="12192000" cy="5349557"/>
          </a:xfrm>
          <a:prstGeom prst="rect">
            <a:avLst/>
          </a:prstGeom>
        </p:spPr>
      </p:pic>
      <p:sp>
        <p:nvSpPr>
          <p:cNvPr id="284" name="textbox 284"/>
          <p:cNvSpPr/>
          <p:nvPr/>
        </p:nvSpPr>
        <p:spPr>
          <a:xfrm>
            <a:off x="5123179" y="2363723"/>
            <a:ext cx="2059939" cy="780415"/>
          </a:xfrm>
          <a:prstGeom prst="rect">
            <a:avLst/>
          </a:prstGeom>
          <a:solidFill>
            <a:srgbClr val="F0BD0A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7870" algn="l" rtl="0" eaLnBrk="0">
              <a:lnSpc>
                <a:spcPct val="89000"/>
              </a:lnSpc>
              <a:spcBef>
                <a:spcPts val="0"/>
              </a:spcBef>
            </a:pPr>
            <a:r>
              <a:rPr sz="2300" kern="0" spc="2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" name="textbox 286"/>
          <p:cNvSpPr/>
          <p:nvPr/>
        </p:nvSpPr>
        <p:spPr>
          <a:xfrm>
            <a:off x="4792395" y="3466210"/>
            <a:ext cx="2729864" cy="22421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0" indent="-280035" algn="l" rtl="0" eaLnBrk="0">
              <a:lnSpc>
                <a:spcPct val="110000"/>
              </a:lnSpc>
            </a:pPr>
            <a:r>
              <a:rPr sz="1700" kern="0" spc="16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1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年初的制定的目标完成</a:t>
            </a:r>
            <a:r>
              <a:rPr sz="1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度如何？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2100" indent="-279400" algn="l" rtl="0" eaLnBrk="0">
              <a:lnSpc>
                <a:spcPct val="109000"/>
              </a:lnSpc>
              <a:spcBef>
                <a:spcPts val="730"/>
              </a:spcBef>
            </a:pPr>
            <a:r>
              <a:rPr sz="1700" kern="0" spc="12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0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1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为何没有完成</a:t>
            </a:r>
            <a:r>
              <a:rPr sz="1700" kern="0" spc="-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kern="0" spc="-2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</a:t>
            </a:r>
            <a:r>
              <a:rPr sz="1700" kern="0" spc="1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6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9245" indent="-296545" algn="l" rtl="0" eaLnBrk="0">
              <a:lnSpc>
                <a:spcPct val="116000"/>
              </a:lnSpc>
              <a:spcBef>
                <a:spcPts val="5"/>
              </a:spcBef>
            </a:pPr>
            <a:r>
              <a:rPr sz="1700" kern="0" spc="16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1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新的一年准备用什么样</a:t>
            </a:r>
            <a:r>
              <a:rPr sz="1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的措施和去达成新一年</a:t>
            </a:r>
            <a:r>
              <a:rPr sz="1700" kern="0" spc="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的目标？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8" name="textbox 288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8754795" y="3466896"/>
            <a:ext cx="2782570" cy="1579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indent="-284480" algn="l" rtl="0" eaLnBrk="0">
              <a:lnSpc>
                <a:spcPct val="115000"/>
              </a:lnSpc>
            </a:pPr>
            <a:r>
              <a:rPr sz="1700" kern="0" spc="17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3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1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团队成员的能力和效</a:t>
            </a:r>
            <a:r>
              <a:rPr sz="1700" kern="0" spc="1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率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700" kern="0" spc="1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</a:t>
            </a:r>
            <a:r>
              <a:rPr sz="1700" kern="0" spc="-10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700" kern="0" spc="-2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1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是不是还能继续改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善？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2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indent="-284480" algn="l" rtl="0" eaLnBrk="0">
              <a:lnSpc>
                <a:spcPct val="109000"/>
              </a:lnSpc>
              <a:spcBef>
                <a:spcPts val="5"/>
              </a:spcBef>
            </a:pP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1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准备通过什么样的机制、</a:t>
            </a:r>
            <a:r>
              <a:rPr sz="1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方式进行提升？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775112" y="540403"/>
            <a:ext cx="4573904" cy="748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90000"/>
              </a:lnSpc>
            </a:pPr>
            <a:r>
              <a:rPr sz="2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问题分析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-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与亮点经验相对应</a:t>
            </a:r>
            <a:r>
              <a:rPr sz="2000" kern="0" spc="-3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，有好的</a:t>
            </a:r>
            <a:r>
              <a:rPr sz="2000" kern="0" spc="-3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，就有不好的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1011605" y="3469411"/>
            <a:ext cx="2547620" cy="1246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indent="-284480" algn="l" rtl="0" eaLnBrk="0">
              <a:lnSpc>
                <a:spcPct val="109000"/>
              </a:lnSpc>
            </a:pP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有哪些流程可以优化，</a:t>
            </a:r>
            <a:r>
              <a:rPr sz="1700" kern="0" spc="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具体该如何执行？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9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0" indent="-280035" algn="l" rtl="0" eaLnBrk="0">
              <a:lnSpc>
                <a:spcPct val="109000"/>
              </a:lnSpc>
              <a:spcBef>
                <a:spcPts val="5"/>
              </a:spcBef>
            </a:pP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kern="0" spc="100">
                <a:solidFill>
                  <a:srgbClr val="33333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</a:t>
            </a:r>
            <a:r>
              <a:rPr sz="1700" kern="0" spc="-2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</a:t>
            </a:r>
            <a:r>
              <a:rPr sz="1700" kern="0" spc="-24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700" kern="0" spc="-10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700" kern="0" spc="-2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</a:t>
            </a:r>
            <a:r>
              <a:rPr sz="1700" kern="0" spc="-2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果</a:t>
            </a:r>
            <a:r>
              <a:rPr sz="1700" kern="0" spc="-20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</a:t>
            </a:r>
            <a:r>
              <a:rPr sz="1700" kern="0" spc="-21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</a:t>
            </a:r>
            <a:r>
              <a:rPr sz="1700" kern="0" spc="-2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-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3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怎样？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1251203" y="2363723"/>
            <a:ext cx="2060575" cy="780415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3425" algn="l" rtl="0" eaLnBrk="0">
              <a:lnSpc>
                <a:spcPct val="91000"/>
              </a:lnSpc>
              <a:spcBef>
                <a:spcPts val="5"/>
              </a:spcBef>
            </a:pPr>
            <a:r>
              <a:rPr sz="2300" kern="0" spc="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8994647" y="2363723"/>
            <a:ext cx="2059939" cy="780415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3745" algn="l" rtl="0" eaLnBrk="0">
              <a:lnSpc>
                <a:spcPct val="89000"/>
              </a:lnSpc>
            </a:pPr>
            <a:r>
              <a:rPr sz="2300" kern="0" spc="-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0" name="textbox 300"/>
          <p:cNvSpPr/>
          <p:nvPr/>
        </p:nvSpPr>
        <p:spPr>
          <a:xfrm>
            <a:off x="3558823" y="1693395"/>
            <a:ext cx="5083175" cy="298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kern="0" spc="-4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关键在于</a:t>
            </a:r>
            <a:r>
              <a:rPr sz="2000" kern="0" spc="-25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4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，不仅要发现问题</a:t>
            </a:r>
            <a:r>
              <a:rPr sz="2000" kern="0" spc="-3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4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，还要能解决问题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2" name="textbox 302"/>
          <p:cNvSpPr/>
          <p:nvPr/>
        </p:nvSpPr>
        <p:spPr>
          <a:xfrm>
            <a:off x="772007" y="6308521"/>
            <a:ext cx="5466715" cy="268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700" kern="0" spc="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r>
              <a:rPr sz="1700" kern="0" spc="-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：尽量不要问题点比亮点多</a:t>
            </a:r>
            <a:r>
              <a:rPr sz="1700" kern="0" spc="-2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，即便事实如此。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 306"/>
          <p:cNvSpPr/>
          <p:nvPr/>
        </p:nvSpPr>
        <p:spPr>
          <a:xfrm>
            <a:off x="0" y="1796795"/>
            <a:ext cx="5078094" cy="5061204"/>
          </a:xfrm>
          <a:prstGeom prst="rect">
            <a:avLst/>
          </a:prstGeom>
          <a:solidFill>
            <a:srgbClr val="F2F2F2">
              <a:alpha val="9607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" name="textbox 308"/>
          <p:cNvSpPr/>
          <p:nvPr/>
        </p:nvSpPr>
        <p:spPr>
          <a:xfrm>
            <a:off x="6306286" y="2066315"/>
            <a:ext cx="4842509" cy="3472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5595" algn="l" rtl="0" eaLnBrk="0">
              <a:lnSpc>
                <a:spcPct val="91000"/>
              </a:lnSpc>
            </a:pPr>
            <a:r>
              <a:rPr sz="2300" kern="0" spc="7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错误示范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755"/>
              </a:spcBef>
            </a:pPr>
            <a:r>
              <a:rPr sz="1700" kern="0" spc="8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通过一系列营销推广，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9685" algn="l" rtl="0" eaLnBrk="0">
              <a:lnSpc>
                <a:spcPct val="94000"/>
              </a:lnSpc>
              <a:spcBef>
                <a:spcPts val="650"/>
              </a:spcBef>
            </a:pP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让公司产品销售量有一个飞跃的提升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2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850" algn="l" rtl="0" eaLnBrk="0">
              <a:lnSpc>
                <a:spcPct val="91000"/>
              </a:lnSpc>
              <a:spcBef>
                <a:spcPts val="695"/>
              </a:spcBef>
            </a:pPr>
            <a:r>
              <a:rPr sz="2300" kern="0" spc="6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正确示范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4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080" algn="l" rtl="0" eaLnBrk="0">
              <a:lnSpc>
                <a:spcPct val="121000"/>
              </a:lnSpc>
              <a:spcBef>
                <a:spcPts val="5"/>
              </a:spcBef>
            </a:pPr>
            <a:r>
              <a:rPr sz="1700" kern="0" spc="9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市场部明年通过高校和行业展会两种渠道开展市</a:t>
            </a:r>
            <a:r>
              <a:rPr sz="1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场推广活动</a:t>
            </a:r>
            <a:r>
              <a:rPr sz="1700" kern="0" spc="-2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7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，为公司新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增用户30万</a:t>
            </a:r>
            <a:r>
              <a:rPr sz="1700" kern="0" spc="-2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6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，销售额增加</a:t>
            </a:r>
            <a:r>
              <a:rPr sz="1700" kern="0" spc="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0" kern="0" spc="2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1000万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0" name="textbox 310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767727" y="542887"/>
            <a:ext cx="5601334" cy="803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9000"/>
              </a:lnSpc>
            </a:pPr>
            <a:r>
              <a:rPr sz="2700" kern="0" spc="50">
                <a:solidFill>
                  <a:srgbClr val="33333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未来计划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1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是亮点经验的继承优化</a:t>
            </a:r>
            <a:r>
              <a:rPr sz="2000" kern="0" spc="-27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2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，也是问题分析的解决方案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2584704" y="3907535"/>
            <a:ext cx="1800860" cy="648334"/>
          </a:xfrm>
          <a:prstGeom prst="rect">
            <a:avLst/>
          </a:prstGeom>
          <a:solidFill>
            <a:srgbClr val="049A3C">
              <a:alpha val="9647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4645" algn="l" rtl="0" eaLnBrk="0">
              <a:lnSpc>
                <a:spcPct val="91000"/>
              </a:lnSpc>
              <a:spcBef>
                <a:spcPts val="5"/>
              </a:spcBef>
            </a:pPr>
            <a:r>
              <a:rPr sz="1700" kern="0" spc="8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有相关性的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6" name="textbox 316"/>
          <p:cNvSpPr/>
          <p:nvPr/>
        </p:nvSpPr>
        <p:spPr>
          <a:xfrm>
            <a:off x="2584704" y="2860040"/>
            <a:ext cx="1800860" cy="648334"/>
          </a:xfrm>
          <a:prstGeom prst="rect">
            <a:avLst/>
          </a:prstGeom>
          <a:solidFill>
            <a:srgbClr val="049A3C">
              <a:alpha val="9921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0375" algn="l" rtl="0" eaLnBrk="0">
              <a:lnSpc>
                <a:spcPct val="91000"/>
              </a:lnSpc>
              <a:spcBef>
                <a:spcPts val="5"/>
              </a:spcBef>
            </a:pPr>
            <a:r>
              <a:rPr sz="1700" kern="0" spc="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可衡量的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8" name="textbox 318"/>
          <p:cNvSpPr/>
          <p:nvPr/>
        </p:nvSpPr>
        <p:spPr>
          <a:xfrm>
            <a:off x="683894" y="3907535"/>
            <a:ext cx="1800225" cy="648334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9740" algn="l" rtl="0" eaLnBrk="0">
              <a:lnSpc>
                <a:spcPct val="92000"/>
              </a:lnSpc>
            </a:pPr>
            <a:r>
              <a:rPr sz="1700" kern="0" spc="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可达到的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0" name="textbox 320"/>
          <p:cNvSpPr/>
          <p:nvPr/>
        </p:nvSpPr>
        <p:spPr>
          <a:xfrm>
            <a:off x="683894" y="2860040"/>
            <a:ext cx="1800225" cy="648334"/>
          </a:xfrm>
          <a:prstGeom prst="rect">
            <a:avLst/>
          </a:prstGeom>
          <a:solidFill>
            <a:srgbClr val="049A3C">
              <a:alpha val="93333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7690" algn="l" rtl="0" eaLnBrk="0">
              <a:lnSpc>
                <a:spcPct val="92000"/>
              </a:lnSpc>
              <a:spcBef>
                <a:spcPts val="5"/>
              </a:spcBef>
            </a:pPr>
            <a:r>
              <a:rPr sz="1700" kern="0" spc="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具体的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683894" y="4955844"/>
            <a:ext cx="1800225" cy="648334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710" algn="l" rtl="0" eaLnBrk="0">
              <a:lnSpc>
                <a:spcPct val="92000"/>
              </a:lnSpc>
            </a:pPr>
            <a:r>
              <a:rPr sz="1700" kern="0" spc="8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有明确时间的</a:t>
            </a:r>
            <a:endParaRPr sz="1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4" name="textbox 324"/>
          <p:cNvSpPr/>
          <p:nvPr/>
        </p:nvSpPr>
        <p:spPr>
          <a:xfrm>
            <a:off x="752494" y="2244572"/>
            <a:ext cx="3618865" cy="299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kern="0" spc="-6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好的计划</a:t>
            </a:r>
            <a:r>
              <a:rPr sz="2000" kern="0" spc="-33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60">
                <a:solidFill>
                  <a:srgbClr val="F0BD0A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，必须符合SMART原则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28" name="picture 3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8200" y="1911324"/>
            <a:ext cx="1085819" cy="1035078"/>
          </a:xfrm>
          <a:prstGeom prst="rect">
            <a:avLst/>
          </a:prstGeom>
        </p:spPr>
      </p:pic>
      <p:sp>
        <p:nvSpPr>
          <p:cNvPr id="332" name="textbox 332"/>
          <p:cNvSpPr/>
          <p:nvPr/>
        </p:nvSpPr>
        <p:spPr>
          <a:xfrm>
            <a:off x="-12700" y="387327"/>
            <a:ext cx="11969115" cy="6332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6000"/>
              </a:lnSpc>
              <a:spcBef>
                <a:spcPts val="5"/>
              </a:spcBef>
              <a:tabLst>
                <a:tab pos="78486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多数人都遭遇过的情形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6475" algn="l" rtl="0" eaLnBrk="0">
              <a:lnSpc>
                <a:spcPct val="85000"/>
              </a:lnSpc>
              <a:spcBef>
                <a:spcPts val="1595"/>
              </a:spcBef>
            </a:pPr>
            <a:r>
              <a:rPr sz="5300" b="1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汇报时，有没有被要求</a:t>
            </a:r>
            <a:r>
              <a:rPr sz="5300" b="1" kern="0" spc="6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说重点</a:t>
            </a:r>
            <a:endParaRPr sz="5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31875" algn="l" rtl="0" eaLnBrk="0">
              <a:lnSpc>
                <a:spcPts val="6600"/>
              </a:lnSpc>
            </a:pPr>
            <a:r>
              <a:rPr sz="53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sz="5300" b="1" kern="0" spc="8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领导开小差</a:t>
            </a:r>
            <a:r>
              <a:rPr sz="53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的情况?</a:t>
            </a:r>
            <a:endParaRPr sz="5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 rot="21600000">
            <a:off x="3242310" y="1653540"/>
            <a:ext cx="5775985" cy="2480195"/>
            <a:chOff x="0" y="0"/>
            <a:chExt cx="5775985" cy="2480195"/>
          </a:xfrm>
        </p:grpSpPr>
        <p:pic>
          <p:nvPicPr>
            <p:cNvPr id="336" name="picture 3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775985" cy="2480195"/>
            </a:xfrm>
            <a:prstGeom prst="rect">
              <a:avLst/>
            </a:prstGeom>
          </p:spPr>
        </p:pic>
        <p:sp>
          <p:nvSpPr>
            <p:cNvPr id="338" name="textbox 338"/>
            <p:cNvSpPr/>
            <p:nvPr/>
          </p:nvSpPr>
          <p:spPr>
            <a:xfrm>
              <a:off x="-12700" y="-12700"/>
              <a:ext cx="5801995" cy="25412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00760" indent="133350" algn="l" rtl="0" eaLnBrk="0">
                <a:lnSpc>
                  <a:spcPct val="115000"/>
                </a:lnSpc>
                <a:spcBef>
                  <a:spcPts val="5"/>
                </a:spcBef>
              </a:pPr>
              <a:r>
                <a:rPr sz="2700" kern="0" spc="8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年终总结是给领导看的</a:t>
              </a:r>
              <a:r>
                <a:rPr sz="2700" kern="0" spc="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</a:t>
              </a:r>
              <a:r>
                <a:rPr sz="2700" kern="0" spc="50">
                  <a:solidFill>
                    <a:srgbClr val="333333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目的让领导看得懂且认可</a:t>
              </a:r>
              <a:endParaRPr sz="2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40" name="textbox 340"/>
          <p:cNvSpPr/>
          <p:nvPr/>
        </p:nvSpPr>
        <p:spPr>
          <a:xfrm>
            <a:off x="1039368" y="4146803"/>
            <a:ext cx="4321175" cy="1263650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0080" indent="-494030" algn="l" rtl="0" eaLnBrk="0">
              <a:lnSpc>
                <a:spcPct val="111000"/>
              </a:lnSpc>
            </a:pPr>
            <a:r>
              <a:rPr sz="2000" kern="0" spc="-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从“作者逻辑</a:t>
            </a:r>
            <a:r>
              <a:rPr sz="2000" kern="0" spc="-3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”转换到“读者逻辑</a:t>
            </a:r>
            <a:r>
              <a:rPr sz="2000" kern="0" spc="-39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kern="0" spc="-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sz="2000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1500" kern="0" spc="9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提供看的人想知道的所有必需信息</a:t>
            </a:r>
            <a:endParaRPr sz="15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2" name="textbox 342"/>
          <p:cNvSpPr/>
          <p:nvPr/>
        </p:nvSpPr>
        <p:spPr>
          <a:xfrm>
            <a:off x="6813550" y="4146803"/>
            <a:ext cx="4320540" cy="1263650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3370" algn="l" rtl="0" eaLnBrk="0">
              <a:lnSpc>
                <a:spcPct val="90000"/>
              </a:lnSpc>
            </a:pPr>
            <a:r>
              <a:rPr sz="23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要话先说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8570" algn="l" rtl="0" eaLnBrk="0">
              <a:lnSpc>
                <a:spcPct val="93000"/>
              </a:lnSpc>
              <a:spcBef>
                <a:spcPts val="5"/>
              </a:spcBef>
            </a:pPr>
            <a:r>
              <a:rPr sz="1500" kern="0" spc="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先说重点</a:t>
            </a:r>
            <a:r>
              <a:rPr sz="1500" kern="0" spc="-17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500" kern="0" spc="5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，再去分析</a:t>
            </a:r>
            <a:endParaRPr sz="15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4" name="textbox 344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6" name="textbox 346"/>
          <p:cNvSpPr/>
          <p:nvPr/>
        </p:nvSpPr>
        <p:spPr>
          <a:xfrm>
            <a:off x="778734" y="537918"/>
            <a:ext cx="3909059" cy="405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700" kern="0" spc="4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关键点</a:t>
            </a:r>
            <a:r>
              <a:rPr sz="2700" kern="0" spc="-38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，一定要有对象感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4629180" y="2063778"/>
            <a:ext cx="2933639" cy="3968723"/>
            <a:chOff x="0" y="0"/>
            <a:chExt cx="2933639" cy="3968723"/>
          </a:xfrm>
        </p:grpSpPr>
        <p:pic>
          <p:nvPicPr>
            <p:cNvPr id="354" name="picture 3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33639" cy="3968723"/>
            </a:xfrm>
            <a:prstGeom prst="rect">
              <a:avLst/>
            </a:prstGeom>
          </p:spPr>
        </p:pic>
        <p:sp>
          <p:nvSpPr>
            <p:cNvPr id="356" name="textbox 356"/>
            <p:cNvSpPr/>
            <p:nvPr/>
          </p:nvSpPr>
          <p:spPr>
            <a:xfrm>
              <a:off x="-12700" y="-12700"/>
              <a:ext cx="2959100" cy="40170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59485" algn="l" rtl="0" eaLnBrk="0">
                <a:lnSpc>
                  <a:spcPct val="96000"/>
                </a:lnSpc>
              </a:pPr>
              <a:r>
                <a:rPr sz="4000" b="1" kern="0" spc="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详情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6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12825" algn="l" rtl="0" eaLnBrk="0">
                <a:lnSpc>
                  <a:spcPct val="94000"/>
                </a:lnSpc>
                <a:spcBef>
                  <a:spcPts val="605"/>
                </a:spcBef>
              </a:pPr>
              <a:r>
                <a:rPr sz="2000" b="1" kern="0" spc="-20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即猪肚，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381000" algn="l" rtl="0" eaLnBrk="0">
                <a:lnSpc>
                  <a:spcPct val="94000"/>
                </a:lnSpc>
                <a:spcBef>
                  <a:spcPts val="575"/>
                </a:spcBef>
              </a:pPr>
              <a:r>
                <a:rPr sz="2000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言之有物，充实丰满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8426501" y="2082774"/>
            <a:ext cx="2920958" cy="3943350"/>
            <a:chOff x="0" y="0"/>
            <a:chExt cx="2920958" cy="3943350"/>
          </a:xfrm>
        </p:grpSpPr>
        <p:pic>
          <p:nvPicPr>
            <p:cNvPr id="358" name="picture 3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920958" cy="3943350"/>
            </a:xfrm>
            <a:prstGeom prst="rect">
              <a:avLst/>
            </a:prstGeom>
          </p:spPr>
        </p:pic>
        <p:sp>
          <p:nvSpPr>
            <p:cNvPr id="360" name="textbox 360"/>
            <p:cNvSpPr/>
            <p:nvPr/>
          </p:nvSpPr>
          <p:spPr>
            <a:xfrm>
              <a:off x="-12700" y="-12700"/>
              <a:ext cx="2946400" cy="400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34085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4000" b="1" kern="0" spc="10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结尾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47115" algn="l" rtl="0" eaLnBrk="0">
                <a:lnSpc>
                  <a:spcPct val="99000"/>
                </a:lnSpc>
                <a:spcBef>
                  <a:spcPts val="570"/>
                </a:spcBef>
              </a:pPr>
              <a:r>
                <a:rPr sz="1900" kern="0" spc="-12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豹尾，</a:t>
              </a:r>
              <a:endParaRPr sz="19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6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876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2000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给未来一个美好期许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857219" y="2095531"/>
            <a:ext cx="2927421" cy="3924284"/>
            <a:chOff x="0" y="0"/>
            <a:chExt cx="2927421" cy="3924284"/>
          </a:xfrm>
        </p:grpSpPr>
        <p:pic>
          <p:nvPicPr>
            <p:cNvPr id="362" name="picture 3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927421" cy="3924284"/>
            </a:xfrm>
            <a:prstGeom prst="rect">
              <a:avLst/>
            </a:prstGeom>
          </p:spPr>
        </p:pic>
        <p:sp>
          <p:nvSpPr>
            <p:cNvPr id="364" name="textbox 364"/>
            <p:cNvSpPr/>
            <p:nvPr/>
          </p:nvSpPr>
          <p:spPr>
            <a:xfrm>
              <a:off x="-12700" y="-12700"/>
              <a:ext cx="2953385" cy="39839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6583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4000" b="1" kern="0" spc="3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开头</a:t>
              </a:r>
              <a:endParaRPr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5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39165" indent="-748665" algn="l" rtl="0" eaLnBrk="0">
                <a:lnSpc>
                  <a:spcPct val="116000"/>
                </a:lnSpc>
                <a:spcBef>
                  <a:spcPts val="5"/>
                </a:spcBef>
              </a:pPr>
              <a:r>
                <a:rPr sz="2000" kern="0" spc="1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像凤头一样吸引目光，  </a:t>
              </a:r>
              <a:r>
                <a:rPr sz="2000" kern="0" spc="9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足够精彩</a:t>
              </a:r>
              <a:endPara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66" name="textbox 366"/>
          <p:cNvSpPr/>
          <p:nvPr/>
        </p:nvSpPr>
        <p:spPr>
          <a:xfrm>
            <a:off x="-12700" y="387327"/>
            <a:ext cx="4326890" cy="1001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9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8000"/>
              </a:lnSpc>
              <a:spcBef>
                <a:spcPts val="5"/>
              </a:spcBef>
              <a:tabLst>
                <a:tab pos="79121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年终总结的框架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2000" b="1" kern="0" spc="10">
                <a:solidFill>
                  <a:srgbClr val="009B4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具体写法遵从凤头猪肚</a:t>
            </a:r>
            <a:r>
              <a:rPr sz="2000" b="1" kern="0" spc="0">
                <a:solidFill>
                  <a:srgbClr val="009B4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豹尾原则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5461019" y="1944263"/>
            <a:ext cx="5412104" cy="2940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8295" algn="l" rtl="0" eaLnBrk="0">
              <a:lnSpc>
                <a:spcPct val="96000"/>
              </a:lnSpc>
            </a:pPr>
            <a:r>
              <a:rPr sz="2600" b="1" kern="0" spc="-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正确示范</a:t>
            </a:r>
            <a:endParaRPr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485"/>
              </a:spcBef>
            </a:pPr>
            <a:r>
              <a:rPr sz="2100" kern="0" spc="-80">
                <a:solidFill>
                  <a:srgbClr val="00983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</a:t>
            </a:r>
            <a:r>
              <a:rPr sz="2100" kern="0" spc="-80">
                <a:solidFill>
                  <a:srgbClr val="00983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用名人名言展现你对未来的美好期望</a:t>
            </a:r>
            <a:r>
              <a:rPr sz="2100" kern="0" spc="-90">
                <a:solidFill>
                  <a:srgbClr val="00983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和信心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405"/>
              </a:spcBef>
            </a:pPr>
            <a:r>
              <a:rPr sz="1700" kern="0" spc="-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700" kern="0" spc="2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-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“路虽远行则降至，事虽难做则必成”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510"/>
              </a:spcBef>
            </a:pPr>
            <a:r>
              <a:rPr sz="17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·“打破一切质疑”、“2020,扬帆起航再创辉煌”等等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8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96000"/>
              </a:lnSpc>
              <a:spcBef>
                <a:spcPts val="630"/>
              </a:spcBef>
            </a:pPr>
            <a:r>
              <a:rPr sz="2100" b="1" kern="0" spc="-70">
                <a:solidFill>
                  <a:srgbClr val="009A4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2、对整体报告总结回顾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990"/>
              </a:spcBef>
            </a:pPr>
            <a:r>
              <a:rPr sz="17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·将之前描述的业绩、亮点、经验进行总结概括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325"/>
              </a:spcBef>
            </a:pPr>
            <a:r>
              <a:rPr sz="17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·进一步展现你的个人能力，加深领导对你年终总结的印象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6" name="textbox 376"/>
          <p:cNvSpPr/>
          <p:nvPr/>
        </p:nvSpPr>
        <p:spPr>
          <a:xfrm>
            <a:off x="-12700" y="393705"/>
            <a:ext cx="5047615" cy="2508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5765" algn="l" rtl="0" eaLnBrk="0">
              <a:lnSpc>
                <a:spcPct val="92000"/>
              </a:lnSpc>
              <a:tabLst>
                <a:tab pos="797560" algn="l"/>
              </a:tabLst>
            </a:pPr>
            <a:r>
              <a:rPr sz="26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600" b="1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结尾，给未来一个美好期许</a:t>
            </a:r>
            <a:endParaRPr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02995" algn="l" rtl="0" eaLnBrk="0">
              <a:lnSpc>
                <a:spcPct val="96000"/>
              </a:lnSpc>
              <a:spcBef>
                <a:spcPts val="785"/>
              </a:spcBef>
            </a:pPr>
            <a:r>
              <a:rPr sz="2600" b="1" kern="0" spc="-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错误示范</a:t>
            </a:r>
            <a:endParaRPr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2800" algn="l" rtl="0" eaLnBrk="0">
              <a:lnSpc>
                <a:spcPct val="95000"/>
              </a:lnSpc>
              <a:spcBef>
                <a:spcPts val="0"/>
              </a:spcBef>
            </a:pPr>
            <a:r>
              <a:rPr sz="17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谢谢、感谢聆听、欢</a:t>
            </a:r>
            <a:r>
              <a:rPr sz="17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迎提问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6405"/>
            <a:ext cx="393679" cy="533415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1299" y="3524257"/>
            <a:ext cx="3505200" cy="1962142"/>
          </a:xfrm>
          <a:prstGeom prst="rect">
            <a:avLst/>
          </a:prstGeom>
        </p:spPr>
      </p:pic>
      <p:sp>
        <p:nvSpPr>
          <p:cNvPr id="382" name="textbox 382"/>
          <p:cNvSpPr/>
          <p:nvPr/>
        </p:nvSpPr>
        <p:spPr>
          <a:xfrm>
            <a:off x="8814543" y="5616194"/>
            <a:ext cx="1597660" cy="941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3200" i="1" kern="0" spc="-1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肛紧目标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5560" algn="l" rtl="0" eaLnBrk="0">
              <a:lnSpc>
                <a:spcPct val="93000"/>
              </a:lnSpc>
              <a:spcBef>
                <a:spcPts val="155"/>
              </a:spcBef>
            </a:pPr>
            <a:r>
              <a:rPr sz="3200" i="1" kern="0" spc="-4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加油于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4" name="textbox 384"/>
          <p:cNvSpPr/>
          <p:nvPr/>
        </p:nvSpPr>
        <p:spPr>
          <a:xfrm>
            <a:off x="5676940" y="5839848"/>
            <a:ext cx="2280285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05"/>
              </a:lnSpc>
            </a:pPr>
            <a:r>
              <a:rPr sz="800" kern="0" spc="-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把精力、思想和本钱全部集中在重要的事情上面。</a:t>
            </a:r>
            <a:endParaRPr sz="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11550680" y="6254163"/>
            <a:ext cx="388620" cy="480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3000" kern="0" spc="-1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堂</a:t>
            </a:r>
            <a:endParaRPr sz="3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ath 388"/>
          <p:cNvSpPr/>
          <p:nvPr/>
        </p:nvSpPr>
        <p:spPr>
          <a:xfrm>
            <a:off x="754380" y="183007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2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2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0" name="path 390"/>
          <p:cNvSpPr/>
          <p:nvPr/>
        </p:nvSpPr>
        <p:spPr>
          <a:xfrm>
            <a:off x="754380" y="4400550"/>
            <a:ext cx="701039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0"/>
                </a:moveTo>
                <a:cubicBezTo>
                  <a:pt x="0" y="246"/>
                  <a:pt x="247" y="0"/>
                  <a:pt x="552" y="0"/>
                </a:cubicBezTo>
                <a:cubicBezTo>
                  <a:pt x="857" y="0"/>
                  <a:pt x="1103" y="246"/>
                  <a:pt x="1103" y="551"/>
                </a:cubicBezTo>
                <a:cubicBezTo>
                  <a:pt x="1103" y="856"/>
                  <a:pt x="857" y="1102"/>
                  <a:pt x="552" y="1102"/>
                </a:cubicBezTo>
                <a:cubicBezTo>
                  <a:pt x="247" y="1102"/>
                  <a:pt x="0" y="856"/>
                  <a:pt x="0" y="550"/>
                </a:cubicBezTo>
              </a:path>
            </a:pathLst>
          </a:custGeom>
          <a:solidFill>
            <a:srgbClr val="00AB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2" name="path 392"/>
          <p:cNvSpPr/>
          <p:nvPr/>
        </p:nvSpPr>
        <p:spPr>
          <a:xfrm>
            <a:off x="762000" y="3115309"/>
            <a:ext cx="700405" cy="700404"/>
          </a:xfrm>
          <a:custGeom>
            <a:avLst/>
            <a:gdLst/>
            <a:ahLst/>
            <a:cxnLst/>
            <a:rect l="0" t="0" r="0" b="0"/>
            <a:pathLst>
              <a:path w="1103" h="1102">
                <a:moveTo>
                  <a:pt x="0" y="551"/>
                </a:moveTo>
                <a:cubicBezTo>
                  <a:pt x="0" y="246"/>
                  <a:pt x="246" y="0"/>
                  <a:pt x="551" y="0"/>
                </a:cubicBezTo>
                <a:cubicBezTo>
                  <a:pt x="856" y="0"/>
                  <a:pt x="1103" y="246"/>
                  <a:pt x="1103" y="551"/>
                </a:cubicBezTo>
                <a:cubicBezTo>
                  <a:pt x="1103" y="856"/>
                  <a:pt x="856" y="1102"/>
                  <a:pt x="551" y="1102"/>
                </a:cubicBezTo>
                <a:cubicBezTo>
                  <a:pt x="246" y="1102"/>
                  <a:pt x="0" y="856"/>
                  <a:pt x="0" y="551"/>
                </a:cubicBezTo>
              </a:path>
            </a:pathLst>
          </a:custGeom>
          <a:solidFill>
            <a:srgbClr val="4E4B4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textbox 394"/>
          <p:cNvSpPr/>
          <p:nvPr/>
        </p:nvSpPr>
        <p:spPr>
          <a:xfrm>
            <a:off x="859463" y="2012750"/>
            <a:ext cx="6102984" cy="2985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sz="2700" kern="0" spc="6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如何正确理解年终总结？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965"/>
              </a:spcBef>
            </a:pPr>
            <a:r>
              <a:rPr sz="3200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sz="3200" kern="0" spc="33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700" kern="0" spc="60">
                <a:solidFill>
                  <a:srgbClr val="7F7F7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写好年终总结的关键点和主要框架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1000"/>
              </a:lnSpc>
              <a:spcBef>
                <a:spcPts val="0"/>
              </a:spcBef>
            </a:pPr>
            <a:r>
              <a:rPr sz="3200" kern="0" spc="4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 </a:t>
            </a:r>
            <a:r>
              <a:rPr sz="2700" kern="0" spc="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3不要法</a:t>
            </a:r>
            <a:r>
              <a:rPr sz="2700" kern="0" spc="-4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700" kern="0" spc="-68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700" kern="0" spc="4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高效完成80分年终</a:t>
            </a:r>
            <a:r>
              <a:rPr sz="2700" kern="0" spc="30">
                <a:solidFill>
                  <a:srgbClr val="049A3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6" name="textbox 396"/>
          <p:cNvSpPr/>
          <p:nvPr/>
        </p:nvSpPr>
        <p:spPr>
          <a:xfrm rot="18900000">
            <a:off x="4749964" y="2934507"/>
            <a:ext cx="2739389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80"/>
              </a:lnSpc>
            </a:pPr>
            <a:r>
              <a:rPr sz="5400" kern="0" spc="-50">
                <a:solidFill>
                  <a:srgbClr val="000000">
                    <a:alpha val="10196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严禁复制</a:t>
            </a:r>
            <a:endParaRPr sz="5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51815" y="131000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4772561" y="34702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年度工作概述</a:t>
            </a:r>
            <a:endParaRPr lang="zh-CN" altLang="en-US" sz="3200" b="1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6420" y="3592830"/>
            <a:ext cx="10944000" cy="0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2"/>
            </p:custDataLst>
          </p:nvPr>
        </p:nvCxnSpPr>
        <p:spPr>
          <a:xfrm flipV="1">
            <a:off x="545465" y="4112260"/>
            <a:ext cx="10944000" cy="0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中括号 14"/>
          <p:cNvSpPr/>
          <p:nvPr/>
        </p:nvSpPr>
        <p:spPr>
          <a:xfrm flipH="1">
            <a:off x="11489690" y="3592830"/>
            <a:ext cx="345440" cy="519430"/>
          </a:xfrm>
          <a:prstGeom prst="leftBracket">
            <a:avLst>
              <a:gd name="adj" fmla="val 751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559560" y="3397250"/>
            <a:ext cx="53975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3"/>
            </p:custDataLst>
          </p:nvPr>
        </p:nvSpPr>
        <p:spPr>
          <a:xfrm>
            <a:off x="4391660" y="3397250"/>
            <a:ext cx="539750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4"/>
            </p:custDataLst>
          </p:nvPr>
        </p:nvSpPr>
        <p:spPr>
          <a:xfrm>
            <a:off x="7223760" y="3397250"/>
            <a:ext cx="53975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5"/>
            </p:custDataLst>
          </p:nvPr>
        </p:nvSpPr>
        <p:spPr>
          <a:xfrm>
            <a:off x="10055860" y="3397250"/>
            <a:ext cx="539750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6"/>
            </p:custDataLst>
          </p:nvPr>
        </p:nvSpPr>
        <p:spPr>
          <a:xfrm>
            <a:off x="1559560" y="3932555"/>
            <a:ext cx="539750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7"/>
            </p:custDataLst>
          </p:nvPr>
        </p:nvSpPr>
        <p:spPr>
          <a:xfrm>
            <a:off x="4391660" y="3932555"/>
            <a:ext cx="53975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8"/>
            </p:custDataLst>
          </p:nvPr>
        </p:nvSpPr>
        <p:spPr>
          <a:xfrm>
            <a:off x="7223760" y="3932555"/>
            <a:ext cx="539750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9"/>
            </p:custDataLst>
          </p:nvPr>
        </p:nvSpPr>
        <p:spPr>
          <a:xfrm>
            <a:off x="10055860" y="3952240"/>
            <a:ext cx="53975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1469" y="214"/>
              <a:ext cx="65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年度工作概述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节点展示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12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3432175" y="131000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9112885" y="131000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18" name="矩形 17"/>
          <p:cNvSpPr/>
          <p:nvPr>
            <p:custDataLst>
              <p:tags r:id="rId15"/>
            </p:custDataLst>
          </p:nvPr>
        </p:nvSpPr>
        <p:spPr>
          <a:xfrm>
            <a:off x="6311900" y="131000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551815" y="448246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17"/>
            </p:custDataLst>
          </p:nvPr>
        </p:nvSpPr>
        <p:spPr>
          <a:xfrm>
            <a:off x="3432175" y="448246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8"/>
            </p:custDataLst>
          </p:nvPr>
        </p:nvSpPr>
        <p:spPr>
          <a:xfrm>
            <a:off x="9112885" y="448246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31" name="矩形 30"/>
          <p:cNvSpPr/>
          <p:nvPr>
            <p:custDataLst>
              <p:tags r:id="rId19"/>
            </p:custDataLst>
          </p:nvPr>
        </p:nvSpPr>
        <p:spPr>
          <a:xfrm>
            <a:off x="6311900" y="4482465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</p:spTree>
  </p:cSld>
  <p:clrMapOvr>
    <a:masterClrMapping/>
  </p:clrMapOvr>
  <p:transition spd="slow" advClick="0" advTm="300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04" name="rect 404"/>
          <p:cNvSpPr/>
          <p:nvPr/>
        </p:nvSpPr>
        <p:spPr>
          <a:xfrm>
            <a:off x="19019" y="3352807"/>
            <a:ext cx="12160300" cy="2495557"/>
          </a:xfrm>
          <a:prstGeom prst="rect">
            <a:avLst/>
          </a:prstGeom>
          <a:solidFill>
            <a:srgbClr val="03983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7499" y="1689125"/>
            <a:ext cx="933541" cy="1079448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-12700" y="387327"/>
            <a:ext cx="6009640" cy="2445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2000"/>
              </a:lnSpc>
              <a:spcBef>
                <a:spcPts val="5"/>
              </a:spcBef>
              <a:tabLst>
                <a:tab pos="77978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3不要法，高效完成80分年终总结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1050" algn="l" rtl="0" eaLnBrk="0">
              <a:lnSpc>
                <a:spcPct val="96000"/>
              </a:lnSpc>
              <a:spcBef>
                <a:spcPts val="5"/>
              </a:spcBef>
            </a:pPr>
            <a:r>
              <a:rPr sz="3500" b="1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</a:t>
            </a:r>
            <a:r>
              <a:rPr sz="3500" b="1" kern="0" spc="6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要一上来就写</a:t>
            </a:r>
            <a:endParaRPr sz="3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6172179" y="4346176"/>
            <a:ext cx="2089785" cy="953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</a:pPr>
            <a:r>
              <a:rPr sz="1800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知道自己要写什么。</a:t>
            </a:r>
            <a:r>
              <a:rPr sz="1800" kern="0" spc="7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知道自己要怎么写。</a:t>
            </a:r>
            <a:r>
              <a:rPr sz="1800" kern="0" spc="7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10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知道自己怎么写好。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4" name="textbox 414"/>
          <p:cNvSpPr/>
          <p:nvPr/>
        </p:nvSpPr>
        <p:spPr>
          <a:xfrm>
            <a:off x="749300" y="4313737"/>
            <a:ext cx="1655445" cy="948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3000"/>
              </a:lnSpc>
            </a:pP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先收集足够资料</a:t>
            </a:r>
            <a:r>
              <a:rPr sz="1800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再梳理核心主题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提供清晰的逻辑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20" name="rect 420"/>
          <p:cNvSpPr/>
          <p:nvPr/>
        </p:nvSpPr>
        <p:spPr>
          <a:xfrm>
            <a:off x="50840" y="3352807"/>
            <a:ext cx="12115800" cy="2508244"/>
          </a:xfrm>
          <a:prstGeom prst="rect">
            <a:avLst/>
          </a:prstGeom>
          <a:solidFill>
            <a:srgbClr val="02973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2" name="picture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3960" y="1682747"/>
            <a:ext cx="901598" cy="927133"/>
          </a:xfrm>
          <a:prstGeom prst="rect">
            <a:avLst/>
          </a:prstGeom>
        </p:spPr>
      </p:pic>
      <p:sp>
        <p:nvSpPr>
          <p:cNvPr id="424" name="textbox 424"/>
          <p:cNvSpPr/>
          <p:nvPr/>
        </p:nvSpPr>
        <p:spPr>
          <a:xfrm>
            <a:off x="-12700" y="387327"/>
            <a:ext cx="6016625" cy="2476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2000"/>
              </a:lnSpc>
              <a:spcBef>
                <a:spcPts val="5"/>
              </a:spcBef>
              <a:tabLst>
                <a:tab pos="78486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3不要法，高效完成80分年终总结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8350" algn="l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</a:t>
            </a:r>
            <a:r>
              <a:rPr sz="3500" b="1" kern="0" spc="9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要边写边做</a:t>
            </a:r>
            <a:r>
              <a:rPr sz="3500" b="1" kern="0" spc="0">
                <a:solidFill>
                  <a:srgbClr val="009A3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ppt</a:t>
            </a:r>
            <a:endParaRPr sz="35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26" name="picture 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  <p:sp>
        <p:nvSpPr>
          <p:cNvPr id="428" name="textbox 428"/>
          <p:cNvSpPr/>
          <p:nvPr/>
        </p:nvSpPr>
        <p:spPr>
          <a:xfrm>
            <a:off x="7124740" y="3699764"/>
            <a:ext cx="3763009" cy="1965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800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800" kern="0" spc="-70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先完成文字资料，明确每一页说什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11150" algn="l" rtl="0" eaLnBrk="0">
              <a:lnSpc>
                <a:spcPct val="96000"/>
              </a:lnSpc>
              <a:spcBef>
                <a:spcPts val="820"/>
              </a:spcBef>
            </a:pPr>
            <a:r>
              <a:rPr sz="1800" kern="0" spc="70">
                <a:solidFill>
                  <a:srgbClr val="E3CC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么信息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11150" indent="-298450" algn="l" rtl="0" eaLnBrk="0">
              <a:lnSpc>
                <a:spcPct val="115000"/>
              </a:lnSpc>
              <a:spcBef>
                <a:spcPts val="40"/>
              </a:spcBef>
            </a:pP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800" kern="0" spc="-75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再进行图文呈现，找到一种更</a:t>
            </a:r>
            <a:r>
              <a:rPr sz="1800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有利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于信息传达的方式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115" indent="-272415" algn="l" rtl="0" eaLnBrk="0">
              <a:lnSpc>
                <a:spcPct val="123000"/>
              </a:lnSpc>
              <a:spcBef>
                <a:spcPts val="70"/>
              </a:spcBef>
            </a:pP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●整体框架完成后，再进行图文排版 </a:t>
            </a:r>
            <a:r>
              <a:rPr sz="1800" kern="0" spc="-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</a:t>
            </a:r>
            <a:r>
              <a:rPr sz="1800" kern="0" spc="-29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755639" y="3828717"/>
            <a:ext cx="4324350" cy="1266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0" indent="-273050" algn="l" rtl="0" eaLnBrk="0">
              <a:lnSpc>
                <a:spcPct val="107000"/>
              </a:lnSpc>
            </a:pP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800" kern="0" spc="-49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写总结跟做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ppt 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调用的</a:t>
            </a:r>
            <a:r>
              <a:rPr sz="1800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是两种思维方式：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一个是逻辑，一个是图文配合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2100" indent="-279400" algn="l" rtl="0" eaLnBrk="0">
              <a:lnSpc>
                <a:spcPct val="110000"/>
              </a:lnSpc>
              <a:spcBef>
                <a:spcPts val="450"/>
              </a:spcBef>
            </a:pPr>
            <a:r>
              <a:rPr sz="1800" kern="0" spc="-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800" kern="0" spc="-7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边写边做，就是不</a:t>
            </a:r>
            <a:r>
              <a:rPr sz="1800" kern="0" spc="-5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断打断自己的思路，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800" kern="0" spc="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难以专注，效率变低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-12700" y="0"/>
            <a:ext cx="12192000" cy="6858000"/>
          </a:xfrm>
          <a:prstGeom prst="rect">
            <a:avLst/>
          </a:prstGeom>
        </p:spPr>
      </p:pic>
      <p:sp>
        <p:nvSpPr>
          <p:cNvPr id="436" name="textbox 436"/>
          <p:cNvSpPr/>
          <p:nvPr/>
        </p:nvSpPr>
        <p:spPr>
          <a:xfrm>
            <a:off x="-12700" y="387327"/>
            <a:ext cx="7021830" cy="2419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9415" algn="l" rtl="0" eaLnBrk="0">
              <a:lnSpc>
                <a:spcPct val="92000"/>
              </a:lnSpc>
              <a:spcBef>
                <a:spcPts val="5"/>
              </a:spcBef>
              <a:tabLst>
                <a:tab pos="773430" algn="l"/>
              </a:tabLst>
            </a:pPr>
            <a:r>
              <a:rPr sz="2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8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3不要法，高效完成80分年终总结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8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35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</a:t>
            </a:r>
            <a:r>
              <a:rPr sz="3500" b="1" kern="0" spc="7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要找</a:t>
            </a:r>
            <a:r>
              <a:rPr sz="3500" b="1" kern="0" spc="0">
                <a:solidFill>
                  <a:srgbClr val="009A3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ppt</a:t>
            </a:r>
            <a:r>
              <a:rPr sz="3500" b="1" kern="0" spc="-370">
                <a:solidFill>
                  <a:srgbClr val="009A3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500" b="1" kern="0" spc="70">
                <a:solidFill>
                  <a:srgbClr val="009A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模板，不用过度美化</a:t>
            </a:r>
            <a:endParaRPr sz="3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38" name="picture 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00027"/>
            <a:ext cx="387339" cy="539793"/>
          </a:xfrm>
          <a:prstGeom prst="rect">
            <a:avLst/>
          </a:prstGeom>
        </p:spPr>
      </p:pic>
      <p:sp>
        <p:nvSpPr>
          <p:cNvPr id="440" name="textbox 440"/>
          <p:cNvSpPr/>
          <p:nvPr/>
        </p:nvSpPr>
        <p:spPr>
          <a:xfrm>
            <a:off x="742960" y="3830463"/>
            <a:ext cx="3980815" cy="1264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·模板框架会限制你的逻辑梳理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8450" indent="-285750" algn="l" rtl="0" eaLnBrk="0">
              <a:lnSpc>
                <a:spcPct val="107000"/>
              </a:lnSpc>
              <a:spcBef>
                <a:spcPts val="420"/>
              </a:spcBef>
            </a:pPr>
            <a:r>
              <a:rPr sz="1800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·模板好看是因为信息密度不同，换上</a:t>
            </a:r>
            <a:r>
              <a:rPr sz="1800" kern="0" spc="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你的信息内容后，效果大打折扣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8000"/>
              </a:lnSpc>
            </a:pPr>
            <a:endParaRPr sz="4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</a:pPr>
            <a:r>
              <a:rPr sz="1800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sz="1800" kern="0" spc="-68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内容高于设计，形式服</a:t>
            </a:r>
            <a:r>
              <a:rPr sz="1800" kern="0" spc="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从于功能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7137420" y="4017185"/>
            <a:ext cx="3748404" cy="130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800" kern="0" spc="30">
                <a:solidFill>
                  <a:srgbClr val="E4C5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·用模版做版式参考，找到适用于信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2100" algn="l" rtl="0" eaLnBrk="0">
              <a:lnSpc>
                <a:spcPts val="2730"/>
              </a:lnSpc>
            </a:pPr>
            <a:r>
              <a:rPr sz="1800" kern="0" spc="30">
                <a:solidFill>
                  <a:srgbClr val="E4C5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息传达的方式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2100" indent="-279400" algn="l" rtl="0" eaLnBrk="0">
              <a:lnSpc>
                <a:spcPct val="118000"/>
              </a:lnSpc>
              <a:spcBef>
                <a:spcPts val="345"/>
              </a:spcBef>
            </a:pPr>
            <a:r>
              <a:rPr sz="1800" kern="0" spc="30">
                <a:solidFill>
                  <a:srgbClr val="E4C5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●比起设计得美观，内容有趣有料更</a:t>
            </a:r>
            <a:r>
              <a:rPr sz="1800" kern="0" spc="10">
                <a:solidFill>
                  <a:srgbClr val="E4C5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30">
                <a:solidFill>
                  <a:srgbClr val="E4C5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令人信服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10425445" y="6305834"/>
            <a:ext cx="1543685" cy="433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 rot="21600000">
            <a:off x="5180075" y="2605405"/>
            <a:ext cx="2938536" cy="3396106"/>
            <a:chOff x="0" y="0"/>
            <a:chExt cx="2938536" cy="3396106"/>
          </a:xfrm>
        </p:grpSpPr>
        <p:sp>
          <p:nvSpPr>
            <p:cNvPr id="446" name="rect 446"/>
            <p:cNvSpPr/>
            <p:nvPr/>
          </p:nvSpPr>
          <p:spPr>
            <a:xfrm>
              <a:off x="0" y="0"/>
              <a:ext cx="2868549" cy="3396106"/>
            </a:xfrm>
            <a:prstGeom prst="rect">
              <a:avLst/>
            </a:prstGeom>
            <a:solidFill>
              <a:srgbClr val="D9D9D9">
                <a:alpha val="98823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" name="rect 448"/>
            <p:cNvSpPr/>
            <p:nvPr/>
          </p:nvSpPr>
          <p:spPr>
            <a:xfrm>
              <a:off x="0" y="997330"/>
              <a:ext cx="2869691" cy="2398776"/>
            </a:xfrm>
            <a:prstGeom prst="rect">
              <a:avLst/>
            </a:prstGeom>
            <a:solidFill>
              <a:srgbClr val="A0D9B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0" name="textbox 450"/>
            <p:cNvSpPr/>
            <p:nvPr/>
          </p:nvSpPr>
          <p:spPr>
            <a:xfrm>
              <a:off x="200493" y="203251"/>
              <a:ext cx="2750820" cy="30721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56615" algn="l" rtl="0" eaLnBrk="0">
                <a:lnSpc>
                  <a:spcPct val="86000"/>
                </a:lnSpc>
              </a:pPr>
              <a:r>
                <a:rPr sz="2000" kern="0" spc="-2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框架：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71475" algn="l" rtl="0" eaLnBrk="0">
                <a:lnSpc>
                  <a:spcPct val="89000"/>
                </a:lnSpc>
                <a:spcBef>
                  <a:spcPts val="290"/>
                </a:spcBef>
              </a:pPr>
              <a:r>
                <a:rPr sz="2000" kern="0" spc="-2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开头-详情-结尾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37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8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050" indent="-3810" algn="l" rtl="0" eaLnBrk="0">
                <a:lnSpc>
                  <a:spcPct val="118000"/>
                </a:lnSpc>
                <a:spcBef>
                  <a:spcPts val="460"/>
                </a:spcBef>
              </a:pP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凤头</a:t>
              </a:r>
              <a:r>
                <a:rPr sz="1500" kern="0" spc="-1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sz="1500" kern="0" spc="-33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一个清晰明确的</a:t>
              </a:r>
              <a:r>
                <a:rPr sz="1500" kern="0" spc="6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观点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或主题；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5875" indent="-1270" algn="l" rtl="0" eaLnBrk="0">
                <a:lnSpc>
                  <a:spcPct val="117000"/>
                </a:lnSpc>
                <a:spcBef>
                  <a:spcPts val="340"/>
                </a:spcBef>
              </a:pP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猪肚</a:t>
              </a:r>
              <a:r>
                <a:rPr sz="1500" kern="0" spc="-1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，对象感和</a:t>
              </a:r>
              <a:r>
                <a:rPr sz="1500" kern="0" spc="-3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“要事先说</a:t>
              </a:r>
              <a:r>
                <a:rPr sz="1500" kern="0" spc="-2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从</a:t>
              </a:r>
              <a:r>
                <a:rPr sz="1500" kern="0" spc="-3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sz="1500" kern="0" spc="-33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工作业绩</a:t>
              </a:r>
              <a:r>
                <a:rPr sz="1500" kern="0" spc="-18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5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、亮点经验</a:t>
              </a:r>
              <a:r>
                <a:rPr sz="1500" kern="0" spc="-26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7780" indent="12700" algn="l" rtl="0" eaLnBrk="0">
                <a:lnSpc>
                  <a:spcPct val="119000"/>
                </a:lnSpc>
                <a:spcBef>
                  <a:spcPts val="365"/>
                </a:spcBef>
              </a:pP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问题分析</a:t>
              </a:r>
              <a:r>
                <a:rPr sz="1500" kern="0" spc="-1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、未来计划</a:t>
              </a:r>
              <a:r>
                <a:rPr sz="1500" kern="0" spc="-2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sz="1500" kern="0" spc="-31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4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四个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方面进行针对性阐述；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5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豹尾</a:t>
              </a:r>
              <a:r>
                <a:rPr sz="1500" kern="0" spc="-20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sz="1500" kern="0" spc="7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，给未来一个美好期许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2039111" y="2605405"/>
            <a:ext cx="2868802" cy="3396106"/>
            <a:chOff x="0" y="0"/>
            <a:chExt cx="2868802" cy="3396106"/>
          </a:xfrm>
        </p:grpSpPr>
        <p:sp>
          <p:nvSpPr>
            <p:cNvPr id="452" name="rect 452"/>
            <p:cNvSpPr/>
            <p:nvPr/>
          </p:nvSpPr>
          <p:spPr>
            <a:xfrm>
              <a:off x="0" y="0"/>
              <a:ext cx="2868802" cy="3396106"/>
            </a:xfrm>
            <a:prstGeom prst="rect">
              <a:avLst/>
            </a:prstGeom>
            <a:solidFill>
              <a:srgbClr val="D9D9D9">
                <a:alpha val="9568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4" name="rect 454"/>
            <p:cNvSpPr/>
            <p:nvPr/>
          </p:nvSpPr>
          <p:spPr>
            <a:xfrm>
              <a:off x="1143" y="996949"/>
              <a:ext cx="2839593" cy="2397633"/>
            </a:xfrm>
            <a:prstGeom prst="rect">
              <a:avLst/>
            </a:prstGeom>
            <a:solidFill>
              <a:srgbClr val="A0D9B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6" name="textbox 456"/>
            <p:cNvSpPr/>
            <p:nvPr/>
          </p:nvSpPr>
          <p:spPr>
            <a:xfrm>
              <a:off x="287232" y="203251"/>
              <a:ext cx="2299335" cy="21901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83590" algn="l" rtl="0" eaLnBrk="0">
                <a:lnSpc>
                  <a:spcPct val="87000"/>
                </a:lnSpc>
              </a:pPr>
              <a:r>
                <a:rPr sz="2000" kern="0" spc="-6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认知：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2700" algn="l" rtl="0" eaLnBrk="0">
                <a:lnSpc>
                  <a:spcPct val="89000"/>
                </a:lnSpc>
                <a:spcBef>
                  <a:spcPts val="270"/>
                </a:spcBef>
              </a:pPr>
              <a:r>
                <a:rPr sz="2000" kern="0" spc="-2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年终总结是行动指南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6000"/>
                </a:lnSpc>
              </a:pPr>
              <a:endParaRPr sz="3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320" indent="2540" algn="l" rtl="0" eaLnBrk="0">
                <a:lnSpc>
                  <a:spcPct val="118000"/>
                </a:lnSpc>
                <a:spcBef>
                  <a:spcPts val="0"/>
                </a:spcBef>
              </a:pPr>
              <a:r>
                <a:rPr sz="1500" kern="0" spc="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对以往工作成果赋予意义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sz="1500" kern="0" spc="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给未来工作计划寻找基础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8404859" y="2605405"/>
            <a:ext cx="2868294" cy="3396106"/>
            <a:chOff x="0" y="0"/>
            <a:chExt cx="2868294" cy="3396106"/>
          </a:xfrm>
        </p:grpSpPr>
        <p:sp>
          <p:nvSpPr>
            <p:cNvPr id="458" name="rect 458"/>
            <p:cNvSpPr/>
            <p:nvPr/>
          </p:nvSpPr>
          <p:spPr>
            <a:xfrm>
              <a:off x="0" y="0"/>
              <a:ext cx="2868294" cy="3396106"/>
            </a:xfrm>
            <a:prstGeom prst="rect">
              <a:avLst/>
            </a:prstGeom>
            <a:solidFill>
              <a:srgbClr val="D9D9D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0" name="rect 460"/>
            <p:cNvSpPr/>
            <p:nvPr/>
          </p:nvSpPr>
          <p:spPr>
            <a:xfrm>
              <a:off x="0" y="998219"/>
              <a:ext cx="2839211" cy="2397886"/>
            </a:xfrm>
            <a:prstGeom prst="rect">
              <a:avLst/>
            </a:prstGeom>
            <a:solidFill>
              <a:srgbClr val="A0D9B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2" name="textbox 462"/>
            <p:cNvSpPr/>
            <p:nvPr/>
          </p:nvSpPr>
          <p:spPr>
            <a:xfrm>
              <a:off x="603104" y="203760"/>
              <a:ext cx="1675129" cy="24809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0535" algn="l" rtl="0" eaLnBrk="0">
                <a:lnSpc>
                  <a:spcPct val="86000"/>
                </a:lnSpc>
              </a:pPr>
              <a:r>
                <a:rPr sz="2000" kern="0" spc="-7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写法：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320"/>
                </a:spcBef>
              </a:pPr>
              <a:r>
                <a:rPr sz="2000" kern="0" spc="-30">
                  <a:solidFill>
                    <a:srgbClr val="049A3C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3不要高效完成</a:t>
              </a:r>
              <a:endPara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1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4300" algn="l" rtl="0" eaLnBrk="0">
                <a:lnSpc>
                  <a:spcPct val="91000"/>
                </a:lnSpc>
                <a:spcBef>
                  <a:spcPts val="455"/>
                </a:spcBef>
              </a:pPr>
              <a:r>
                <a:rPr sz="1500" kern="0" spc="8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不要一上来就写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52705" algn="l" rtl="0" eaLnBrk="0">
                <a:lnSpc>
                  <a:spcPct val="90000"/>
                </a:lnSpc>
                <a:spcBef>
                  <a:spcPts val="670"/>
                </a:spcBef>
              </a:pPr>
              <a:r>
                <a:rPr sz="1500" kern="0" spc="10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不要边写边做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ppt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rtl="0" eaLnBrk="0">
                <a:lnSpc>
                  <a:spcPct val="116000"/>
                </a:lnSpc>
              </a:pPr>
              <a:endParaRPr sz="5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430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500" kern="0" spc="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不要找</a:t>
              </a:r>
              <a:r>
                <a:rPr sz="1500" kern="0" spc="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ppt</a:t>
              </a:r>
              <a:r>
                <a:rPr sz="1500" kern="0" spc="90">
                  <a:solidFill>
                    <a:srgbClr val="4E4B48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模板</a:t>
              </a:r>
              <a:endParaRPr sz="1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64" name="textbox 464"/>
          <p:cNvSpPr/>
          <p:nvPr/>
        </p:nvSpPr>
        <p:spPr>
          <a:xfrm>
            <a:off x="-12700" y="458927"/>
            <a:ext cx="1869439" cy="4453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algn="l" rtl="0" eaLnBrk="0">
              <a:lnSpc>
                <a:spcPct val="88000"/>
              </a:lnSpc>
              <a:spcBef>
                <a:spcPts val="5"/>
              </a:spcBef>
              <a:tabLst>
                <a:tab pos="651510" algn="l"/>
              </a:tabLst>
            </a:pPr>
            <a:r>
              <a:rPr sz="2700" kern="0" spc="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2700" kern="0" spc="30">
                <a:solidFill>
                  <a:srgbClr val="40404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endParaRPr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695"/>
              </a:spcBef>
            </a:pPr>
            <a:r>
              <a:rPr sz="2300" kern="0" spc="10">
                <a:solidFill>
                  <a:srgbClr val="FFC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内容主题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  <a:spcBef>
                <a:spcPts val="700"/>
              </a:spcBef>
            </a:pPr>
            <a:r>
              <a:rPr sz="2300" kern="0" spc="10">
                <a:solidFill>
                  <a:srgbClr val="FFC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内容结构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2300" kern="0" spc="60">
                <a:solidFill>
                  <a:srgbClr val="FFC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具体细节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1627"/>
            <a:ext cx="367144" cy="426897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2039111" y="1437004"/>
            <a:ext cx="9234169" cy="738505"/>
          </a:xfrm>
          <a:prstGeom prst="rect">
            <a:avLst/>
          </a:prstGeom>
          <a:solidFill>
            <a:srgbClr val="049A3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98090" algn="l" rtl="0" eaLnBrk="0">
              <a:lnSpc>
                <a:spcPct val="91000"/>
              </a:lnSpc>
              <a:spcBef>
                <a:spcPts val="5"/>
              </a:spcBef>
            </a:pPr>
            <a:r>
              <a:rPr sz="2300" b="1" kern="0" spc="9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互联网人如何写好年终总</a:t>
            </a:r>
            <a:r>
              <a:rPr sz="2300" b="1" kern="0" spc="8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结汇报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alphaModFix amt="35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" y="0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TextBox 10"/>
          <p:cNvSpPr txBox="1"/>
          <p:nvPr/>
        </p:nvSpPr>
        <p:spPr>
          <a:xfrm>
            <a:off x="2465040" y="1336219"/>
            <a:ext cx="795528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PRESENTATION TEMPLATE</a:t>
            </a:r>
            <a:endParaRPr kumimoji="0" lang="en-US" sz="17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2021" y="1715238"/>
            <a:ext cx="882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id-ID" altLang="zh-CN" sz="96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54"/>
          <p:cNvSpPr/>
          <p:nvPr/>
        </p:nvSpPr>
        <p:spPr>
          <a:xfrm>
            <a:off x="3653077" y="1464558"/>
            <a:ext cx="1115466" cy="1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任意多边形: 形状 11"/>
          <p:cNvSpPr/>
          <p:nvPr/>
        </p:nvSpPr>
        <p:spPr>
          <a:xfrm flipH="1">
            <a:off x="-6565" y="0"/>
            <a:ext cx="1754785" cy="2190306"/>
          </a:xfrm>
          <a:custGeom>
            <a:avLst/>
            <a:gdLst>
              <a:gd name="connsiteX0" fmla="*/ 951607 w 1754785"/>
              <a:gd name="connsiteY0" fmla="*/ 0 h 2190306"/>
              <a:gd name="connsiteX1" fmla="*/ 100652 w 1754785"/>
              <a:gd name="connsiteY1" fmla="*/ 0 h 2190306"/>
              <a:gd name="connsiteX2" fmla="*/ 73313 w 1754785"/>
              <a:gd name="connsiteY2" fmla="*/ 74697 h 2190306"/>
              <a:gd name="connsiteX3" fmla="*/ 0 w 1754785"/>
              <a:gd name="connsiteY3" fmla="*/ 559615 h 2190306"/>
              <a:gd name="connsiteX4" fmla="*/ 1630692 w 1754785"/>
              <a:gd name="connsiteY4" fmla="*/ 2190306 h 2190306"/>
              <a:gd name="connsiteX5" fmla="*/ 1754785 w 1754785"/>
              <a:gd name="connsiteY5" fmla="*/ 2185603 h 2190306"/>
              <a:gd name="connsiteX6" fmla="*/ 1754785 w 1754785"/>
              <a:gd name="connsiteY6" fmla="*/ 1434218 h 2190306"/>
              <a:gd name="connsiteX7" fmla="*/ 1630693 w 1754785"/>
              <a:gd name="connsiteY7" fmla="*/ 1443607 h 2190306"/>
              <a:gd name="connsiteX8" fmla="*/ 746702 w 1754785"/>
              <a:gd name="connsiteY8" fmla="*/ 559616 h 2190306"/>
              <a:gd name="connsiteX9" fmla="*/ 897674 w 1754785"/>
              <a:gd name="connsiteY9" fmla="*/ 65368 h 21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785" h="2190306">
                <a:moveTo>
                  <a:pt x="951607" y="0"/>
                </a:moveTo>
                <a:lnTo>
                  <a:pt x="100652" y="0"/>
                </a:lnTo>
                <a:lnTo>
                  <a:pt x="73313" y="74697"/>
                </a:lnTo>
                <a:cubicBezTo>
                  <a:pt x="25667" y="227882"/>
                  <a:pt x="0" y="390751"/>
                  <a:pt x="0" y="559615"/>
                </a:cubicBezTo>
                <a:cubicBezTo>
                  <a:pt x="0" y="1460221"/>
                  <a:pt x="730086" y="2190306"/>
                  <a:pt x="1630692" y="2190306"/>
                </a:cubicBezTo>
                <a:lnTo>
                  <a:pt x="1754785" y="2185603"/>
                </a:lnTo>
                <a:lnTo>
                  <a:pt x="1754785" y="1434218"/>
                </a:lnTo>
                <a:lnTo>
                  <a:pt x="1630693" y="1443607"/>
                </a:lnTo>
                <a:cubicBezTo>
                  <a:pt x="1142478" y="1443607"/>
                  <a:pt x="746702" y="1047831"/>
                  <a:pt x="746702" y="559616"/>
                </a:cubicBezTo>
                <a:cubicBezTo>
                  <a:pt x="746702" y="376535"/>
                  <a:pt x="802358" y="206454"/>
                  <a:pt x="897674" y="65368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84020" y="3195040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4772561" y="34702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年度工作概述</a:t>
            </a:r>
            <a:endParaRPr lang="zh-CN" altLang="en-US" sz="3200" b="1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6420" y="3664585"/>
            <a:ext cx="11124000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487170" y="3455670"/>
            <a:ext cx="53975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2"/>
            </p:custDataLst>
          </p:nvPr>
        </p:nvSpPr>
        <p:spPr>
          <a:xfrm>
            <a:off x="4282440" y="3455670"/>
            <a:ext cx="645795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3"/>
            </p:custDataLst>
          </p:nvPr>
        </p:nvSpPr>
        <p:spPr>
          <a:xfrm>
            <a:off x="7183755" y="3455670"/>
            <a:ext cx="688340" cy="3448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4"/>
            </p:custDataLst>
          </p:nvPr>
        </p:nvSpPr>
        <p:spPr>
          <a:xfrm>
            <a:off x="10127615" y="3455670"/>
            <a:ext cx="646430" cy="344805"/>
          </a:xfrm>
          <a:prstGeom prst="roundRect">
            <a:avLst/>
          </a:prstGeom>
          <a:solidFill>
            <a:srgbClr val="D4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551180" y="4213225"/>
            <a:ext cx="323215" cy="1844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其他活动节点单页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6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1469" y="214"/>
              <a:ext cx="65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年度工作概述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节点展示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8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480060" y="1268730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3526135" y="1268730"/>
            <a:ext cx="2699385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9617055" y="1268730"/>
            <a:ext cx="2699385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6571595" y="1268730"/>
            <a:ext cx="2699385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7" name="矩形 6"/>
          <p:cNvSpPr/>
          <p:nvPr>
            <p:custDataLst>
              <p:tags r:id="rId13"/>
            </p:custDataLst>
          </p:nvPr>
        </p:nvSpPr>
        <p:spPr>
          <a:xfrm>
            <a:off x="1055370" y="4204970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9" name="矩形 8"/>
          <p:cNvSpPr/>
          <p:nvPr>
            <p:custDataLst>
              <p:tags r:id="rId14"/>
            </p:custDataLst>
          </p:nvPr>
        </p:nvSpPr>
        <p:spPr>
          <a:xfrm>
            <a:off x="3935730" y="4204970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单页贴图</a:t>
            </a:r>
            <a:endParaRPr lang="zh-CN" altLang="en-US" sz="2400"/>
          </a:p>
        </p:txBody>
      </p:sp>
      <p:sp>
        <p:nvSpPr>
          <p:cNvPr id="12" name="矩形 11"/>
          <p:cNvSpPr/>
          <p:nvPr>
            <p:custDataLst>
              <p:tags r:id="rId15"/>
            </p:custDataLst>
          </p:nvPr>
        </p:nvSpPr>
        <p:spPr>
          <a:xfrm>
            <a:off x="9616440" y="4204970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  <p:sp>
        <p:nvSpPr>
          <p:cNvPr id="15" name="矩形 14"/>
          <p:cNvSpPr/>
          <p:nvPr>
            <p:custDataLst>
              <p:tags r:id="rId16"/>
            </p:custDataLst>
          </p:nvPr>
        </p:nvSpPr>
        <p:spPr>
          <a:xfrm>
            <a:off x="6815455" y="4204970"/>
            <a:ext cx="270000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单页贴图</a:t>
            </a:r>
            <a:endParaRPr lang="zh-CN" altLang="en-US" sz="2400" b="1"/>
          </a:p>
        </p:txBody>
      </p:sp>
    </p:spTree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 flipV="1">
            <a:off x="311785" y="1412875"/>
            <a:ext cx="11700000" cy="0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67715" y="1341120"/>
            <a:ext cx="14400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73721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270622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367523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464424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>
            <a:off x="561325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7"/>
            </p:custDataLst>
          </p:nvPr>
        </p:nvSpPr>
        <p:spPr>
          <a:xfrm>
            <a:off x="658226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755127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852028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948929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1045830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11427315" y="1341120"/>
            <a:ext cx="143510" cy="144000"/>
          </a:xfrm>
          <a:prstGeom prst="ellips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>
            <p:custDataLst>
              <p:tags r:id="rId13"/>
            </p:custDataLst>
          </p:nvPr>
        </p:nvSpPr>
        <p:spPr>
          <a:xfrm>
            <a:off x="60642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14"/>
            </p:custDataLst>
          </p:nvPr>
        </p:nvSpPr>
        <p:spPr>
          <a:xfrm>
            <a:off x="157543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15"/>
            </p:custDataLst>
          </p:nvPr>
        </p:nvSpPr>
        <p:spPr>
          <a:xfrm>
            <a:off x="254444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6"/>
            </p:custDataLst>
          </p:nvPr>
        </p:nvSpPr>
        <p:spPr>
          <a:xfrm>
            <a:off x="351345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17"/>
            </p:custDataLst>
          </p:nvPr>
        </p:nvSpPr>
        <p:spPr>
          <a:xfrm>
            <a:off x="448246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18"/>
            </p:custDataLst>
          </p:nvPr>
        </p:nvSpPr>
        <p:spPr>
          <a:xfrm>
            <a:off x="545147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19"/>
            </p:custDataLst>
          </p:nvPr>
        </p:nvSpPr>
        <p:spPr>
          <a:xfrm>
            <a:off x="642048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20"/>
            </p:custDataLst>
          </p:nvPr>
        </p:nvSpPr>
        <p:spPr>
          <a:xfrm>
            <a:off x="738949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21"/>
            </p:custDataLst>
          </p:nvPr>
        </p:nvSpPr>
        <p:spPr>
          <a:xfrm>
            <a:off x="835850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22"/>
            </p:custDataLst>
          </p:nvPr>
        </p:nvSpPr>
        <p:spPr>
          <a:xfrm>
            <a:off x="932751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9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>
            <p:custDataLst>
              <p:tags r:id="rId23"/>
            </p:custDataLst>
          </p:nvPr>
        </p:nvSpPr>
        <p:spPr>
          <a:xfrm>
            <a:off x="1029652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9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>
            <p:custDataLst>
              <p:tags r:id="rId24"/>
            </p:custDataLst>
          </p:nvPr>
        </p:nvSpPr>
        <p:spPr>
          <a:xfrm>
            <a:off x="11265535" y="1016635"/>
            <a:ext cx="466725" cy="234950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9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2575" y="1630680"/>
            <a:ext cx="899795" cy="46291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美好生活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品鉴会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>
            <p:custDataLst>
              <p:tags r:id="rId25"/>
            </p:custDataLst>
          </p:nvPr>
        </p:nvSpPr>
        <p:spPr>
          <a:xfrm>
            <a:off x="283210" y="2240280"/>
            <a:ext cx="900000" cy="278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盛大开盘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>
            <p:custDataLst>
              <p:tags r:id="rId26"/>
            </p:custDataLst>
          </p:nvPr>
        </p:nvSpPr>
        <p:spPr>
          <a:xfrm>
            <a:off x="1273175" y="1630680"/>
            <a:ext cx="899795" cy="1985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庆冬奥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闹元宵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汤圆派送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汤圆手作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>
            <p:custDataLst>
              <p:tags r:id="rId27"/>
            </p:custDataLst>
          </p:nvPr>
        </p:nvSpPr>
        <p:spPr>
          <a:xfrm>
            <a:off x="311785" y="3823970"/>
            <a:ext cx="1861820" cy="27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新春红包雨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>
            <p:custDataLst>
              <p:tags r:id="rId28"/>
            </p:custDataLst>
          </p:nvPr>
        </p:nvSpPr>
        <p:spPr>
          <a:xfrm>
            <a:off x="283210" y="2665730"/>
            <a:ext cx="899795" cy="4533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新年业主答谢礼包派送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282575" y="3265805"/>
            <a:ext cx="900000" cy="41148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新春置业季线上直播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>
            <p:custDataLst>
              <p:tags r:id="rId30"/>
            </p:custDataLst>
          </p:nvPr>
        </p:nvSpPr>
        <p:spPr>
          <a:xfrm>
            <a:off x="2263775" y="1630680"/>
            <a:ext cx="899795" cy="11823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女神节献礼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鲜花派送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>
            <p:custDataLst>
              <p:tags r:id="rId31"/>
            </p:custDataLst>
          </p:nvPr>
        </p:nvSpPr>
        <p:spPr>
          <a:xfrm>
            <a:off x="2263775" y="2912745"/>
            <a:ext cx="899795" cy="119126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志愿军行动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>
            <p:custDataLst>
              <p:tags r:id="rId32"/>
            </p:custDataLst>
          </p:nvPr>
        </p:nvSpPr>
        <p:spPr>
          <a:xfrm>
            <a:off x="3883660" y="2187575"/>
            <a:ext cx="1026160" cy="996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五一特惠购房季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捞金鱼大赛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萌宠主题套圈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33"/>
            </p:custDataLst>
          </p:nvPr>
        </p:nvSpPr>
        <p:spPr>
          <a:xfrm>
            <a:off x="3254375" y="1630680"/>
            <a:ext cx="1655445" cy="42164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线上直播季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34"/>
            </p:custDataLst>
          </p:nvPr>
        </p:nvSpPr>
        <p:spPr>
          <a:xfrm>
            <a:off x="3883660" y="3319145"/>
            <a:ext cx="1025525" cy="36957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520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情定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en-US" alt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>
            <p:custDataLst>
              <p:tags r:id="rId35"/>
            </p:custDataLst>
          </p:nvPr>
        </p:nvSpPr>
        <p:spPr>
          <a:xfrm>
            <a:off x="4079875" y="3824605"/>
            <a:ext cx="1990090" cy="2355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业主粽子礼盒派送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>
            <p:custDataLst>
              <p:tags r:id="rId36"/>
            </p:custDataLst>
          </p:nvPr>
        </p:nvSpPr>
        <p:spPr>
          <a:xfrm>
            <a:off x="5000625" y="1630680"/>
            <a:ext cx="1094105" cy="1197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六一童趣节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欢乐粽动员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少儿书画大赛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粽子手作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品鉴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37"/>
            </p:custDataLst>
          </p:nvPr>
        </p:nvSpPr>
        <p:spPr>
          <a:xfrm>
            <a:off x="5000625" y="3027680"/>
            <a:ext cx="1093470" cy="597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线上互动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瓜分童趣好礼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38"/>
            </p:custDataLst>
          </p:nvPr>
        </p:nvSpPr>
        <p:spPr>
          <a:xfrm>
            <a:off x="6185535" y="1630680"/>
            <a:ext cx="899795" cy="59944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户型踢馆赛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到访皆有礼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>
            <p:custDataLst>
              <p:tags r:id="rId39"/>
            </p:custDataLst>
          </p:nvPr>
        </p:nvSpPr>
        <p:spPr>
          <a:xfrm>
            <a:off x="6174105" y="2396490"/>
            <a:ext cx="940435" cy="68516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助学计划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送百万津贴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>
            <p:custDataLst>
              <p:tags r:id="rId40"/>
            </p:custDataLst>
          </p:nvPr>
        </p:nvSpPr>
        <p:spPr>
          <a:xfrm>
            <a:off x="6187440" y="3248025"/>
            <a:ext cx="899795" cy="81216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周年庆购房免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年物业费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41"/>
            </p:custDataLst>
          </p:nvPr>
        </p:nvSpPr>
        <p:spPr>
          <a:xfrm>
            <a:off x="7176135" y="1630680"/>
            <a:ext cx="899795" cy="598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样板间开放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42"/>
            </p:custDataLst>
          </p:nvPr>
        </p:nvSpPr>
        <p:spPr>
          <a:xfrm>
            <a:off x="7194550" y="2356485"/>
            <a:ext cx="899795" cy="51752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浪漫七夕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为爱安家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>
            <p:custDataLst>
              <p:tags r:id="rId43"/>
            </p:custDataLst>
          </p:nvPr>
        </p:nvSpPr>
        <p:spPr>
          <a:xfrm>
            <a:off x="7195185" y="3001645"/>
            <a:ext cx="1914525" cy="28829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购房送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12888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元家电礼包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>
            <p:custDataLst>
              <p:tags r:id="rId44"/>
            </p:custDataLst>
          </p:nvPr>
        </p:nvSpPr>
        <p:spPr>
          <a:xfrm>
            <a:off x="7195185" y="3823970"/>
            <a:ext cx="1915160" cy="280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业主中秋月饼礼盒派送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>
            <p:custDataLst>
              <p:tags r:id="rId45"/>
            </p:custDataLst>
          </p:nvPr>
        </p:nvSpPr>
        <p:spPr>
          <a:xfrm>
            <a:off x="7195820" y="3416300"/>
            <a:ext cx="1914525" cy="280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最美样板间打卡拿好礼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>
            <p:custDataLst>
              <p:tags r:id="rId46"/>
            </p:custDataLst>
          </p:nvPr>
        </p:nvSpPr>
        <p:spPr>
          <a:xfrm>
            <a:off x="8166735" y="1630680"/>
            <a:ext cx="899795" cy="983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礼献开学季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参与线上小游戏赢取缤纷开学礼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到访领书皮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>
            <p:custDataLst>
              <p:tags r:id="rId47"/>
            </p:custDataLst>
          </p:nvPr>
        </p:nvSpPr>
        <p:spPr>
          <a:xfrm>
            <a:off x="9157335" y="1630680"/>
            <a:ext cx="899795" cy="2473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国庆超级购房节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万斤蜜柚全城派送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>
            <p:custDataLst>
              <p:tags r:id="rId48"/>
            </p:custDataLst>
          </p:nvPr>
        </p:nvSpPr>
        <p:spPr>
          <a:xfrm>
            <a:off x="10128250" y="1630680"/>
            <a:ext cx="899795" cy="95567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双十一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千倍膨胀计划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>
            <p:custDataLst>
              <p:tags r:id="rId49"/>
            </p:custDataLst>
          </p:nvPr>
        </p:nvSpPr>
        <p:spPr>
          <a:xfrm>
            <a:off x="10128250" y="2713990"/>
            <a:ext cx="899795" cy="69659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年终冲刺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誓师大会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>
            <p:custDataLst>
              <p:tags r:id="rId50"/>
            </p:custDataLst>
          </p:nvPr>
        </p:nvSpPr>
        <p:spPr>
          <a:xfrm>
            <a:off x="10128250" y="3538220"/>
            <a:ext cx="900000" cy="5657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号楼封顶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>
            <p:custDataLst>
              <p:tags r:id="rId51"/>
            </p:custDataLst>
          </p:nvPr>
        </p:nvSpPr>
        <p:spPr>
          <a:xfrm>
            <a:off x="11138535" y="1630680"/>
            <a:ext cx="899795" cy="91186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年终冲刺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万元补贴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>
            <p:custDataLst>
              <p:tags r:id="rId52"/>
            </p:custDataLst>
          </p:nvPr>
        </p:nvSpPr>
        <p:spPr>
          <a:xfrm>
            <a:off x="11138535" y="2682240"/>
            <a:ext cx="899795" cy="728345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返乡置业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推广铺排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>
            <p:custDataLst>
              <p:tags r:id="rId53"/>
            </p:custDataLst>
          </p:nvPr>
        </p:nvSpPr>
        <p:spPr>
          <a:xfrm>
            <a:off x="8166735" y="2684145"/>
            <a:ext cx="899795" cy="247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5/3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号楼封顶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>
            <p:custDataLst>
              <p:tags r:id="rId54"/>
            </p:custDataLst>
          </p:nvPr>
        </p:nvSpPr>
        <p:spPr>
          <a:xfrm>
            <a:off x="11136630" y="3538220"/>
            <a:ext cx="899795" cy="565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业主新年礼包派送</a:t>
            </a:r>
            <a:endParaRPr 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27305"/>
            <a:ext cx="12192000" cy="854710"/>
            <a:chOff x="0" y="-43"/>
            <a:chExt cx="19200" cy="1346"/>
          </a:xfrm>
        </p:grpSpPr>
        <p:sp>
          <p:nvSpPr>
            <p:cNvPr id="36" name="矩形 35"/>
            <p:cNvSpPr/>
            <p:nvPr>
              <p:custDataLst>
                <p:tags r:id="rId55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56"/>
              </p:custDataLst>
            </p:nvPr>
          </p:nvSpPr>
          <p:spPr>
            <a:xfrm>
              <a:off x="1469" y="214"/>
              <a:ext cx="73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年度工作概述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主要完成工作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57"/>
            </p:custDataLst>
          </p:nvPr>
        </p:nvCxnSpPr>
        <p:spPr>
          <a:xfrm flipV="1">
            <a:off x="283210" y="4511675"/>
            <a:ext cx="11700000" cy="0"/>
          </a:xfrm>
          <a:prstGeom prst="line">
            <a:avLst/>
          </a:prstGeom>
          <a:ln w="19050"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 descr="7b0a202020202262756c6c6574223a20227b5c2263617465676f727949645c223a31303030362c5c2274656d706c61746549645c223a32303233313434347d220a7d0a"/>
          <p:cNvSpPr txBox="1"/>
          <p:nvPr/>
        </p:nvSpPr>
        <p:spPr>
          <a:xfrm>
            <a:off x="263525" y="4552950"/>
            <a:ext cx="11723370" cy="5219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ct val="190000"/>
              </a:lnSpc>
              <a:buFont typeface="Wingdings" panose="05000000000000000000" charset="0"/>
              <a:buNone/>
            </a:pPr>
            <a:r>
              <a:rPr lang="en-US" altLang="zh-CN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年，根据项目营销需求，结合节日节点，共组织</a:t>
            </a:r>
            <a:r>
              <a:rPr lang="en-US" altLang="zh-CN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参与执行活动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30场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左右，其中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2场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大节点活动，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5场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业主维系活动和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8场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暖场活动，以及其他营销节点活动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15余场</a:t>
            </a:r>
            <a:r>
              <a:rPr lang="zh-CN" altLang="en-US" sz="1200" b="1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58"/>
            </p:custDataLst>
          </p:nvPr>
        </p:nvSpPr>
        <p:spPr>
          <a:xfrm>
            <a:off x="282575" y="5229225"/>
            <a:ext cx="291465" cy="1148715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重点工</a:t>
            </a:r>
            <a:endParaRPr lang="zh-CN" altLang="en-US" sz="1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</a:t>
            </a:r>
            <a:endParaRPr lang="zh-CN" altLang="en-US" sz="1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4055" y="5164455"/>
            <a:ext cx="11342370" cy="1217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节点内各项工作跟进：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①跟进完成个节点营销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推广宣传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 ②对接推广公司完成周期内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各项物料设计制作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 ③对接物料制作单位完成案场及户外宣传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推广包装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活动筹备执行：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①根据活动需求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采购物料、礼品等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②对接活动公司进行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布场包装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，配合活动执行和宣传；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③配合案场和物业确保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活动执行</a:t>
            </a:r>
            <a:r>
              <a:rPr lang="zh-CN" altLang="en-US" sz="1200" b="1" u="sng">
                <a:solidFill>
                  <a:srgbClr val="990F1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月度工作总结及回顾：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①完成项目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月度工作总结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②结合推广公司</a:t>
            </a:r>
            <a:r>
              <a:rPr lang="zh-CN" altLang="en-US" sz="12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确定下月推广方向并执行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③自查工作内容，查漏补缺。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65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年度工作概述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其他工作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448300" y="1979930"/>
            <a:ext cx="1440000" cy="1440000"/>
            <a:chOff x="8512" y="4067"/>
            <a:chExt cx="2834" cy="2834"/>
          </a:xfrm>
        </p:grpSpPr>
        <p:sp>
          <p:nvSpPr>
            <p:cNvPr id="55" name="Shape 551"/>
            <p:cNvSpPr/>
            <p:nvPr>
              <p:custDataLst>
                <p:tags r:id="rId4"/>
              </p:custDataLst>
            </p:nvPr>
          </p:nvSpPr>
          <p:spPr>
            <a:xfrm>
              <a:off x="8512" y="4067"/>
              <a:ext cx="2835" cy="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miter lim="400000"/>
            </a:ln>
          </p:spPr>
          <p:txBody>
            <a:bodyPr lIns="53565" tIns="53565" rIns="53565" bIns="5356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5"/>
              </p:custDataLst>
            </p:nvPr>
          </p:nvSpPr>
          <p:spPr>
            <a:xfrm>
              <a:off x="8701" y="4267"/>
              <a:ext cx="2453" cy="245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其它工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作事项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矩形标注 2"/>
          <p:cNvSpPr/>
          <p:nvPr/>
        </p:nvSpPr>
        <p:spPr>
          <a:xfrm>
            <a:off x="623570" y="1196975"/>
            <a:ext cx="4522470" cy="1450340"/>
          </a:xfrm>
          <a:prstGeom prst="wedgeRectCallout">
            <a:avLst>
              <a:gd name="adj1" fmla="val 54027"/>
              <a:gd name="adj2" fmla="val 32443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视频拍摄及账号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运营：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①工地视频拍摄及剪辑，抖音视频最高浏览量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1.2w</a:t>
            </a: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②关注工程进度及项目重要节点，素材拍摄收集；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③配合媒体平台及置业顾问，进行账号运营及直播事宜，每月拍摄推送工程进度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标注 6"/>
          <p:cNvSpPr/>
          <p:nvPr>
            <p:custDataLst>
              <p:tags r:id="rId6"/>
            </p:custDataLst>
          </p:nvPr>
        </p:nvSpPr>
        <p:spPr>
          <a:xfrm>
            <a:off x="622935" y="2780665"/>
            <a:ext cx="4522470" cy="972185"/>
          </a:xfrm>
          <a:prstGeom prst="wedgeRectCallout">
            <a:avLst>
              <a:gd name="adj1" fmla="val 54661"/>
              <a:gd name="adj2" fmla="val -31645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竞品调研及监控：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每月更新竞品调研报告；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跟进竞品节点进度及土地市场，及时了解销售情况。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标注 9"/>
          <p:cNvSpPr/>
          <p:nvPr>
            <p:custDataLst>
              <p:tags r:id="rId7"/>
            </p:custDataLst>
          </p:nvPr>
        </p:nvSpPr>
        <p:spPr>
          <a:xfrm flipH="1">
            <a:off x="7284085" y="1196975"/>
            <a:ext cx="4391660" cy="1728470"/>
          </a:xfrm>
          <a:prstGeom prst="wedgeRectCallout">
            <a:avLst>
              <a:gd name="adj1" fmla="val 56506"/>
              <a:gd name="adj2" fmla="val 8119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实时跟进报销及付款流程：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年发起报销流程60余条：实时跟进物料制作验收，宣传推广以及其他案场物料及采购费用，按时发起合同及付款流程，跟进付款进度。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622935" y="4149090"/>
            <a:ext cx="3373120" cy="22409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工作内容贴图</a:t>
            </a:r>
            <a:endParaRPr lang="zh-CN" altLang="en-US" sz="2400"/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4188460" y="4149090"/>
            <a:ext cx="3373120" cy="22409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工作内容贴图</a:t>
            </a:r>
            <a:endParaRPr lang="zh-CN" altLang="en-US" sz="2400"/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7753985" y="3352165"/>
            <a:ext cx="3922395" cy="30378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工作内容贴图</a:t>
            </a:r>
            <a:endParaRPr lang="zh-CN" altLang="en-US" sz="2400"/>
          </a:p>
        </p:txBody>
      </p:sp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7305"/>
            <a:ext cx="12192000" cy="855345"/>
            <a:chOff x="0" y="-43"/>
            <a:chExt cx="19200" cy="1347"/>
          </a:xfrm>
        </p:grpSpPr>
        <p:sp>
          <p:nvSpPr>
            <p:cNvPr id="36" name="矩形 35"/>
            <p:cNvSpPr/>
            <p:nvPr>
              <p:custDataLst>
                <p:tags r:id="rId1"/>
              </p:custDataLst>
            </p:nvPr>
          </p:nvSpPr>
          <p:spPr>
            <a:xfrm>
              <a:off x="0" y="-43"/>
              <a:ext cx="19200" cy="1347"/>
            </a:xfrm>
            <a:prstGeom prst="rect">
              <a:avLst/>
            </a:prstGeom>
            <a:solidFill>
              <a:srgbClr val="990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1469" y="214"/>
              <a:ext cx="69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年度工作概述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本年度收获</a:t>
              </a:r>
              <a:r>
                <a:rPr lang="zh-CN" alt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"/>
              </p:custDataLst>
            </p:nvPr>
          </p:nvCxnSpPr>
          <p:spPr>
            <a:xfrm>
              <a:off x="1012" y="70"/>
              <a:ext cx="15" cy="10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 flipV="1">
            <a:off x="1143000" y="3244215"/>
            <a:ext cx="0" cy="1455420"/>
            <a:chOff x="1246610" y="1440872"/>
            <a:chExt cx="0" cy="955525"/>
          </a:xfrm>
        </p:grpSpPr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1246610" y="1907384"/>
              <a:ext cx="0" cy="489013"/>
            </a:xfrm>
            <a:prstGeom prst="line">
              <a:avLst/>
            </a:prstGeom>
            <a:ln w="12700">
              <a:solidFill>
                <a:srgbClr val="990F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1246610" y="1440872"/>
              <a:ext cx="0" cy="489013"/>
            </a:xfrm>
            <a:prstGeom prst="line">
              <a:avLst/>
            </a:prstGeom>
            <a:ln w="44450">
              <a:solidFill>
                <a:srgbClr val="990F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V="1">
            <a:off x="6333490" y="3159760"/>
            <a:ext cx="0" cy="1455420"/>
            <a:chOff x="4375887" y="1440872"/>
            <a:chExt cx="0" cy="955525"/>
          </a:xfrm>
        </p:grpSpPr>
        <p:cxnSp>
          <p:nvCxnSpPr>
            <p:cNvPr id="24" name="直接连接符 23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4375887" y="1907384"/>
              <a:ext cx="0" cy="489013"/>
            </a:xfrm>
            <a:prstGeom prst="line">
              <a:avLst/>
            </a:prstGeom>
            <a:ln w="12700">
              <a:solidFill>
                <a:srgbClr val="990F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4375887" y="1440872"/>
              <a:ext cx="0" cy="489013"/>
            </a:xfrm>
            <a:prstGeom prst="line">
              <a:avLst/>
            </a:prstGeom>
            <a:ln w="44450">
              <a:solidFill>
                <a:srgbClr val="990F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736975" y="3191510"/>
            <a:ext cx="0" cy="1457960"/>
            <a:chOff x="2806749" y="3318922"/>
            <a:chExt cx="0" cy="957026"/>
          </a:xfrm>
        </p:grpSpPr>
        <p:cxnSp>
          <p:nvCxnSpPr>
            <p:cNvPr id="27" name="直接连接符 26"/>
            <p:cNvCxnSpPr/>
            <p:nvPr>
              <p:custDataLst>
                <p:tags r:id="rId8"/>
              </p:custDataLst>
            </p:nvPr>
          </p:nvCxnSpPr>
          <p:spPr>
            <a:xfrm flipH="1">
              <a:off x="2806749" y="3318922"/>
              <a:ext cx="0" cy="490513"/>
            </a:xfrm>
            <a:prstGeom prst="line">
              <a:avLst/>
            </a:prstGeom>
            <a:ln w="12700">
              <a:solidFill>
                <a:srgbClr val="D1AA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9"/>
              </p:custDataLst>
            </p:nvPr>
          </p:nvCxnSpPr>
          <p:spPr>
            <a:xfrm flipH="1">
              <a:off x="2806749" y="3786935"/>
              <a:ext cx="0" cy="489013"/>
            </a:xfrm>
            <a:prstGeom prst="line">
              <a:avLst/>
            </a:prstGeom>
            <a:ln w="44450">
              <a:solidFill>
                <a:srgbClr val="D1AA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947239" y="3207385"/>
            <a:ext cx="0" cy="1457960"/>
            <a:chOff x="5942025" y="3318922"/>
            <a:chExt cx="0" cy="957026"/>
          </a:xfrm>
        </p:grpSpPr>
        <p:cxnSp>
          <p:nvCxnSpPr>
            <p:cNvPr id="30" name="直接连接符 29"/>
            <p:cNvCxnSpPr/>
            <p:nvPr>
              <p:custDataLst>
                <p:tags r:id="rId10"/>
              </p:custDataLst>
            </p:nvPr>
          </p:nvCxnSpPr>
          <p:spPr>
            <a:xfrm flipH="1">
              <a:off x="5942025" y="3318922"/>
              <a:ext cx="0" cy="490513"/>
            </a:xfrm>
            <a:prstGeom prst="line">
              <a:avLst/>
            </a:prstGeom>
            <a:ln w="12700">
              <a:solidFill>
                <a:srgbClr val="D1AA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1"/>
              </p:custDataLst>
            </p:nvPr>
          </p:nvCxnSpPr>
          <p:spPr>
            <a:xfrm flipH="1">
              <a:off x="5942025" y="3786935"/>
              <a:ext cx="0" cy="489013"/>
            </a:xfrm>
            <a:prstGeom prst="line">
              <a:avLst/>
            </a:prstGeom>
            <a:ln w="44450">
              <a:solidFill>
                <a:srgbClr val="D1AA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1205230" y="3357245"/>
            <a:ext cx="2241550" cy="2245995"/>
          </a:xfrm>
          <a:prstGeom prst="rect">
            <a:avLst/>
          </a:prstGeom>
        </p:spPr>
        <p:txBody>
          <a:bodyPr lIns="86404" tIns="43202" rIns="86404" bIns="43202"/>
          <a:lstStyle/>
          <a:p>
            <a:pPr>
              <a:lnSpc>
                <a:spcPct val="14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工作方面，从目标确定到执行，有了更多自身理解和发挥空间，工作自主性提高，也收获了成就感；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Font typeface="+mj-lt"/>
              <a:buNone/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工作推进落实性有相对较好的提升，能够推动职责范围内以及领导所交办的各项工作。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6466840" y="1752476"/>
            <a:ext cx="2165346" cy="1245235"/>
          </a:xfrm>
          <a:prstGeom prst="rect">
            <a:avLst/>
          </a:prstGeom>
        </p:spPr>
        <p:txBody>
          <a:bodyPr lIns="86404" tIns="43202" rIns="86404" bIns="43202"/>
          <a:lstStyle/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14"/>
            </p:custDataLst>
          </p:nvPr>
        </p:nvSpPr>
        <p:spPr>
          <a:xfrm>
            <a:off x="3834130" y="3340735"/>
            <a:ext cx="2136775" cy="2531745"/>
          </a:xfrm>
          <a:prstGeom prst="rect">
            <a:avLst/>
          </a:prstGeom>
        </p:spPr>
        <p:txBody>
          <a:bodyPr lIns="86404" tIns="43202" rIns="86404" bIns="43202" anchor="t"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工作性质的多元性，使得自己学习更多专业知识，也使自己在工作的过程中成长更加全面；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借助公司的平台学习视频拍摄及剪辑，与媒体平台交流增多，丰富了自身知识储备，多掌握一项技能。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5"/>
            </p:custDataLst>
          </p:nvPr>
        </p:nvSpPr>
        <p:spPr>
          <a:xfrm>
            <a:off x="9061450" y="3340735"/>
            <a:ext cx="2230120" cy="2357755"/>
          </a:xfrm>
          <a:prstGeom prst="rect">
            <a:avLst/>
          </a:prstGeom>
        </p:spPr>
        <p:txBody>
          <a:bodyPr lIns="86404" tIns="43202" rIns="86404" bIns="43202" anchor="t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经历了市场的动荡，建立随时淘汰及优胜略汰的危机意识，提醒自己时刻学习，才不会被市场淘汰；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更加坚定自己的职业信仰，工作状态的自己更为自信。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16"/>
            </p:custDataLst>
          </p:nvPr>
        </p:nvSpPr>
        <p:spPr>
          <a:xfrm>
            <a:off x="1133475" y="1770380"/>
            <a:ext cx="2237105" cy="1473835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defRPr/>
            </a:pPr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工作层面</a:t>
            </a:r>
            <a:endParaRPr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7"/>
            </p:custDataLst>
          </p:nvPr>
        </p:nvSpPr>
        <p:spPr>
          <a:xfrm>
            <a:off x="3732318" y="1770380"/>
            <a:ext cx="2237105" cy="1473835"/>
          </a:xfrm>
          <a:prstGeom prst="rect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专业层面</a:t>
            </a:r>
            <a:endParaRPr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18"/>
            </p:custDataLst>
          </p:nvPr>
        </p:nvSpPr>
        <p:spPr>
          <a:xfrm>
            <a:off x="6331161" y="1770380"/>
            <a:ext cx="2237105" cy="1473835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思维层面</a:t>
            </a:r>
            <a:endParaRPr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8930005" y="1770380"/>
            <a:ext cx="2237105" cy="1473835"/>
          </a:xfrm>
          <a:prstGeom prst="rect">
            <a:avLst/>
          </a:prstGeom>
          <a:solidFill>
            <a:srgbClr val="D1A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  <a:sym typeface="Arial" panose="020B0604020202020204" pitchFamily="34" charset="0"/>
              </a:rPr>
              <a:t>成长层面</a:t>
            </a:r>
            <a:endParaRPr lang="zh-CN" altLang="en-US" sz="2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0"/>
            </p:custDataLst>
          </p:nvPr>
        </p:nvSpPr>
        <p:spPr>
          <a:xfrm>
            <a:off x="6463030" y="3340735"/>
            <a:ext cx="2172970" cy="2053590"/>
          </a:xfrm>
          <a:prstGeom prst="rect">
            <a:avLst/>
          </a:prstGeom>
        </p:spPr>
        <p:txBody>
          <a:bodyPr lIns="86404" tIns="43202" rIns="86404" bIns="43202" anchor="t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a.更加明确工作的目的性、前瞻性和可操作性，提升了整体的逻辑思维能力；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b.通过领导的指正和同事之间沟通，敢于接受自身不足并及时加以学习改正。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" grpId="0" animBg="1"/>
      <p:bldP spid="37" grpId="0" animBg="1"/>
      <p:bldP spid="38" grpId="0" animBg="1"/>
      <p:bldP spid="3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1648691"/>
            <a:ext cx="12192000" cy="3560618"/>
          </a:xfrm>
          <a:prstGeom prst="rect">
            <a:avLst/>
          </a:prstGeom>
          <a:solidFill>
            <a:srgbClr val="99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: 空心 93"/>
          <p:cNvSpPr/>
          <p:nvPr/>
        </p:nvSpPr>
        <p:spPr>
          <a:xfrm>
            <a:off x="716736" y="597608"/>
            <a:ext cx="1248445" cy="1248445"/>
          </a:xfrm>
          <a:prstGeom prst="donut">
            <a:avLst>
              <a:gd name="adj" fmla="val 22856"/>
            </a:avLst>
          </a:prstGeom>
          <a:solidFill>
            <a:srgbClr val="D1AA69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-939588" y="6007036"/>
            <a:ext cx="1879176" cy="1879176"/>
            <a:chOff x="-971513" y="3575817"/>
            <a:chExt cx="1879176" cy="1879176"/>
          </a:xfrm>
        </p:grpSpPr>
        <p:sp>
          <p:nvSpPr>
            <p:cNvPr id="103" name="椭圆 102"/>
            <p:cNvSpPr/>
            <p:nvPr/>
          </p:nvSpPr>
          <p:spPr>
            <a:xfrm>
              <a:off x="-654059" y="3891183"/>
              <a:ext cx="1248445" cy="1248445"/>
            </a:xfrm>
            <a:prstGeom prst="ellipse">
              <a:avLst/>
            </a:prstGeom>
            <a:solidFill>
              <a:srgbClr val="9A0F1C"/>
            </a:solidFill>
            <a:ln>
              <a:noFill/>
            </a:ln>
            <a:effectLst>
              <a:outerShdw blurRad="241300" dist="25400" sx="101000" sy="101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-971513" y="3575817"/>
              <a:ext cx="1879176" cy="187917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241300" dist="25400" sx="101000" sy="101000" algn="ctr" rotWithShape="0">
                <a:schemeClr val="bg1">
                  <a:lumMod val="75000"/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1" name="圆: 空心 110"/>
          <p:cNvSpPr/>
          <p:nvPr/>
        </p:nvSpPr>
        <p:spPr>
          <a:xfrm>
            <a:off x="11424257" y="5732837"/>
            <a:ext cx="540000" cy="540000"/>
          </a:xfrm>
          <a:prstGeom prst="donut">
            <a:avLst>
              <a:gd name="adj" fmla="val 22856"/>
            </a:avLst>
          </a:prstGeom>
          <a:solidFill>
            <a:srgbClr val="C00000"/>
          </a:solidFill>
          <a:ln>
            <a:noFill/>
          </a:ln>
          <a:effectLst>
            <a:outerShdw blurRad="241300" dist="254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144186" y="2204531"/>
            <a:ext cx="6283358" cy="2532125"/>
            <a:chOff x="3144186" y="2204531"/>
            <a:chExt cx="6283358" cy="2532125"/>
          </a:xfrm>
        </p:grpSpPr>
        <p:sp>
          <p:nvSpPr>
            <p:cNvPr id="113" name="任意多边形: 形状 112"/>
            <p:cNvSpPr/>
            <p:nvPr/>
          </p:nvSpPr>
          <p:spPr>
            <a:xfrm rot="5400000">
              <a:off x="3867880" y="1480836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 rot="16200000">
              <a:off x="7971290" y="3280402"/>
              <a:ext cx="732559" cy="2179948"/>
            </a:xfrm>
            <a:custGeom>
              <a:avLst/>
              <a:gdLst>
                <a:gd name="connsiteX0" fmla="*/ 0 w 732559"/>
                <a:gd name="connsiteY0" fmla="*/ 2179948 h 2179948"/>
                <a:gd name="connsiteX1" fmla="*/ 0 w 732559"/>
                <a:gd name="connsiteY1" fmla="*/ 1902856 h 2179948"/>
                <a:gd name="connsiteX2" fmla="*/ 0 w 732559"/>
                <a:gd name="connsiteY2" fmla="*/ 0 h 2179948"/>
                <a:gd name="connsiteX3" fmla="*/ 19937 w 732559"/>
                <a:gd name="connsiteY3" fmla="*/ 0 h 2179948"/>
                <a:gd name="connsiteX4" fmla="*/ 19937 w 732559"/>
                <a:gd name="connsiteY4" fmla="*/ 1922793 h 2179948"/>
                <a:gd name="connsiteX5" fmla="*/ 257155 w 732559"/>
                <a:gd name="connsiteY5" fmla="*/ 2160011 h 2179948"/>
                <a:gd name="connsiteX6" fmla="*/ 732559 w 732559"/>
                <a:gd name="connsiteY6" fmla="*/ 2160011 h 2179948"/>
                <a:gd name="connsiteX7" fmla="*/ 732559 w 732559"/>
                <a:gd name="connsiteY7" fmla="*/ 2179948 h 2179948"/>
                <a:gd name="connsiteX8" fmla="*/ 277092 w 732559"/>
                <a:gd name="connsiteY8" fmla="*/ 2179948 h 21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559" h="2179948">
                  <a:moveTo>
                    <a:pt x="0" y="2179948"/>
                  </a:moveTo>
                  <a:lnTo>
                    <a:pt x="0" y="1902856"/>
                  </a:lnTo>
                  <a:lnTo>
                    <a:pt x="0" y="0"/>
                  </a:lnTo>
                  <a:lnTo>
                    <a:pt x="19937" y="0"/>
                  </a:lnTo>
                  <a:lnTo>
                    <a:pt x="19937" y="1922793"/>
                  </a:lnTo>
                  <a:lnTo>
                    <a:pt x="257155" y="2160011"/>
                  </a:lnTo>
                  <a:lnTo>
                    <a:pt x="732559" y="2160011"/>
                  </a:lnTo>
                  <a:lnTo>
                    <a:pt x="732559" y="2179948"/>
                  </a:lnTo>
                  <a:lnTo>
                    <a:pt x="277092" y="2179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3181985" y="3429000"/>
            <a:ext cx="5827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工作问题及整改思路</a:t>
            </a:r>
            <a:endParaRPr kumimoji="1" lang="zh-CN" sz="4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78718" y="2564592"/>
            <a:ext cx="22345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PART 02</a:t>
            </a:r>
            <a:endParaRPr kumimoji="1" lang="zh-CN" altLang="en-US" sz="4000" b="1">
              <a:solidFill>
                <a:schemeClr val="bg1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AS_NET" val="4.0.30319.42000"/>
  <p:tag name="AS_OS" val="Microsoft Windows NT 6.2.9200.0"/>
  <p:tag name="AS_RELEASE_DATE" val="2024.05.14"/>
  <p:tag name="AS_TITLE" val="Aspose.Slides for .NET 4.0 Client Profile"/>
  <p:tag name="AS_VERSION" val="24.5"/>
  <p:tag name="commondata" val="eyJoZGlkIjoiMGUyYWVhZDJhZjBjZTMyMzZmYWJiZTNjZDhlZjU3YjAifQ==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更多免费方案资料加微信：bb021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6002</Words>
  <Application>WPS 演示</Application>
  <PresentationFormat>宽屏</PresentationFormat>
  <Paragraphs>1090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7" baseType="lpstr">
      <vt:lpstr>Arial</vt:lpstr>
      <vt:lpstr>宋体</vt:lpstr>
      <vt:lpstr>Wingdings</vt:lpstr>
      <vt:lpstr>Abadi</vt:lpstr>
      <vt:lpstr>Segoe Print</vt:lpstr>
      <vt:lpstr>微软雅黑</vt:lpstr>
      <vt:lpstr>Microsoft JhengHei UI</vt:lpstr>
      <vt:lpstr>方正粗宋简体</vt:lpstr>
      <vt:lpstr>Open Sans</vt:lpstr>
      <vt:lpstr>HarmonyOS Sans SC Black</vt:lpstr>
      <vt:lpstr>思源黑体 CN Bold</vt:lpstr>
      <vt:lpstr>黑体</vt:lpstr>
      <vt:lpstr>Wingdings</vt:lpstr>
      <vt:lpstr>Aller Light</vt:lpstr>
      <vt:lpstr>思源黑体 CN Normal</vt:lpstr>
      <vt:lpstr>字魂58号-创中黑</vt:lpstr>
      <vt:lpstr>Arial Unicode MS</vt:lpstr>
      <vt:lpstr>等线</vt:lpstr>
      <vt:lpstr>字魂扁桃体</vt:lpstr>
      <vt:lpstr>Arial</vt:lpstr>
      <vt:lpstr>Times New Roman</vt:lpstr>
      <vt:lpstr>Calibri</vt:lpstr>
      <vt:lpstr>更多免费方案资料加微信：bb0211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更多方案关注公众号：方案知识星球</dc:title>
  <dc:creator>最新方案请加vx：bb0211</dc:creator>
  <cp:keywords>每天全网收录，持续更新。</cp:keywords>
  <dc:description>方案库：fanganku.cn ，每天收录全网方案</dc:description>
  <dc:subject>获取方案，关注公众号：广告人方案库</dc:subject>
  <cp:category>可能是方案收录最全的平台</cp:category>
  <cp:lastModifiedBy>麦片</cp:lastModifiedBy>
  <cp:revision>2</cp:revision>
  <dcterms:created xsi:type="dcterms:W3CDTF">2024-09-29T22:31:00Z</dcterms:created>
  <dcterms:modified xsi:type="dcterms:W3CDTF">2024-11-08T03:42:58Z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2024-09-30T14:31:48Z</vt:filetime>
  </property>
  <property fmtid="{D5CDD505-2E9C-101B-9397-08002B2CF9AE}" pid="3" name="CRO">
    <vt:lpwstr>wqlLaW5nc29mdCBQREYgdG8gV1BTIDEwMA</vt:lpwstr>
  </property>
  <property fmtid="{D5CDD505-2E9C-101B-9397-08002B2CF9AE}" pid="4" name="UsrData">
    <vt:lpwstr>66f964c89dd1140020444f45wl</vt:lpwstr>
  </property>
  <property fmtid="{D5CDD505-2E9C-101B-9397-08002B2CF9AE}" pid="5" name="ICV">
    <vt:lpwstr>85BC4DC6C3D6413A8459524BE859FF2C_12</vt:lpwstr>
  </property>
  <property fmtid="{D5CDD505-2E9C-101B-9397-08002B2CF9AE}" pid="6" name="KSOProductBuildVer">
    <vt:lpwstr>2052-12.1.0.18608</vt:lpwstr>
  </property>
</Properties>
</file>