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4" Type="http://schemas.openxmlformats.org/officeDocument/2006/relationships/extended-properties" Target="docProps/app.xml"/><Relationship Id="rId2"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8" Type="http://schemas.openxmlformats.org/officeDocument/2006/relationships/slide" Target="slides/slide7.xml"/><Relationship Id="rId7" Type="http://schemas.openxmlformats.org/officeDocument/2006/relationships/slide" Target="slides/slide6.xml"/><Relationship Id="rId6" Type="http://schemas.openxmlformats.org/officeDocument/2006/relationships/slide" Target="slides/slide5.xml"/><Relationship Id="rId5" Type="http://schemas.openxmlformats.org/officeDocument/2006/relationships/slide" Target="slides/slide4.xml"/><Relationship Id="rId42" Type="http://schemas.openxmlformats.org/officeDocument/2006/relationships/viewProps" Target="viewProps.xml"/><Relationship Id="rId41" Type="http://schemas.openxmlformats.org/officeDocument/2006/relationships/tableStyles" Target="tableStyles.xml"/><Relationship Id="rId40" Type="http://schemas.openxmlformats.org/officeDocument/2006/relationships/presProps" Target="presProps.xml"/><Relationship Id="rId4" Type="http://schemas.openxmlformats.org/officeDocument/2006/relationships/slide" Target="slides/slide3.xml"/><Relationship Id="rId39" Type="http://schemas.openxmlformats.org/officeDocument/2006/relationships/slide" Target="slides/slide38.xml"/><Relationship Id="rId38" Type="http://schemas.openxmlformats.org/officeDocument/2006/relationships/slide" Target="slides/slide37.xml"/><Relationship Id="rId37" Type="http://schemas.openxmlformats.org/officeDocument/2006/relationships/slide" Target="slides/slide36.xml"/><Relationship Id="rId36" Type="http://schemas.openxmlformats.org/officeDocument/2006/relationships/slide" Target="slides/slide35.xml"/><Relationship Id="rId35" Type="http://schemas.openxmlformats.org/officeDocument/2006/relationships/slide" Target="slides/slide34.xml"/><Relationship Id="rId34" Type="http://schemas.openxmlformats.org/officeDocument/2006/relationships/slide" Target="slides/slide33.xml"/><Relationship Id="rId33" Type="http://schemas.openxmlformats.org/officeDocument/2006/relationships/slide" Target="slides/slide32.xml"/><Relationship Id="rId32" Type="http://schemas.openxmlformats.org/officeDocument/2006/relationships/slide" Target="slides/slide31.xml"/><Relationship Id="rId31" Type="http://schemas.openxmlformats.org/officeDocument/2006/relationships/slide" Target="slides/slide30.xml"/><Relationship Id="rId30" Type="http://schemas.openxmlformats.org/officeDocument/2006/relationships/slide" Target="slides/slide29.xml"/><Relationship Id="rId3" Type="http://schemas.openxmlformats.org/officeDocument/2006/relationships/slide" Target="slides/slide2.xml"/><Relationship Id="rId29" Type="http://schemas.openxmlformats.org/officeDocument/2006/relationships/slide" Target="slides/slide28.xml"/><Relationship Id="rId28" Type="http://schemas.openxmlformats.org/officeDocument/2006/relationships/slide" Target="slides/slide27.xml"/><Relationship Id="rId27" Type="http://schemas.openxmlformats.org/officeDocument/2006/relationships/slide" Target="slides/slide26.xml"/><Relationship Id="rId26" Type="http://schemas.openxmlformats.org/officeDocument/2006/relationships/slide" Target="slides/slide25.xml"/><Relationship Id="rId25" Type="http://schemas.openxmlformats.org/officeDocument/2006/relationships/slide" Target="slides/slide24.xml"/><Relationship Id="rId24" Type="http://schemas.openxmlformats.org/officeDocument/2006/relationships/slide" Target="slides/slide23.xml"/><Relationship Id="rId23" Type="http://schemas.openxmlformats.org/officeDocument/2006/relationships/slide" Target="slides/slide22.xml"/><Relationship Id="rId22" Type="http://schemas.openxmlformats.org/officeDocument/2006/relationships/slide" Target="slides/slide21.xml"/><Relationship Id="rId21" Type="http://schemas.openxmlformats.org/officeDocument/2006/relationships/slide" Target="slides/slide20.xml"/><Relationship Id="rId20" Type="http://schemas.openxmlformats.org/officeDocument/2006/relationships/slide" Target="slides/slide19.xml"/><Relationship Id="rId2" Type="http://schemas.openxmlformats.org/officeDocument/2006/relationships/slide" Target="slides/slide1.xml"/><Relationship Id="rId19" Type="http://schemas.openxmlformats.org/officeDocument/2006/relationships/slide" Target="slides/slide18.xml"/><Relationship Id="rId18" Type="http://schemas.openxmlformats.org/officeDocument/2006/relationships/slide" Target="slides/slide17.xml"/><Relationship Id="rId17" Type="http://schemas.openxmlformats.org/officeDocument/2006/relationships/slide" Target="slides/slide16.xml"/><Relationship Id="rId16" Type="http://schemas.openxmlformats.org/officeDocument/2006/relationships/slide" Target="slides/slide15.xml"/><Relationship Id="rId15" Type="http://schemas.openxmlformats.org/officeDocument/2006/relationships/slide" Target="slides/slide14.xml"/><Relationship Id="rId14" Type="http://schemas.openxmlformats.org/officeDocument/2006/relationships/slide" Target="slides/slide13.xml"/><Relationship Id="rId13" Type="http://schemas.openxmlformats.org/officeDocument/2006/relationships/slide" Target="slides/slide12.xml"/><Relationship Id="rId12" Type="http://schemas.openxmlformats.org/officeDocument/2006/relationships/slide" Target="slides/slide11.xml"/><Relationship Id="rId11" Type="http://schemas.openxmlformats.org/officeDocument/2006/relationships/slide" Target="slides/slide10.xml"/><Relationship Id="rId10" Type="http://schemas.openxmlformats.org/officeDocument/2006/relationships/slide" Target="slides/slide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10.png"/><Relationship Id="rId16" Type="http://schemas.openxmlformats.org/officeDocument/2006/relationships/image" Target="../media/image53.png"/><Relationship Id="rId15" Type="http://schemas.openxmlformats.org/officeDocument/2006/relationships/image" Target="../media/image52.png"/><Relationship Id="rId14" Type="http://schemas.openxmlformats.org/officeDocument/2006/relationships/image" Target="../media/image51.png"/><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7" Type="http://schemas.openxmlformats.org/officeDocument/2006/relationships/image" Target="../media/image58.jpe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9" Type="http://schemas.openxmlformats.org/officeDocument/2006/relationships/image" Target="../media/image66.png"/><Relationship Id="rId8" Type="http://schemas.openxmlformats.org/officeDocument/2006/relationships/image" Target="../media/image65.png"/><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59.png"/><Relationship Id="rId12" Type="http://schemas.openxmlformats.org/officeDocument/2006/relationships/image" Target="../media/image68.png"/><Relationship Id="rId11" Type="http://schemas.openxmlformats.org/officeDocument/2006/relationships/image" Target="../media/image10.png"/><Relationship Id="rId10" Type="http://schemas.openxmlformats.org/officeDocument/2006/relationships/image" Target="../media/image6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image" Target="../media/image76.png"/><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10.png"/><Relationship Id="rId13" Type="http://schemas.openxmlformats.org/officeDocument/2006/relationships/image" Target="../media/image80.png"/><Relationship Id="rId12" Type="http://schemas.openxmlformats.org/officeDocument/2006/relationships/image" Target="../media/image79.png"/><Relationship Id="rId11" Type="http://schemas.openxmlformats.org/officeDocument/2006/relationships/image" Target="../media/image78.png"/><Relationship Id="rId10" Type="http://schemas.openxmlformats.org/officeDocument/2006/relationships/image" Target="../media/image7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9" Type="http://schemas.openxmlformats.org/officeDocument/2006/relationships/image" Target="../media/image87.png"/><Relationship Id="rId8" Type="http://schemas.openxmlformats.org/officeDocument/2006/relationships/image" Target="../media/image86.png"/><Relationship Id="rId7" Type="http://schemas.openxmlformats.org/officeDocument/2006/relationships/image" Target="../media/image85.png"/><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8" Type="http://schemas.openxmlformats.org/officeDocument/2006/relationships/image" Target="../media/image106.png"/><Relationship Id="rId27" Type="http://schemas.openxmlformats.org/officeDocument/2006/relationships/image" Target="../media/image105.png"/><Relationship Id="rId26" Type="http://schemas.openxmlformats.org/officeDocument/2006/relationships/image" Target="../media/image104.png"/><Relationship Id="rId25" Type="http://schemas.openxmlformats.org/officeDocument/2006/relationships/image" Target="../media/image103.png"/><Relationship Id="rId24" Type="http://schemas.openxmlformats.org/officeDocument/2006/relationships/image" Target="../media/image102.png"/><Relationship Id="rId23" Type="http://schemas.openxmlformats.org/officeDocument/2006/relationships/image" Target="../media/image101.png"/><Relationship Id="rId22" Type="http://schemas.openxmlformats.org/officeDocument/2006/relationships/image" Target="../media/image100.png"/><Relationship Id="rId21" Type="http://schemas.openxmlformats.org/officeDocument/2006/relationships/image" Target="../media/image99.png"/><Relationship Id="rId20" Type="http://schemas.openxmlformats.org/officeDocument/2006/relationships/image" Target="../media/image98.png"/><Relationship Id="rId2" Type="http://schemas.openxmlformats.org/officeDocument/2006/relationships/image" Target="../media/image10.png"/><Relationship Id="rId19" Type="http://schemas.openxmlformats.org/officeDocument/2006/relationships/image" Target="../media/image97.png"/><Relationship Id="rId18" Type="http://schemas.openxmlformats.org/officeDocument/2006/relationships/image" Target="../media/image96.png"/><Relationship Id="rId17" Type="http://schemas.openxmlformats.org/officeDocument/2006/relationships/image" Target="../media/image95.png"/><Relationship Id="rId16" Type="http://schemas.openxmlformats.org/officeDocument/2006/relationships/image" Target="../media/image94.png"/><Relationship Id="rId15" Type="http://schemas.openxmlformats.org/officeDocument/2006/relationships/image" Target="../media/image93.png"/><Relationship Id="rId14" Type="http://schemas.openxmlformats.org/officeDocument/2006/relationships/image" Target="../media/image92.png"/><Relationship Id="rId13" Type="http://schemas.openxmlformats.org/officeDocument/2006/relationships/image" Target="../media/image91.png"/><Relationship Id="rId12" Type="http://schemas.openxmlformats.org/officeDocument/2006/relationships/image" Target="../media/image90.png"/><Relationship Id="rId11" Type="http://schemas.openxmlformats.org/officeDocument/2006/relationships/image" Target="../media/image89.png"/><Relationship Id="rId10" Type="http://schemas.openxmlformats.org/officeDocument/2006/relationships/image" Target="../media/image8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3" Type="http://schemas.openxmlformats.org/officeDocument/2006/relationships/image" Target="../media/image10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9" Type="http://schemas.openxmlformats.org/officeDocument/2006/relationships/image" Target="../media/image118.png"/><Relationship Id="rId8" Type="http://schemas.openxmlformats.org/officeDocument/2006/relationships/image" Target="../media/image117.png"/><Relationship Id="rId7" Type="http://schemas.openxmlformats.org/officeDocument/2006/relationships/image" Target="../media/image116.png"/><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3" Type="http://schemas.openxmlformats.org/officeDocument/2006/relationships/image" Target="../media/image112.png"/><Relationship Id="rId23" Type="http://schemas.openxmlformats.org/officeDocument/2006/relationships/image" Target="../media/image131.jpeg"/><Relationship Id="rId22" Type="http://schemas.openxmlformats.org/officeDocument/2006/relationships/image" Target="../media/image130.png"/><Relationship Id="rId21" Type="http://schemas.openxmlformats.org/officeDocument/2006/relationships/image" Target="../media/image129.png"/><Relationship Id="rId20" Type="http://schemas.openxmlformats.org/officeDocument/2006/relationships/image" Target="../media/image10.png"/><Relationship Id="rId2" Type="http://schemas.openxmlformats.org/officeDocument/2006/relationships/image" Target="../media/image111.png"/><Relationship Id="rId19" Type="http://schemas.openxmlformats.org/officeDocument/2006/relationships/image" Target="../media/image128.png"/><Relationship Id="rId18" Type="http://schemas.openxmlformats.org/officeDocument/2006/relationships/image" Target="../media/image127.png"/><Relationship Id="rId17" Type="http://schemas.openxmlformats.org/officeDocument/2006/relationships/image" Target="../media/image126.png"/><Relationship Id="rId16" Type="http://schemas.openxmlformats.org/officeDocument/2006/relationships/image" Target="../media/image125.png"/><Relationship Id="rId15" Type="http://schemas.openxmlformats.org/officeDocument/2006/relationships/image" Target="../media/image124.png"/><Relationship Id="rId14" Type="http://schemas.openxmlformats.org/officeDocument/2006/relationships/image" Target="../media/image123.png"/><Relationship Id="rId13" Type="http://schemas.openxmlformats.org/officeDocument/2006/relationships/image" Target="../media/image122.png"/><Relationship Id="rId12" Type="http://schemas.openxmlformats.org/officeDocument/2006/relationships/image" Target="../media/image121.png"/><Relationship Id="rId11" Type="http://schemas.openxmlformats.org/officeDocument/2006/relationships/image" Target="../media/image120.png"/><Relationship Id="rId10" Type="http://schemas.openxmlformats.org/officeDocument/2006/relationships/image" Target="../media/image1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3" Type="http://schemas.openxmlformats.org/officeDocument/2006/relationships/image" Target="../media/image13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7" Type="http://schemas.openxmlformats.org/officeDocument/2006/relationships/image" Target="../media/image10.png"/><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0.png"/><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147.png"/><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53.png"/><Relationship Id="rId7" Type="http://schemas.openxmlformats.org/officeDocument/2006/relationships/image" Target="../media/image152.png"/><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 Id="rId3" Type="http://schemas.openxmlformats.org/officeDocument/2006/relationships/image" Target="../media/image14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3" Type="http://schemas.openxmlformats.org/officeDocument/2006/relationships/image" Target="../media/image15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3" Type="http://schemas.openxmlformats.org/officeDocument/2006/relationships/image" Target="../media/image16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9" Type="http://schemas.openxmlformats.org/officeDocument/2006/relationships/image" Target="../media/image171.jpeg"/><Relationship Id="rId8" Type="http://schemas.openxmlformats.org/officeDocument/2006/relationships/image" Target="../media/image170.jpeg"/><Relationship Id="rId7" Type="http://schemas.openxmlformats.org/officeDocument/2006/relationships/image" Target="../media/image10.png"/><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9" Type="http://schemas.openxmlformats.org/officeDocument/2006/relationships/image" Target="../media/image178.png"/><Relationship Id="rId8" Type="http://schemas.openxmlformats.org/officeDocument/2006/relationships/image" Target="../media/image177.png"/><Relationship Id="rId7" Type="http://schemas.openxmlformats.org/officeDocument/2006/relationships/image" Target="../media/image176.png"/><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 Id="rId3" Type="http://schemas.openxmlformats.org/officeDocument/2006/relationships/image" Target="../media/image172.png"/><Relationship Id="rId2" Type="http://schemas.openxmlformats.org/officeDocument/2006/relationships/image" Target="../media/image165.png"/><Relationship Id="rId10"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0.png"/><Relationship Id="rId10"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rot="21600000">
            <a:off x="0" y="0"/>
            <a:ext cx="9144000" cy="6858000"/>
          </a:xfrm>
          <a:prstGeom prst="rect">
            <a:avLst/>
          </a:prstGeom>
        </p:spPr>
      </p:pic>
      <p:sp>
        <p:nvSpPr>
          <p:cNvPr id="4" name="textbox 4"/>
          <p:cNvSpPr/>
          <p:nvPr/>
        </p:nvSpPr>
        <p:spPr>
          <a:xfrm>
            <a:off x="573102" y="2403550"/>
            <a:ext cx="7287894" cy="1507489"/>
          </a:xfrm>
          <a:prstGeom prst="rect">
            <a:avLst/>
          </a:prstGeom>
        </p:spPr>
        <p:txBody>
          <a:bodyPr vert="horz" wrap="square" lIns="0" tIns="0" rIns="0" bIns="0"/>
          <a:lstStyle/>
          <a:p>
            <a:pPr algn="l" rtl="0" eaLnBrk="0">
              <a:lnSpc>
                <a:spcPct val="102000"/>
              </a:lnSpc>
              <a:tabLst/>
            </a:pPr>
            <a:endParaRPr lang="Arial" altLang="Arial" sz="100" dirty="0"/>
          </a:p>
          <a:p>
            <a:pPr marL="12700" algn="l" rtl="0" eaLnBrk="0">
              <a:lnSpc>
                <a:spcPct val="91000"/>
              </a:lnSpc>
              <a:spcBef>
                <a:spcPts val="1"/>
              </a:spcBef>
              <a:tabLst/>
            </a:pPr>
            <a:r>
              <a:rPr sz="4300" b="1" kern="0" spc="100" dirty="0">
                <a:solidFill>
                  <a:srgbClr val="FFFFFF">
                    <a:alpha val="100000"/>
                  </a:srgbClr>
                </a:solidFill>
                <a:latin typeface="Microsoft YaHei"/>
                <a:ea typeface="Microsoft YaHei"/>
                <a:cs typeface="Microsoft YaHei"/>
              </a:rPr>
              <a:t>奢侈品行业网络营销监</a:t>
            </a:r>
            <a:r>
              <a:rPr sz="4300" b="1" kern="0" spc="90" dirty="0">
                <a:solidFill>
                  <a:srgbClr val="FFFFFF">
                    <a:alpha val="100000"/>
                  </a:srgbClr>
                </a:solidFill>
                <a:latin typeface="Microsoft YaHei"/>
                <a:ea typeface="Microsoft YaHei"/>
                <a:cs typeface="Microsoft YaHei"/>
              </a:rPr>
              <a:t>测报告</a:t>
            </a:r>
            <a:endParaRPr lang="Microsoft YaHei" altLang="Microsoft YaHei" sz="43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0000"/>
              </a:lnSpc>
              <a:tabLst/>
            </a:pPr>
            <a:endParaRPr lang="Arial" altLang="Arial" sz="600" dirty="0"/>
          </a:p>
          <a:p>
            <a:pPr marL="27940" algn="l" rtl="0" eaLnBrk="0">
              <a:lnSpc>
                <a:spcPct val="90000"/>
              </a:lnSpc>
              <a:spcBef>
                <a:spcPts val="1"/>
              </a:spcBef>
              <a:tabLst/>
            </a:pPr>
            <a:r>
              <a:rPr sz="2400" kern="0" spc="-30" dirty="0">
                <a:solidFill>
                  <a:srgbClr val="FFFFFF">
                    <a:alpha val="100000"/>
                  </a:srgbClr>
                </a:solidFill>
                <a:latin typeface="Microsoft YaHei"/>
                <a:ea typeface="Microsoft YaHei"/>
                <a:cs typeface="Microsoft YaHei"/>
              </a:rPr>
              <a:t>2023年</a:t>
            </a:r>
            <a:endParaRPr lang="Microsoft YaHei" altLang="Microsoft YaHei" sz="2400" dirty="0"/>
          </a:p>
        </p:txBody>
      </p:sp>
      <p:sp>
        <p:nvSpPr>
          <p:cNvPr id="6" name="textbox 6"/>
          <p:cNvSpPr/>
          <p:nvPr/>
        </p:nvSpPr>
        <p:spPr>
          <a:xfrm>
            <a:off x="573288" y="6082080"/>
            <a:ext cx="1488439" cy="173354"/>
          </a:xfrm>
          <a:prstGeom prst="rect">
            <a:avLst/>
          </a:prstGeom>
        </p:spPr>
        <p:txBody>
          <a:bodyPr vert="horz" wrap="square" lIns="0" tIns="0" rIns="0" bIns="0"/>
          <a:lstStyle/>
          <a:p>
            <a:pPr algn="l" rtl="0" eaLnBrk="0">
              <a:lnSpc>
                <a:spcPct val="78715"/>
              </a:lnSpc>
              <a:tabLst/>
            </a:pPr>
            <a:endParaRPr lang="Arial" altLang="Arial" sz="100" dirty="0"/>
          </a:p>
          <a:p>
            <a:pPr marL="12700" algn="l" rtl="0" eaLnBrk="0">
              <a:lnSpc>
                <a:spcPct val="81000"/>
              </a:lnSpc>
              <a:tabLst/>
            </a:pPr>
            <a:r>
              <a:rPr sz="1200" kern="0" spc="-10" dirty="0">
                <a:solidFill>
                  <a:srgbClr val="FFFFFF">
                    <a:alpha val="100000"/>
                  </a:srgbClr>
                </a:solidFill>
                <a:latin typeface="Arial"/>
                <a:ea typeface="Arial"/>
                <a:cs typeface="Arial"/>
              </a:rPr>
              <a:t>©2023 iResearch</a:t>
            </a:r>
            <a:r>
              <a:rPr sz="1200" kern="0" spc="140" dirty="0">
                <a:solidFill>
                  <a:srgbClr val="FFFFFF">
                    <a:alpha val="100000"/>
                  </a:srgbClr>
                </a:solidFill>
                <a:latin typeface="Arial"/>
                <a:ea typeface="Arial"/>
                <a:cs typeface="Arial"/>
              </a:rPr>
              <a:t> </a:t>
            </a:r>
            <a:r>
              <a:rPr sz="1200" kern="0" spc="-10" dirty="0">
                <a:solidFill>
                  <a:srgbClr val="FFFFFF">
                    <a:alpha val="100000"/>
                  </a:srgbClr>
                </a:solidFill>
                <a:latin typeface="Arial"/>
                <a:ea typeface="Arial"/>
                <a:cs typeface="Arial"/>
              </a:rPr>
              <a:t>Inc.</a:t>
            </a:r>
            <a:endParaRPr lang="Arial" altLang="Arial"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box 364"/>
          <p:cNvSpPr/>
          <p:nvPr/>
        </p:nvSpPr>
        <p:spPr>
          <a:xfrm>
            <a:off x="528416" y="1484414"/>
            <a:ext cx="7481569" cy="1247139"/>
          </a:xfrm>
          <a:prstGeom prst="rect">
            <a:avLst/>
          </a:prstGeom>
        </p:spPr>
        <p:txBody>
          <a:bodyPr vert="horz" wrap="square" lIns="0" tIns="0" rIns="0" bIns="0"/>
          <a:lstStyle/>
          <a:p>
            <a:pPr algn="l" rtl="0" eaLnBrk="0">
              <a:lnSpc>
                <a:spcPct val="88810"/>
              </a:lnSpc>
              <a:tabLst/>
            </a:pPr>
            <a:endParaRPr lang="Arial" altLang="Arial" sz="100" dirty="0"/>
          </a:p>
          <a:p>
            <a:pPr marL="12700" algn="l" rtl="0" eaLnBrk="0">
              <a:lnSpc>
                <a:spcPct val="90000"/>
              </a:lnSpc>
              <a:tabLst/>
            </a:pPr>
            <a:r>
              <a:rPr sz="1100" kern="0" spc="-20" dirty="0">
                <a:solidFill>
                  <a:srgbClr val="595959">
                    <a:alpha val="100000"/>
                  </a:srgbClr>
                </a:solidFill>
                <a:latin typeface="Microsoft YaHei"/>
                <a:ea typeface="Microsoft YaHei"/>
                <a:cs typeface="Microsoft YaHei"/>
              </a:rPr>
              <a:t>策略1：常态化商城运营为主流，多元化、多品类的品牌小程序满足不同消费者需求</a:t>
            </a:r>
            <a:r>
              <a:rPr sz="1100" kern="0" spc="-30" dirty="0">
                <a:solidFill>
                  <a:srgbClr val="595959">
                    <a:alpha val="100000"/>
                  </a:srgbClr>
                </a:solidFill>
                <a:latin typeface="Microsoft YaHei"/>
                <a:ea typeface="Microsoft YaHei"/>
                <a:cs typeface="Microsoft YaHei"/>
              </a:rPr>
              <a:t>。</a:t>
            </a:r>
            <a:endParaRPr lang="Microsoft YaHei" altLang="Microsoft YaHei" sz="1100" dirty="0"/>
          </a:p>
          <a:p>
            <a:pPr marL="12700" algn="l" rtl="0" eaLnBrk="0">
              <a:lnSpc>
                <a:spcPct val="90000"/>
              </a:lnSpc>
              <a:spcBef>
                <a:spcPts val="396"/>
              </a:spcBef>
              <a:tabLst/>
            </a:pPr>
            <a:r>
              <a:rPr sz="1100" kern="0" spc="-20" dirty="0">
                <a:solidFill>
                  <a:srgbClr val="595959">
                    <a:alpha val="100000"/>
                  </a:srgbClr>
                </a:solidFill>
                <a:latin typeface="Microsoft YaHei"/>
                <a:ea typeface="Microsoft YaHei"/>
                <a:cs typeface="Microsoft YaHei"/>
              </a:rPr>
              <a:t>策略2：线下活动的线上化升级，时装秀、展览的线上呈现方式优化，提升用户品牌体验；</a:t>
            </a:r>
            <a:endParaRPr lang="Microsoft YaHei" altLang="Microsoft YaHei" sz="1100" dirty="0"/>
          </a:p>
          <a:p>
            <a:pPr algn="r" rtl="0" eaLnBrk="0">
              <a:lnSpc>
                <a:spcPct val="90000"/>
              </a:lnSpc>
              <a:spcBef>
                <a:spcPts val="420"/>
              </a:spcBef>
              <a:tabLst/>
            </a:pPr>
            <a:r>
              <a:rPr sz="1100" kern="0" spc="-10" dirty="0">
                <a:solidFill>
                  <a:srgbClr val="595959">
                    <a:alpha val="100000"/>
                  </a:srgbClr>
                </a:solidFill>
                <a:latin typeface="Microsoft YaHei"/>
                <a:ea typeface="Microsoft YaHei"/>
                <a:cs typeface="Microsoft YaHei"/>
              </a:rPr>
              <a:t>策略3：线上小程序用户引流至线下门店，奢侈品牌在中国不断二线</a:t>
            </a:r>
            <a:r>
              <a:rPr sz="1100" kern="0" spc="-20" dirty="0">
                <a:solidFill>
                  <a:srgbClr val="595959">
                    <a:alpha val="100000"/>
                  </a:srgbClr>
                </a:solidFill>
                <a:latin typeface="Microsoft YaHei"/>
                <a:ea typeface="Microsoft YaHei"/>
                <a:cs typeface="Microsoft YaHei"/>
              </a:rPr>
              <a:t>及以下城市开启新门店，以抓住新兴市场和人群机遇；</a:t>
            </a:r>
            <a:endParaRPr lang="Microsoft YaHei" altLang="Microsoft YaHei" sz="1100" dirty="0"/>
          </a:p>
          <a:p>
            <a:pPr marL="12700" algn="l" rtl="0" eaLnBrk="0">
              <a:lnSpc>
                <a:spcPct val="90000"/>
              </a:lnSpc>
              <a:spcBef>
                <a:spcPts val="324"/>
              </a:spcBef>
              <a:tabLst/>
            </a:pPr>
            <a:r>
              <a:rPr sz="1100" kern="0" spc="-40" dirty="0">
                <a:solidFill>
                  <a:srgbClr val="595959">
                    <a:alpha val="100000"/>
                  </a:srgbClr>
                </a:solidFill>
                <a:latin typeface="Microsoft YaHei"/>
                <a:ea typeface="Microsoft YaHei"/>
                <a:cs typeface="Microsoft YaHei"/>
              </a:rPr>
              <a:t>策略4：充分把握中国市场的独特节日，</a:t>
            </a:r>
            <a:r>
              <a:rPr sz="1100" kern="0" spc="300" dirty="0">
                <a:solidFill>
                  <a:srgbClr val="595959">
                    <a:alpha val="100000"/>
                  </a:srgbClr>
                </a:solidFill>
                <a:latin typeface="Microsoft YaHei"/>
                <a:ea typeface="Microsoft YaHei"/>
                <a:cs typeface="Microsoft YaHei"/>
              </a:rPr>
              <a:t> </a:t>
            </a:r>
            <a:r>
              <a:rPr sz="1100" kern="0" spc="-40" dirty="0">
                <a:solidFill>
                  <a:srgbClr val="595959">
                    <a:alpha val="100000"/>
                  </a:srgbClr>
                </a:solidFill>
                <a:latin typeface="Microsoft YaHei"/>
                <a:ea typeface="Microsoft YaHei"/>
                <a:cs typeface="Microsoft YaHei"/>
              </a:rPr>
              <a:t>开展营销本土化。</a:t>
            </a:r>
            <a:endParaRPr lang="Microsoft YaHei" altLang="Microsoft YaHei" sz="1100" dirty="0"/>
          </a:p>
          <a:p>
            <a:pPr algn="l" rtl="0" eaLnBrk="0">
              <a:lnSpc>
                <a:spcPct val="148000"/>
              </a:lnSpc>
              <a:tabLst/>
            </a:pPr>
            <a:endParaRPr lang="Arial" altLang="Arial" sz="1000" dirty="0"/>
          </a:p>
          <a:p>
            <a:pPr algn="l" rtl="0" eaLnBrk="0">
              <a:lnSpc>
                <a:spcPct val="119000"/>
              </a:lnSpc>
              <a:tabLst/>
            </a:pPr>
            <a:endParaRPr lang="Arial" altLang="Arial" sz="300" dirty="0"/>
          </a:p>
          <a:p>
            <a:pPr marL="2867025" algn="l" rtl="0" eaLnBrk="0">
              <a:lnSpc>
                <a:spcPct val="90000"/>
              </a:lnSpc>
              <a:spcBef>
                <a:spcPts val="4"/>
              </a:spcBef>
              <a:tabLst/>
            </a:pPr>
            <a:r>
              <a:rPr sz="1400" b="1" kern="0" spc="-10" dirty="0">
                <a:solidFill>
                  <a:srgbClr val="404040">
                    <a:alpha val="100000"/>
                  </a:srgbClr>
                </a:solidFill>
                <a:latin typeface="Microsoft YaHei"/>
                <a:ea typeface="Microsoft YaHei"/>
                <a:cs typeface="Microsoft YaHei"/>
              </a:rPr>
              <a:t>2023年奢侈品小程序营销策略</a:t>
            </a:r>
            <a:endParaRPr lang="Microsoft YaHei" altLang="Microsoft YaHei" sz="1400" dirty="0"/>
          </a:p>
        </p:txBody>
      </p:sp>
      <p:grpSp>
        <p:nvGrpSpPr>
          <p:cNvPr id="20" name="group 20"/>
          <p:cNvGrpSpPr/>
          <p:nvPr/>
        </p:nvGrpSpPr>
        <p:grpSpPr>
          <a:xfrm rot="21600000">
            <a:off x="6658884" y="2800107"/>
            <a:ext cx="1992745" cy="3460015"/>
            <a:chOff x="0" y="0"/>
            <a:chExt cx="1992745" cy="3460015"/>
          </a:xfrm>
        </p:grpSpPr>
        <p:sp>
          <p:nvSpPr>
            <p:cNvPr id="366" name="rect"/>
            <p:cNvSpPr/>
            <p:nvPr/>
          </p:nvSpPr>
          <p:spPr>
            <a:xfrm>
              <a:off x="0" y="206126"/>
              <a:ext cx="1992745" cy="3253889"/>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368" name="rect"/>
            <p:cNvSpPr/>
            <p:nvPr/>
          </p:nvSpPr>
          <p:spPr>
            <a:xfrm>
              <a:off x="0" y="0"/>
              <a:ext cx="1992745" cy="307776"/>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370" name="textbox 370"/>
            <p:cNvSpPr/>
            <p:nvPr/>
          </p:nvSpPr>
          <p:spPr>
            <a:xfrm>
              <a:off x="124622" y="74410"/>
              <a:ext cx="1835785" cy="3066414"/>
            </a:xfrm>
            <a:prstGeom prst="rect">
              <a:avLst/>
            </a:prstGeom>
          </p:spPr>
          <p:txBody>
            <a:bodyPr vert="horz" wrap="square" lIns="0" tIns="0" rIns="0" bIns="0"/>
            <a:lstStyle/>
            <a:p>
              <a:pPr algn="l" rtl="0" eaLnBrk="0">
                <a:lnSpc>
                  <a:spcPct val="89189"/>
                </a:lnSpc>
                <a:tabLst/>
              </a:pPr>
              <a:endParaRPr lang="Arial" altLang="Arial" sz="100" dirty="0"/>
            </a:p>
            <a:p>
              <a:pPr marL="492125" algn="l" rtl="0" eaLnBrk="0">
                <a:lnSpc>
                  <a:spcPct val="89000"/>
                </a:lnSpc>
                <a:tabLst/>
              </a:pPr>
              <a:r>
                <a:rPr sz="1200" b="1" kern="0" spc="-10" dirty="0">
                  <a:solidFill>
                    <a:srgbClr val="FFFFFF">
                      <a:alpha val="100000"/>
                    </a:srgbClr>
                  </a:solidFill>
                  <a:latin typeface="Microsoft YaHei"/>
                  <a:ea typeface="Microsoft YaHei"/>
                  <a:cs typeface="Microsoft YaHei"/>
                </a:rPr>
                <a:t>本土化营销</a:t>
              </a:r>
              <a:endParaRPr lang="Microsoft YaHei" altLang="Microsoft YaHei" sz="12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17000"/>
                </a:lnSpc>
                <a:tabLst/>
              </a:pPr>
              <a:endParaRPr lang="Arial" altLang="Arial" sz="200" dirty="0"/>
            </a:p>
            <a:p>
              <a:pPr marL="12700" indent="635" algn="l" rtl="0" eaLnBrk="0">
                <a:lnSpc>
                  <a:spcPct val="94000"/>
                </a:lnSpc>
                <a:tabLst/>
              </a:pPr>
              <a:r>
                <a:rPr sz="900" kern="0" spc="10" dirty="0">
                  <a:solidFill>
                    <a:srgbClr val="404040">
                      <a:alpha val="100000"/>
                    </a:srgbClr>
                  </a:solidFill>
                  <a:latin typeface="Microsoft YaHei"/>
                  <a:ea typeface="Microsoft YaHei"/>
                  <a:cs typeface="Microsoft YaHei"/>
                </a:rPr>
                <a:t>借助中国新年、520、七夕等</a:t>
              </a:r>
              <a:r>
                <a:rPr sz="900" kern="0" spc="0" dirty="0">
                  <a:solidFill>
                    <a:srgbClr val="404040">
                      <a:alpha val="100000"/>
                    </a:srgbClr>
                  </a:solidFill>
                  <a:latin typeface="Microsoft YaHei"/>
                  <a:ea typeface="Microsoft YaHei"/>
                  <a:cs typeface="Microsoft YaHei"/>
                </a:rPr>
                <a:t>节日，</a:t>
              </a:r>
              <a:r>
                <a:rPr sz="900" kern="0" spc="-1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开展本土化营销</a:t>
              </a:r>
              <a:r>
                <a:rPr sz="900" kern="0" spc="-13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，推出限定小</a:t>
              </a:r>
              <a:r>
                <a:rPr sz="900" kern="0" spc="-20" dirty="0">
                  <a:solidFill>
                    <a:srgbClr val="404040">
                      <a:alpha val="100000"/>
                    </a:srgbClr>
                  </a:solidFill>
                  <a:latin typeface="Microsoft YaHei"/>
                  <a:ea typeface="Microsoft YaHei"/>
                  <a:cs typeface="Microsoft YaHei"/>
                </a:rPr>
                <a:t>程序    </a:t>
              </a:r>
              <a:r>
                <a:rPr sz="900" kern="0" spc="0" dirty="0">
                  <a:solidFill>
                    <a:srgbClr val="404040">
                      <a:alpha val="100000"/>
                    </a:srgbClr>
                  </a:solidFill>
                  <a:latin typeface="Microsoft YaHei"/>
                  <a:ea typeface="Microsoft YaHei"/>
                  <a:cs typeface="Microsoft YaHei"/>
                </a:rPr>
                <a:t>游戏、定制壁纸等互动</a:t>
              </a:r>
              <a:r>
                <a:rPr sz="900" kern="0" spc="-10" dirty="0">
                  <a:solidFill>
                    <a:srgbClr val="404040">
                      <a:alpha val="100000"/>
                    </a:srgbClr>
                  </a:solidFill>
                  <a:latin typeface="Microsoft YaHei"/>
                  <a:ea typeface="Microsoft YaHei"/>
                  <a:cs typeface="Microsoft YaHei"/>
                </a:rPr>
                <a:t>活动</a:t>
              </a:r>
              <a:endParaRPr lang="Microsoft YaHei" altLang="Microsoft YaHei" sz="900" dirty="0"/>
            </a:p>
          </p:txBody>
        </p:sp>
        <p:pic>
          <p:nvPicPr>
            <p:cNvPr id="372" name="picture 372"/>
            <p:cNvPicPr>
              <a:picLocks noChangeAspect="1"/>
            </p:cNvPicPr>
            <p:nvPr/>
          </p:nvPicPr>
          <p:blipFill>
            <a:blip r:embed="rId2"/>
            <a:stretch>
              <a:fillRect/>
            </a:stretch>
          </p:blipFill>
          <p:spPr>
            <a:xfrm rot="21600000">
              <a:off x="152692" y="574842"/>
              <a:ext cx="1712799" cy="1960456"/>
            </a:xfrm>
            <a:prstGeom prst="rect">
              <a:avLst/>
            </a:prstGeom>
          </p:spPr>
        </p:pic>
      </p:grpSp>
      <p:grpSp>
        <p:nvGrpSpPr>
          <p:cNvPr id="22" name="group 22"/>
          <p:cNvGrpSpPr/>
          <p:nvPr/>
        </p:nvGrpSpPr>
        <p:grpSpPr>
          <a:xfrm rot="21600000">
            <a:off x="2580542" y="2808494"/>
            <a:ext cx="1997473" cy="3451628"/>
            <a:chOff x="0" y="0"/>
            <a:chExt cx="1997473" cy="3451628"/>
          </a:xfrm>
        </p:grpSpPr>
        <p:pic>
          <p:nvPicPr>
            <p:cNvPr id="374" name="picture 374"/>
            <p:cNvPicPr>
              <a:picLocks noChangeAspect="1"/>
            </p:cNvPicPr>
            <p:nvPr/>
          </p:nvPicPr>
          <p:blipFill>
            <a:blip r:embed="rId3"/>
            <a:stretch>
              <a:fillRect/>
            </a:stretch>
          </p:blipFill>
          <p:spPr>
            <a:xfrm rot="21600000">
              <a:off x="0" y="0"/>
              <a:ext cx="1997473" cy="3451628"/>
            </a:xfrm>
            <a:prstGeom prst="rect">
              <a:avLst/>
            </a:prstGeom>
          </p:spPr>
        </p:pic>
        <p:sp>
          <p:nvSpPr>
            <p:cNvPr id="376" name="textbox 376"/>
            <p:cNvSpPr/>
            <p:nvPr/>
          </p:nvSpPr>
          <p:spPr>
            <a:xfrm>
              <a:off x="96576" y="75014"/>
              <a:ext cx="1744345" cy="3057525"/>
            </a:xfrm>
            <a:prstGeom prst="rect">
              <a:avLst/>
            </a:prstGeom>
          </p:spPr>
          <p:txBody>
            <a:bodyPr vert="horz" wrap="square" lIns="0" tIns="0" rIns="0" bIns="0"/>
            <a:lstStyle/>
            <a:p>
              <a:pPr algn="l" rtl="0" eaLnBrk="0">
                <a:lnSpc>
                  <a:spcPct val="78331"/>
                </a:lnSpc>
                <a:tabLst/>
              </a:pPr>
              <a:endParaRPr lang="Arial" altLang="Arial" sz="100" dirty="0"/>
            </a:p>
            <a:p>
              <a:pPr marL="291465" algn="l" rtl="0" eaLnBrk="0">
                <a:lnSpc>
                  <a:spcPct val="90000"/>
                </a:lnSpc>
                <a:tabLst/>
              </a:pPr>
              <a:r>
                <a:rPr sz="1200" b="1" kern="0" spc="-10" dirty="0">
                  <a:solidFill>
                    <a:srgbClr val="FFFFFF">
                      <a:alpha val="100000"/>
                    </a:srgbClr>
                  </a:solidFill>
                  <a:latin typeface="Microsoft YaHei"/>
                  <a:ea typeface="Microsoft YaHei"/>
                  <a:cs typeface="Microsoft YaHei"/>
                </a:rPr>
                <a:t>线上逛展丰富体验</a:t>
              </a:r>
              <a:endParaRPr lang="Microsoft YaHei" altLang="Microsoft YaHei" sz="12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16000"/>
                </a:lnSpc>
                <a:tabLst/>
              </a:pPr>
              <a:endParaRPr lang="Arial" altLang="Arial" sz="200" dirty="0"/>
            </a:p>
            <a:p>
              <a:pPr marL="12700" algn="l" rtl="0" eaLnBrk="0">
                <a:lnSpc>
                  <a:spcPct val="94000"/>
                </a:lnSpc>
                <a:spcBef>
                  <a:spcPts val="2"/>
                </a:spcBef>
                <a:tabLst/>
              </a:pPr>
              <a:r>
                <a:rPr sz="900" kern="0" spc="0" dirty="0">
                  <a:solidFill>
                    <a:srgbClr val="404040">
                      <a:alpha val="100000"/>
                    </a:srgbClr>
                  </a:solidFill>
                  <a:latin typeface="Microsoft YaHei"/>
                  <a:ea typeface="Microsoft YaHei"/>
                  <a:cs typeface="Microsoft YaHei"/>
                </a:rPr>
                <a:t>将时装秀、展览等线下活动与线上</a:t>
              </a:r>
              <a:r>
                <a:rPr sz="900" kern="0" spc="1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活动相结合</a:t>
              </a:r>
              <a:r>
                <a:rPr sz="900" kern="0" spc="-10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，可丰富和提升消费者</a:t>
              </a:r>
              <a:r>
                <a:rPr sz="900" kern="0" spc="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线上的内容体验。</a:t>
              </a:r>
              <a:endParaRPr lang="Microsoft YaHei" altLang="Microsoft YaHei" sz="900" dirty="0"/>
            </a:p>
          </p:txBody>
        </p:sp>
        <p:pic>
          <p:nvPicPr>
            <p:cNvPr id="378" name="picture 378"/>
            <p:cNvPicPr>
              <a:picLocks noChangeAspect="1"/>
            </p:cNvPicPr>
            <p:nvPr/>
          </p:nvPicPr>
          <p:blipFill>
            <a:blip r:embed="rId4"/>
            <a:stretch>
              <a:fillRect/>
            </a:stretch>
          </p:blipFill>
          <p:spPr>
            <a:xfrm rot="21600000">
              <a:off x="31826" y="454552"/>
              <a:ext cx="1902578" cy="1066936"/>
            </a:xfrm>
            <a:prstGeom prst="rect">
              <a:avLst/>
            </a:prstGeom>
          </p:spPr>
        </p:pic>
        <p:pic>
          <p:nvPicPr>
            <p:cNvPr id="380" name="picture 380"/>
            <p:cNvPicPr>
              <a:picLocks noChangeAspect="1"/>
            </p:cNvPicPr>
            <p:nvPr/>
          </p:nvPicPr>
          <p:blipFill>
            <a:blip r:embed="rId5"/>
            <a:stretch>
              <a:fillRect/>
            </a:stretch>
          </p:blipFill>
          <p:spPr>
            <a:xfrm rot="21600000">
              <a:off x="42154" y="1570772"/>
              <a:ext cx="1819224" cy="841259"/>
            </a:xfrm>
            <a:prstGeom prst="rect">
              <a:avLst/>
            </a:prstGeom>
          </p:spPr>
        </p:pic>
      </p:grpSp>
      <p:grpSp>
        <p:nvGrpSpPr>
          <p:cNvPr id="24" name="group 24"/>
          <p:cNvGrpSpPr/>
          <p:nvPr/>
        </p:nvGrpSpPr>
        <p:grpSpPr>
          <a:xfrm rot="21600000">
            <a:off x="4619069" y="2802410"/>
            <a:ext cx="1992746" cy="3457712"/>
            <a:chOff x="0" y="0"/>
            <a:chExt cx="1992746" cy="3457712"/>
          </a:xfrm>
        </p:grpSpPr>
        <p:sp>
          <p:nvSpPr>
            <p:cNvPr id="382" name="rect"/>
            <p:cNvSpPr/>
            <p:nvPr/>
          </p:nvSpPr>
          <p:spPr>
            <a:xfrm>
              <a:off x="0" y="203823"/>
              <a:ext cx="1992746" cy="3253889"/>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384" name="rect"/>
            <p:cNvSpPr/>
            <p:nvPr/>
          </p:nvSpPr>
          <p:spPr>
            <a:xfrm>
              <a:off x="1" y="0"/>
              <a:ext cx="1992745" cy="307776"/>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386" name="textbox 386"/>
            <p:cNvSpPr/>
            <p:nvPr/>
          </p:nvSpPr>
          <p:spPr>
            <a:xfrm>
              <a:off x="100439" y="74850"/>
              <a:ext cx="1743710" cy="2926714"/>
            </a:xfrm>
            <a:prstGeom prst="rect">
              <a:avLst/>
            </a:prstGeom>
          </p:spPr>
          <p:txBody>
            <a:bodyPr vert="horz" wrap="square" lIns="0" tIns="0" rIns="0" bIns="0"/>
            <a:lstStyle/>
            <a:p>
              <a:pPr algn="l" rtl="0" eaLnBrk="0">
                <a:lnSpc>
                  <a:spcPct val="79356"/>
                </a:lnSpc>
                <a:tabLst/>
              </a:pPr>
              <a:endParaRPr lang="Arial" altLang="Arial" sz="100" dirty="0"/>
            </a:p>
            <a:p>
              <a:pPr marL="442594" algn="l" rtl="0" eaLnBrk="0">
                <a:lnSpc>
                  <a:spcPct val="90000"/>
                </a:lnSpc>
                <a:tabLst/>
              </a:pPr>
              <a:r>
                <a:rPr sz="1200" b="1" kern="0" spc="-10" dirty="0">
                  <a:solidFill>
                    <a:srgbClr val="FFFFFF">
                      <a:alpha val="100000"/>
                    </a:srgbClr>
                  </a:solidFill>
                  <a:latin typeface="Microsoft YaHei"/>
                  <a:ea typeface="Microsoft YaHei"/>
                  <a:cs typeface="Microsoft YaHei"/>
                </a:rPr>
                <a:t>下沉门店引流</a:t>
              </a:r>
              <a:endParaRPr lang="Microsoft YaHei" altLang="Microsoft YaHei" sz="12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12000"/>
                </a:lnSpc>
                <a:tabLst/>
              </a:pPr>
              <a:endParaRPr lang="Arial" altLang="Arial" sz="200" dirty="0"/>
            </a:p>
            <a:p>
              <a:pPr marL="12700" indent="-635" algn="l" rtl="0" eaLnBrk="0">
                <a:lnSpc>
                  <a:spcPct val="92000"/>
                </a:lnSpc>
                <a:spcBef>
                  <a:spcPts val="2"/>
                </a:spcBef>
                <a:tabLst/>
              </a:pPr>
              <a:r>
                <a:rPr sz="900" kern="0" spc="-10" dirty="0">
                  <a:solidFill>
                    <a:srgbClr val="404040">
                      <a:alpha val="100000"/>
                    </a:srgbClr>
                  </a:solidFill>
                  <a:latin typeface="Microsoft YaHei"/>
                  <a:ea typeface="Microsoft YaHei"/>
                  <a:cs typeface="Microsoft YaHei"/>
                </a:rPr>
                <a:t>通过朋友圈广告</a:t>
              </a:r>
              <a:r>
                <a:rPr sz="900" kern="0" spc="-11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，将线上用户引流</a:t>
              </a:r>
              <a:r>
                <a:rPr sz="900" kern="0" spc="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至线下门店</a:t>
              </a:r>
              <a:endParaRPr lang="Microsoft YaHei" altLang="Microsoft YaHei" sz="900" dirty="0"/>
            </a:p>
          </p:txBody>
        </p:sp>
        <p:pic>
          <p:nvPicPr>
            <p:cNvPr id="388" name="picture 388"/>
            <p:cNvPicPr>
              <a:picLocks noChangeAspect="1"/>
            </p:cNvPicPr>
            <p:nvPr/>
          </p:nvPicPr>
          <p:blipFill>
            <a:blip r:embed="rId6"/>
            <a:stretch>
              <a:fillRect/>
            </a:stretch>
          </p:blipFill>
          <p:spPr>
            <a:xfrm rot="21600000">
              <a:off x="159499" y="616004"/>
              <a:ext cx="1720815" cy="1590143"/>
            </a:xfrm>
            <a:prstGeom prst="rect">
              <a:avLst/>
            </a:prstGeom>
          </p:spPr>
        </p:pic>
      </p:grpSp>
      <p:grpSp>
        <p:nvGrpSpPr>
          <p:cNvPr id="26" name="group 26"/>
          <p:cNvGrpSpPr/>
          <p:nvPr/>
        </p:nvGrpSpPr>
        <p:grpSpPr>
          <a:xfrm rot="21600000">
            <a:off x="539439" y="2808496"/>
            <a:ext cx="1994034" cy="3451626"/>
            <a:chOff x="0" y="0"/>
            <a:chExt cx="1994034" cy="3451626"/>
          </a:xfrm>
        </p:grpSpPr>
        <p:sp>
          <p:nvSpPr>
            <p:cNvPr id="390" name="rect"/>
            <p:cNvSpPr/>
            <p:nvPr/>
          </p:nvSpPr>
          <p:spPr>
            <a:xfrm>
              <a:off x="0" y="197737"/>
              <a:ext cx="1992745" cy="3253889"/>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392" name="rect"/>
            <p:cNvSpPr/>
            <p:nvPr/>
          </p:nvSpPr>
          <p:spPr>
            <a:xfrm>
              <a:off x="1288" y="0"/>
              <a:ext cx="1992746" cy="307776"/>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394" name="textbox 394"/>
            <p:cNvSpPr/>
            <p:nvPr/>
          </p:nvSpPr>
          <p:spPr>
            <a:xfrm>
              <a:off x="122523" y="75318"/>
              <a:ext cx="1744345" cy="3368040"/>
            </a:xfrm>
            <a:prstGeom prst="rect">
              <a:avLst/>
            </a:prstGeom>
          </p:spPr>
          <p:txBody>
            <a:bodyPr vert="horz" wrap="square" lIns="0" tIns="0" rIns="0" bIns="0"/>
            <a:lstStyle/>
            <a:p>
              <a:pPr algn="l" rtl="0" eaLnBrk="0">
                <a:lnSpc>
                  <a:spcPct val="88400"/>
                </a:lnSpc>
                <a:tabLst/>
              </a:pPr>
              <a:endParaRPr lang="Arial" altLang="Arial" sz="100" dirty="0"/>
            </a:p>
            <a:p>
              <a:pPr marL="423544" algn="l" rtl="0" eaLnBrk="0">
                <a:lnSpc>
                  <a:spcPct val="89000"/>
                </a:lnSpc>
                <a:tabLst/>
              </a:pPr>
              <a:r>
                <a:rPr sz="1200" b="1" kern="0" spc="-10" dirty="0">
                  <a:solidFill>
                    <a:srgbClr val="FFFFFF">
                      <a:alpha val="100000"/>
                    </a:srgbClr>
                  </a:solidFill>
                  <a:latin typeface="Microsoft YaHei"/>
                  <a:ea typeface="Microsoft YaHei"/>
                  <a:cs typeface="Microsoft YaHei"/>
                </a:rPr>
                <a:t>商城品类拓展</a:t>
              </a:r>
              <a:endParaRPr lang="Microsoft YaHei" altLang="Microsoft YaHei" sz="12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16000"/>
                </a:lnSpc>
                <a:tabLst/>
              </a:pPr>
              <a:endParaRPr lang="Arial" altLang="Arial" sz="200" dirty="0"/>
            </a:p>
            <a:p>
              <a:pPr marL="12700" algn="l" rtl="0" eaLnBrk="0">
                <a:lnSpc>
                  <a:spcPct val="98000"/>
                </a:lnSpc>
                <a:tabLst/>
              </a:pPr>
              <a:r>
                <a:rPr sz="900" kern="0" spc="0" dirty="0">
                  <a:solidFill>
                    <a:srgbClr val="404040">
                      <a:alpha val="100000"/>
                    </a:srgbClr>
                  </a:solidFill>
                  <a:latin typeface="Microsoft YaHei"/>
                  <a:ea typeface="Microsoft YaHei"/>
                  <a:cs typeface="Microsoft YaHei"/>
                </a:rPr>
                <a:t>从开设限时体验、快闪店到常态式</a:t>
              </a:r>
              <a:r>
                <a:rPr sz="900" kern="0" spc="1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的商城运营</a:t>
              </a:r>
              <a:r>
                <a:rPr sz="900" kern="0" spc="-10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，品牌不断将家居、户</a:t>
              </a:r>
              <a:r>
                <a:rPr sz="900" kern="0" spc="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外等更多的品类</a:t>
              </a:r>
              <a:r>
                <a:rPr sz="900" kern="0" spc="-10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，更丰富的SKU纳 </a:t>
              </a:r>
              <a:r>
                <a:rPr sz="900" kern="0" spc="-10" dirty="0">
                  <a:solidFill>
                    <a:srgbClr val="404040">
                      <a:alpha val="100000"/>
                    </a:srgbClr>
                  </a:solidFill>
                  <a:latin typeface="Microsoft YaHei"/>
                  <a:ea typeface="Microsoft YaHei"/>
                  <a:cs typeface="Microsoft YaHei"/>
                </a:rPr>
                <a:t>入到小程序商城</a:t>
              </a:r>
              <a:r>
                <a:rPr sz="900" kern="0" spc="-130" dirty="0">
                  <a:solidFill>
                    <a:srgbClr val="404040">
                      <a:alpha val="100000"/>
                    </a:srgbClr>
                  </a:solidFill>
                  <a:latin typeface="Microsoft YaHei"/>
                  <a:ea typeface="Microsoft YaHei"/>
                  <a:cs typeface="Microsoft YaHei"/>
                </a:rPr>
                <a:t> </a:t>
              </a:r>
              <a:r>
                <a:rPr sz="900" kern="0" spc="-10" dirty="0">
                  <a:solidFill>
                    <a:srgbClr val="404040">
                      <a:alpha val="100000"/>
                    </a:srgbClr>
                  </a:solidFill>
                  <a:latin typeface="Microsoft YaHei"/>
                  <a:ea typeface="Microsoft YaHei"/>
                  <a:cs typeface="Microsoft YaHei"/>
                </a:rPr>
                <a:t>，通过全产品线</a:t>
              </a:r>
              <a:r>
                <a:rPr sz="900" kern="0" spc="-130" dirty="0">
                  <a:solidFill>
                    <a:srgbClr val="404040">
                      <a:alpha val="100000"/>
                    </a:srgbClr>
                  </a:solidFill>
                  <a:latin typeface="Microsoft YaHei"/>
                  <a:ea typeface="Microsoft YaHei"/>
                  <a:cs typeface="Microsoft YaHei"/>
                </a:rPr>
                <a:t> </a:t>
              </a:r>
              <a:r>
                <a:rPr sz="900" kern="0" spc="-20" dirty="0">
                  <a:solidFill>
                    <a:srgbClr val="404040">
                      <a:alpha val="100000"/>
                    </a:srgbClr>
                  </a:solidFill>
                  <a:latin typeface="Microsoft YaHei"/>
                  <a:ea typeface="Microsoft YaHei"/>
                  <a:cs typeface="Microsoft YaHei"/>
                </a:rPr>
                <a:t>，</a:t>
              </a:r>
              <a:r>
                <a:rPr sz="900" kern="0" spc="0" dirty="0">
                  <a:solidFill>
                    <a:srgbClr val="404040">
                      <a:alpha val="100000"/>
                    </a:srgbClr>
                  </a:solidFill>
                  <a:latin typeface="Microsoft YaHei"/>
                  <a:ea typeface="Microsoft YaHei"/>
                  <a:cs typeface="Microsoft YaHei"/>
                </a:rPr>
                <a:t> </a:t>
              </a:r>
              <a:r>
                <a:rPr sz="900" kern="0" spc="0" dirty="0">
                  <a:solidFill>
                    <a:srgbClr val="404040">
                      <a:alpha val="100000"/>
                    </a:srgbClr>
                  </a:solidFill>
                  <a:latin typeface="Microsoft YaHei"/>
                  <a:ea typeface="Microsoft YaHei"/>
                  <a:cs typeface="Microsoft YaHei"/>
                </a:rPr>
                <a:t>全面渗透用户的生活方</a:t>
              </a:r>
              <a:r>
                <a:rPr sz="900" kern="0" spc="-10" dirty="0">
                  <a:solidFill>
                    <a:srgbClr val="404040">
                      <a:alpha val="100000"/>
                    </a:srgbClr>
                  </a:solidFill>
                  <a:latin typeface="Microsoft YaHei"/>
                  <a:ea typeface="Microsoft YaHei"/>
                  <a:cs typeface="Microsoft YaHei"/>
                </a:rPr>
                <a:t>式。</a:t>
              </a:r>
              <a:endParaRPr lang="Microsoft YaHei" altLang="Microsoft YaHei" sz="900" dirty="0"/>
            </a:p>
          </p:txBody>
        </p:sp>
        <p:pic>
          <p:nvPicPr>
            <p:cNvPr id="396" name="picture 396"/>
            <p:cNvPicPr>
              <a:picLocks noChangeAspect="1"/>
            </p:cNvPicPr>
            <p:nvPr/>
          </p:nvPicPr>
          <p:blipFill>
            <a:blip r:embed="rId7"/>
            <a:stretch>
              <a:fillRect/>
            </a:stretch>
          </p:blipFill>
          <p:spPr>
            <a:xfrm rot="21600000">
              <a:off x="80183" y="363839"/>
              <a:ext cx="1742839" cy="2347335"/>
            </a:xfrm>
            <a:prstGeom prst="rect">
              <a:avLst/>
            </a:prstGeom>
          </p:spPr>
        </p:pic>
      </p:grpSp>
      <p:sp>
        <p:nvSpPr>
          <p:cNvPr id="398" name="textbox 398"/>
          <p:cNvSpPr/>
          <p:nvPr/>
        </p:nvSpPr>
        <p:spPr>
          <a:xfrm>
            <a:off x="-12699" y="422350"/>
            <a:ext cx="6965950" cy="913130"/>
          </a:xfrm>
          <a:prstGeom prst="rect">
            <a:avLst/>
          </a:prstGeom>
        </p:spPr>
        <p:txBody>
          <a:bodyPr vert="horz" wrap="square" lIns="0" tIns="0" rIns="0" bIns="0"/>
          <a:lstStyle/>
          <a:p>
            <a:pPr algn="l" rtl="0" eaLnBrk="0">
              <a:lnSpc>
                <a:spcPct val="72023"/>
              </a:lnSpc>
              <a:tabLst/>
            </a:pPr>
            <a:endParaRPr lang="Arial" altLang="Arial" sz="100" dirty="0"/>
          </a:p>
          <a:p>
            <a:pPr marL="12700" algn="l" rtl="0" eaLnBrk="0">
              <a:lnSpc>
                <a:spcPct val="89000"/>
              </a:lnSpc>
              <a:tabLst>
                <a:tab pos="556259"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奢侈品-小程序营销策略</a:t>
            </a:r>
            <a:endParaRPr lang="Microsoft YaHei" altLang="Microsoft YaHei" sz="3100" dirty="0"/>
          </a:p>
          <a:p>
            <a:pPr algn="l" rtl="0" eaLnBrk="0">
              <a:lnSpc>
                <a:spcPct val="101000"/>
              </a:lnSpc>
              <a:tabLst/>
            </a:pPr>
            <a:endParaRPr lang="Arial" altLang="Arial" sz="900" dirty="0"/>
          </a:p>
          <a:p>
            <a:pPr algn="l" rtl="0" eaLnBrk="0">
              <a:lnSpc>
                <a:spcPct val="6883"/>
              </a:lnSpc>
              <a:tabLst/>
            </a:pPr>
            <a:endParaRPr lang="Arial" altLang="Arial" sz="100" dirty="0"/>
          </a:p>
          <a:p>
            <a:pPr algn="r" rtl="0" eaLnBrk="0">
              <a:lnSpc>
                <a:spcPct val="90000"/>
              </a:lnSpc>
              <a:tabLst/>
            </a:pPr>
            <a:r>
              <a:rPr sz="2400" kern="0" spc="0" dirty="0">
                <a:solidFill>
                  <a:srgbClr val="595959">
                    <a:alpha val="100000"/>
                  </a:srgbClr>
                </a:solidFill>
                <a:latin typeface="Microsoft YaHei"/>
                <a:ea typeface="Microsoft YaHei"/>
                <a:cs typeface="Microsoft YaHei"/>
              </a:rPr>
              <a:t>灵活的线上渠道布局，联动公私域提</a:t>
            </a:r>
            <a:r>
              <a:rPr sz="2400" kern="0" spc="-10" dirty="0">
                <a:solidFill>
                  <a:srgbClr val="595959">
                    <a:alpha val="100000"/>
                  </a:srgbClr>
                </a:solidFill>
                <a:latin typeface="Microsoft YaHei"/>
                <a:ea typeface="Microsoft YaHei"/>
                <a:cs typeface="Microsoft YaHei"/>
              </a:rPr>
              <a:t>供优质服务</a:t>
            </a:r>
            <a:endParaRPr lang="Microsoft YaHei" altLang="Microsoft YaHei" sz="2400" dirty="0"/>
          </a:p>
        </p:txBody>
      </p:sp>
      <p:pic>
        <p:nvPicPr>
          <p:cNvPr id="400" name="picture 400"/>
          <p:cNvPicPr>
            <a:picLocks noChangeAspect="1"/>
          </p:cNvPicPr>
          <p:nvPr/>
        </p:nvPicPr>
        <p:blipFill>
          <a:blip r:embed="rId8"/>
          <a:stretch>
            <a:fillRect/>
          </a:stretch>
        </p:blipFill>
        <p:spPr>
          <a:xfrm rot="21600000">
            <a:off x="7878892" y="289233"/>
            <a:ext cx="988988" cy="490439"/>
          </a:xfrm>
          <a:prstGeom prst="rect">
            <a:avLst/>
          </a:prstGeom>
        </p:spPr>
      </p:pic>
      <p:sp>
        <p:nvSpPr>
          <p:cNvPr id="402"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404" name="textbox 404"/>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406" name="textbox 406"/>
          <p:cNvSpPr/>
          <p:nvPr/>
        </p:nvSpPr>
        <p:spPr>
          <a:xfrm>
            <a:off x="533500" y="6418884"/>
            <a:ext cx="1627504" cy="135254"/>
          </a:xfrm>
          <a:prstGeom prst="rect">
            <a:avLst/>
          </a:prstGeom>
        </p:spPr>
        <p:txBody>
          <a:bodyPr vert="horz" wrap="square" lIns="0" tIns="0" rIns="0" bIns="0"/>
          <a:lstStyle/>
          <a:p>
            <a:pPr algn="l" rtl="0" eaLnBrk="0">
              <a:lnSpc>
                <a:spcPct val="80574"/>
              </a:lnSpc>
              <a:tabLst/>
            </a:pPr>
            <a:endParaRPr lang="Arial" altLang="Arial" sz="100" dirty="0"/>
          </a:p>
          <a:p>
            <a:pPr marL="12700" algn="l" rtl="0" eaLnBrk="0">
              <a:lnSpc>
                <a:spcPct val="90000"/>
              </a:lnSpc>
              <a:tabLst/>
            </a:pPr>
            <a:r>
              <a:rPr sz="800" kern="0" spc="-30" dirty="0">
                <a:solidFill>
                  <a:srgbClr val="7F7F7F">
                    <a:alpha val="100000"/>
                  </a:srgbClr>
                </a:solidFill>
                <a:latin typeface="Microsoft YaHei"/>
                <a:ea typeface="Microsoft YaHei"/>
                <a:cs typeface="Microsoft YaHei"/>
              </a:rPr>
              <a:t>来源：艾瑞基于桌面研</a:t>
            </a:r>
            <a:r>
              <a:rPr sz="800" kern="0" spc="-40" dirty="0">
                <a:solidFill>
                  <a:srgbClr val="7F7F7F">
                    <a:alpha val="100000"/>
                  </a:srgbClr>
                </a:solidFill>
                <a:latin typeface="Microsoft YaHei"/>
                <a:ea typeface="Microsoft YaHei"/>
                <a:cs typeface="Microsoft YaHei"/>
              </a:rPr>
              <a:t>究自主绘制。</a:t>
            </a:r>
            <a:endParaRPr lang="Microsoft YaHei" altLang="Microsoft YaHei" sz="800" dirty="0"/>
          </a:p>
        </p:txBody>
      </p:sp>
      <p:sp>
        <p:nvSpPr>
          <p:cNvPr id="408" name="textbox 408"/>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410" name="textbox 410"/>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41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414" name="textbox 414"/>
          <p:cNvSpPr/>
          <p:nvPr/>
        </p:nvSpPr>
        <p:spPr>
          <a:xfrm>
            <a:off x="8901029" y="6638747"/>
            <a:ext cx="135254" cy="128270"/>
          </a:xfrm>
          <a:prstGeom prst="rect">
            <a:avLst/>
          </a:prstGeom>
        </p:spPr>
        <p:txBody>
          <a:bodyPr vert="horz" wrap="square" lIns="0" tIns="0" rIns="0" bIns="0"/>
          <a:lstStyle/>
          <a:p>
            <a:pPr algn="l" rtl="0" eaLnBrk="0">
              <a:lnSpc>
                <a:spcPct val="86260"/>
              </a:lnSpc>
              <a:tabLst/>
            </a:pPr>
            <a:endParaRPr lang="Arial" altLang="Arial" sz="100" dirty="0"/>
          </a:p>
          <a:p>
            <a:pPr marL="12700" algn="l" rtl="0" eaLnBrk="0">
              <a:lnSpc>
                <a:spcPct val="84000"/>
              </a:lnSpc>
              <a:tabLst/>
            </a:pPr>
            <a:r>
              <a:rPr sz="800" kern="0" spc="-40" dirty="0">
                <a:solidFill>
                  <a:srgbClr val="7F7F7F">
                    <a:alpha val="100000"/>
                  </a:srgbClr>
                </a:solidFill>
                <a:latin typeface="Microsoft YaHei"/>
                <a:ea typeface="Microsoft YaHei"/>
                <a:cs typeface="Microsoft YaHei"/>
              </a:rPr>
              <a:t>10</a:t>
            </a:r>
            <a:endParaRPr lang="Microsoft YaHei" altLang="Microsoft YaHei"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box 416"/>
          <p:cNvSpPr/>
          <p:nvPr/>
        </p:nvSpPr>
        <p:spPr>
          <a:xfrm>
            <a:off x="-12699" y="276533"/>
            <a:ext cx="8893809" cy="1586230"/>
          </a:xfrm>
          <a:prstGeom prst="rect">
            <a:avLst/>
          </a:prstGeom>
        </p:spPr>
        <p:txBody>
          <a:bodyPr vert="horz" wrap="square" lIns="0" tIns="0" rIns="0" bIns="0"/>
          <a:lstStyle/>
          <a:p>
            <a:pPr algn="l" rtl="0" eaLnBrk="0">
              <a:lnSpc>
                <a:spcPct val="103000"/>
              </a:lnSpc>
              <a:tabLst/>
            </a:pPr>
            <a:endParaRPr lang="Arial" altLang="Arial" sz="1000" dirty="0"/>
          </a:p>
          <a:p>
            <a:pPr marL="12700" algn="l" rtl="0" eaLnBrk="0">
              <a:lnSpc>
                <a:spcPct val="89000"/>
              </a:lnSpc>
              <a:spcBef>
                <a:spcPts val="2"/>
              </a:spcBef>
              <a:tabLst>
                <a:tab pos="556259" algn="l"/>
              </a:tabLst>
            </a:pPr>
            <a:r>
              <a:rPr sz="3100" kern="0" spc="0" dirty="0">
                <a:solidFill>
                  <a:srgbClr val="8BC53F">
                    <a:alpha val="100000"/>
                  </a:srgbClr>
                </a:solidFill>
                <a:latin typeface="Microsoft YaHei"/>
                <a:ea typeface="Microsoft YaHei"/>
                <a:cs typeface="Microsoft YaHei"/>
              </a:rPr>
              <a:t>	</a:t>
            </a:r>
            <a:r>
              <a:rPr sz="3100" kern="0" spc="50" dirty="0">
                <a:solidFill>
                  <a:srgbClr val="8BC53F">
                    <a:alpha val="100000"/>
                  </a:srgbClr>
                </a:solidFill>
                <a:latin typeface="Microsoft YaHei"/>
                <a:ea typeface="Microsoft YaHei"/>
                <a:cs typeface="Microsoft YaHei"/>
              </a:rPr>
              <a:t>奢侈品-典型小程序分析         </a:t>
            </a:r>
            <a:r>
              <a:rPr sz="3100" kern="0" spc="40" dirty="0">
                <a:solidFill>
                  <a:srgbClr val="8BC53F">
                    <a:alpha val="100000"/>
                  </a:srgbClr>
                </a:solidFill>
                <a:latin typeface="Microsoft YaHei"/>
                <a:ea typeface="Microsoft YaHei"/>
                <a:cs typeface="Microsoft YaHei"/>
              </a:rPr>
              <a:t>                 </a:t>
            </a:r>
            <a:endParaRPr lang="Microsoft YaHei" altLang="Microsoft YaHei" sz="3100" dirty="0"/>
          </a:p>
          <a:p>
            <a:pPr marL="557530" algn="l" rtl="0" eaLnBrk="0">
              <a:lnSpc>
                <a:spcPct val="90000"/>
              </a:lnSpc>
              <a:spcBef>
                <a:spcPts val="1096"/>
              </a:spcBef>
              <a:tabLst/>
            </a:pPr>
            <a:r>
              <a:rPr sz="2400" kern="0" spc="-70" dirty="0">
                <a:solidFill>
                  <a:srgbClr val="595959">
                    <a:alpha val="100000"/>
                  </a:srgbClr>
                </a:solidFill>
                <a:latin typeface="Microsoft YaHei"/>
                <a:ea typeface="Microsoft YaHei"/>
                <a:cs typeface="Microsoft YaHei"/>
              </a:rPr>
              <a:t>女性用户为主，</a:t>
            </a:r>
            <a:r>
              <a:rPr sz="2400" kern="0" spc="220" dirty="0">
                <a:solidFill>
                  <a:srgbClr val="595959">
                    <a:alpha val="100000"/>
                  </a:srgbClr>
                </a:solidFill>
                <a:latin typeface="Microsoft YaHei"/>
                <a:ea typeface="Microsoft YaHei"/>
                <a:cs typeface="Microsoft YaHei"/>
              </a:rPr>
              <a:t>  </a:t>
            </a:r>
            <a:r>
              <a:rPr sz="2400" kern="0" spc="-70" dirty="0">
                <a:solidFill>
                  <a:srgbClr val="595959">
                    <a:alpha val="100000"/>
                  </a:srgbClr>
                </a:solidFill>
                <a:latin typeface="Microsoft YaHei"/>
                <a:ea typeface="Microsoft YaHei"/>
                <a:cs typeface="Microsoft YaHei"/>
              </a:rPr>
              <a:t>中青年用户是消费主</a:t>
            </a:r>
            <a:r>
              <a:rPr sz="2400" kern="0" spc="-80" dirty="0">
                <a:solidFill>
                  <a:srgbClr val="595959">
                    <a:alpha val="100000"/>
                  </a:srgbClr>
                </a:solidFill>
                <a:latin typeface="Microsoft YaHei"/>
                <a:ea typeface="Microsoft YaHei"/>
                <a:cs typeface="Microsoft YaHei"/>
              </a:rPr>
              <a:t>力，二线城市潜力巨大</a:t>
            </a:r>
            <a:endParaRPr lang="Microsoft YaHei" altLang="Microsoft YaHei" sz="2400" dirty="0"/>
          </a:p>
          <a:p>
            <a:pPr algn="l" rtl="0" eaLnBrk="0">
              <a:lnSpc>
                <a:spcPct val="104000"/>
              </a:lnSpc>
              <a:tabLst/>
            </a:pPr>
            <a:endParaRPr lang="Arial" altLang="Arial" sz="1100" dirty="0"/>
          </a:p>
          <a:p>
            <a:pPr algn="l" rtl="0" eaLnBrk="0">
              <a:lnSpc>
                <a:spcPct val="7518"/>
              </a:lnSpc>
              <a:tabLst/>
            </a:pPr>
            <a:endParaRPr lang="Arial" altLang="Arial" sz="100" dirty="0"/>
          </a:p>
          <a:p>
            <a:pPr marL="570230" indent="-15875" algn="l" rtl="0" eaLnBrk="0">
              <a:lnSpc>
                <a:spcPct val="105000"/>
              </a:lnSpc>
              <a:tabLst/>
            </a:pPr>
            <a:r>
              <a:rPr sz="1100" kern="0" spc="-10" dirty="0">
                <a:solidFill>
                  <a:srgbClr val="595959">
                    <a:alpha val="100000"/>
                  </a:srgbClr>
                </a:solidFill>
                <a:latin typeface="Microsoft YaHei"/>
                <a:ea typeface="Microsoft YaHei"/>
                <a:cs typeface="Microsoft YaHei"/>
              </a:rPr>
              <a:t>女性是奢侈品牌的重要消费人群，在</a:t>
            </a:r>
            <a:r>
              <a:rPr sz="1100" kern="0" spc="-10" dirty="0">
                <a:solidFill>
                  <a:srgbClr val="595959">
                    <a:alpha val="100000"/>
                  </a:srgbClr>
                </a:solidFill>
                <a:latin typeface="Calibri"/>
                <a:ea typeface="Calibri"/>
                <a:cs typeface="Calibri"/>
              </a:rPr>
              <a:t>TOP4</a:t>
            </a:r>
            <a:r>
              <a:rPr sz="1100" kern="0" spc="-10" dirty="0">
                <a:solidFill>
                  <a:srgbClr val="595959">
                    <a:alpha val="100000"/>
                  </a:srgbClr>
                </a:solidFill>
                <a:latin typeface="Microsoft YaHei"/>
                <a:ea typeface="Microsoft YaHei"/>
                <a:cs typeface="Microsoft YaHei"/>
              </a:rPr>
              <a:t>奢侈品小程序中，  女性用户占</a:t>
            </a:r>
            <a:r>
              <a:rPr sz="1100" kern="0" spc="-20" dirty="0">
                <a:solidFill>
                  <a:srgbClr val="595959">
                    <a:alpha val="100000"/>
                  </a:srgbClr>
                </a:solidFill>
                <a:latin typeface="Microsoft YaHei"/>
                <a:ea typeface="Microsoft YaHei"/>
                <a:cs typeface="Microsoft YaHei"/>
              </a:rPr>
              <a:t>比六成左右</a:t>
            </a:r>
            <a:r>
              <a:rPr sz="1100" kern="0" spc="-16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a:t>
            </a:r>
            <a:r>
              <a:rPr sz="1100" kern="0" spc="-20" dirty="0">
                <a:solidFill>
                  <a:srgbClr val="595959">
                    <a:alpha val="100000"/>
                  </a:srgbClr>
                </a:solidFill>
                <a:latin typeface="Calibri"/>
                <a:ea typeface="Calibri"/>
                <a:cs typeface="Calibri"/>
              </a:rPr>
              <a:t>40</a:t>
            </a:r>
            <a:r>
              <a:rPr sz="1100" kern="0" spc="-20" dirty="0">
                <a:solidFill>
                  <a:srgbClr val="595959">
                    <a:alpha val="100000"/>
                  </a:srgbClr>
                </a:solidFill>
                <a:latin typeface="Microsoft YaHei"/>
                <a:ea typeface="Microsoft YaHei"/>
                <a:cs typeface="Microsoft YaHei"/>
              </a:rPr>
              <a:t>岁以下中青年用户是线上奢侈品消费主力军，      </a:t>
            </a:r>
            <a:r>
              <a:rPr sz="1100" kern="0" spc="0" dirty="0">
                <a:solidFill>
                  <a:srgbClr val="595959">
                    <a:alpha val="100000"/>
                  </a:srgbClr>
                </a:solidFill>
                <a:latin typeface="Microsoft YaHei"/>
                <a:ea typeface="Microsoft YaHei"/>
                <a:cs typeface="Microsoft YaHei"/>
              </a:rPr>
              <a:t>占比均超</a:t>
            </a:r>
            <a:r>
              <a:rPr sz="1100" kern="0" spc="0" dirty="0">
                <a:solidFill>
                  <a:srgbClr val="595959">
                    <a:alpha val="100000"/>
                  </a:srgbClr>
                </a:solidFill>
                <a:latin typeface="Calibri"/>
                <a:ea typeface="Calibri"/>
                <a:cs typeface="Calibri"/>
              </a:rPr>
              <a:t>80%</a:t>
            </a:r>
            <a:r>
              <a:rPr sz="1100" kern="0" spc="0" dirty="0">
                <a:solidFill>
                  <a:srgbClr val="595959">
                    <a:alpha val="100000"/>
                  </a:srgbClr>
                </a:solidFill>
                <a:latin typeface="Microsoft YaHei"/>
                <a:ea typeface="Microsoft YaHei"/>
                <a:cs typeface="Microsoft YaHei"/>
              </a:rPr>
              <a:t>；二线城</a:t>
            </a:r>
            <a:r>
              <a:rPr sz="1100" kern="0" spc="-10" dirty="0">
                <a:solidFill>
                  <a:srgbClr val="595959">
                    <a:alpha val="100000"/>
                  </a:srgbClr>
                </a:solidFill>
                <a:latin typeface="Microsoft YaHei"/>
                <a:ea typeface="Microsoft YaHei"/>
                <a:cs typeface="Microsoft YaHei"/>
              </a:rPr>
              <a:t>市潜力巨大，与一线城市占比接近。</a:t>
            </a:r>
            <a:endParaRPr lang="Microsoft YaHei" altLang="Microsoft YaHei" sz="1100" dirty="0"/>
          </a:p>
        </p:txBody>
      </p:sp>
      <p:pic>
        <p:nvPicPr>
          <p:cNvPr id="418" name="picture 418"/>
          <p:cNvPicPr>
            <a:picLocks noChangeAspect="1"/>
          </p:cNvPicPr>
          <p:nvPr/>
        </p:nvPicPr>
        <p:blipFill>
          <a:blip r:embed="rId2"/>
          <a:stretch>
            <a:fillRect/>
          </a:stretch>
        </p:blipFill>
        <p:spPr>
          <a:xfrm rot="21600000">
            <a:off x="7819830" y="289233"/>
            <a:ext cx="988988" cy="490439"/>
          </a:xfrm>
          <a:prstGeom prst="rect">
            <a:avLst/>
          </a:prstGeom>
        </p:spPr>
      </p:pic>
      <p:grpSp>
        <p:nvGrpSpPr>
          <p:cNvPr id="28" name="group 28"/>
          <p:cNvGrpSpPr/>
          <p:nvPr/>
        </p:nvGrpSpPr>
        <p:grpSpPr>
          <a:xfrm rot="21600000">
            <a:off x="3043325" y="3068707"/>
            <a:ext cx="2488794" cy="2351526"/>
            <a:chOff x="0" y="0"/>
            <a:chExt cx="2488794" cy="2351526"/>
          </a:xfrm>
        </p:grpSpPr>
        <p:pic>
          <p:nvPicPr>
            <p:cNvPr id="420" name="picture 420"/>
            <p:cNvPicPr>
              <a:picLocks noChangeAspect="1"/>
            </p:cNvPicPr>
            <p:nvPr/>
          </p:nvPicPr>
          <p:blipFill>
            <a:blip r:embed="rId3"/>
            <a:stretch>
              <a:fillRect/>
            </a:stretch>
          </p:blipFill>
          <p:spPr>
            <a:xfrm rot="21600000">
              <a:off x="1586" y="146932"/>
              <a:ext cx="2487208" cy="2057399"/>
            </a:xfrm>
            <a:prstGeom prst="rect">
              <a:avLst/>
            </a:prstGeom>
          </p:spPr>
        </p:pic>
        <p:sp>
          <p:nvSpPr>
            <p:cNvPr id="422" name="textbox 422"/>
            <p:cNvSpPr/>
            <p:nvPr/>
          </p:nvSpPr>
          <p:spPr>
            <a:xfrm>
              <a:off x="55386" y="241623"/>
              <a:ext cx="2419350" cy="1893570"/>
            </a:xfrm>
            <a:prstGeom prst="rect">
              <a:avLst/>
            </a:prstGeom>
          </p:spPr>
          <p:txBody>
            <a:bodyPr vert="horz" wrap="square" lIns="0" tIns="0" rIns="0" bIns="0"/>
            <a:lstStyle/>
            <a:p>
              <a:pPr algn="l" rtl="0" eaLnBrk="0">
                <a:lnSpc>
                  <a:spcPct val="85934"/>
                </a:lnSpc>
                <a:tabLst/>
              </a:pPr>
              <a:endParaRPr lang="Arial" altLang="Arial" sz="100" dirty="0"/>
            </a:p>
            <a:p>
              <a:pPr marL="138429" algn="l" rtl="0" eaLnBrk="0">
                <a:lnSpc>
                  <a:spcPct val="84000"/>
                </a:lnSpc>
                <a:tabLst/>
              </a:pPr>
              <a:r>
                <a:rPr sz="800" kern="0" spc="-10" dirty="0">
                  <a:solidFill>
                    <a:srgbClr val="FFFFFF">
                      <a:alpha val="100000"/>
                    </a:srgbClr>
                  </a:solidFill>
                  <a:latin typeface="Microsoft YaHei"/>
                  <a:ea typeface="Microsoft YaHei"/>
                  <a:cs typeface="Microsoft YaHei"/>
                </a:rPr>
                <a:t>26.8%             27.1%         17.1</a:t>
              </a:r>
              <a:r>
                <a:rPr sz="800" kern="0" spc="-20" dirty="0">
                  <a:solidFill>
                    <a:srgbClr val="FFFFFF">
                      <a:alpha val="100000"/>
                    </a:srgbClr>
                  </a:solidFill>
                  <a:latin typeface="Microsoft YaHei"/>
                  <a:ea typeface="Microsoft YaHei"/>
                  <a:cs typeface="Microsoft YaHei"/>
                </a:rPr>
                <a:t>%  10.4%   18.5%</a:t>
              </a:r>
              <a:endParaRPr lang="Microsoft YaHei" altLang="Microsoft YaHei" sz="800" dirty="0"/>
            </a:p>
            <a:p>
              <a:pPr algn="l" rtl="0" eaLnBrk="0">
                <a:lnSpc>
                  <a:spcPct val="149000"/>
                </a:lnSpc>
                <a:tabLst/>
              </a:pPr>
              <a:endParaRPr lang="Arial" altLang="Arial" sz="1000" dirty="0"/>
            </a:p>
            <a:p>
              <a:pPr algn="l" rtl="0" eaLnBrk="0">
                <a:lnSpc>
                  <a:spcPct val="149000"/>
                </a:lnSpc>
                <a:tabLst/>
              </a:pPr>
              <a:endParaRPr lang="Arial" altLang="Arial" sz="1000" dirty="0"/>
            </a:p>
            <a:p>
              <a:pPr marL="39369" algn="l" rtl="0" eaLnBrk="0">
                <a:lnSpc>
                  <a:spcPct val="84000"/>
                </a:lnSpc>
                <a:spcBef>
                  <a:spcPts val="250"/>
                </a:spcBef>
                <a:tabLst/>
              </a:pPr>
              <a:r>
                <a:rPr sz="800" kern="0" spc="-10" dirty="0">
                  <a:solidFill>
                    <a:srgbClr val="FFFFFF">
                      <a:alpha val="100000"/>
                    </a:srgbClr>
                  </a:solidFill>
                  <a:latin typeface="Microsoft YaHei"/>
                  <a:ea typeface="Microsoft YaHei"/>
                  <a:cs typeface="Microsoft YaHei"/>
                </a:rPr>
                <a:t>18.5%</a:t>
              </a:r>
              <a:r>
                <a:rPr sz="800" kern="0" spc="10" dirty="0">
                  <a:solidFill>
                    <a:srgbClr val="FFFFFF">
                      <a:alpha val="100000"/>
                    </a:srgbClr>
                  </a:solidFill>
                  <a:latin typeface="Microsoft YaHei"/>
                  <a:ea typeface="Microsoft YaHei"/>
                  <a:cs typeface="Microsoft YaHei"/>
                </a:rPr>
                <a:t>            </a:t>
              </a:r>
              <a:r>
                <a:rPr sz="800" kern="0" spc="0" dirty="0">
                  <a:solidFill>
                    <a:srgbClr val="FFFFFF">
                      <a:alpha val="100000"/>
                    </a:srgbClr>
                  </a:solidFill>
                  <a:latin typeface="Microsoft YaHei"/>
                  <a:ea typeface="Microsoft YaHei"/>
                  <a:cs typeface="Microsoft YaHei"/>
                </a:rPr>
                <a:t> </a:t>
              </a:r>
              <a:r>
                <a:rPr sz="800" kern="0" spc="-10" dirty="0">
                  <a:solidFill>
                    <a:srgbClr val="FFFFFF">
                      <a:alpha val="100000"/>
                    </a:srgbClr>
                  </a:solidFill>
                  <a:latin typeface="Microsoft YaHei"/>
                  <a:ea typeface="Microsoft YaHei"/>
                  <a:cs typeface="Microsoft YaHei"/>
                </a:rPr>
                <a:t>37.4%</a:t>
              </a:r>
              <a:r>
                <a:rPr sz="800" kern="0" spc="0" dirty="0">
                  <a:solidFill>
                    <a:srgbClr val="FFFFFF">
                      <a:alpha val="100000"/>
                    </a:srgbClr>
                  </a:solidFill>
                  <a:latin typeface="Microsoft YaHei"/>
                  <a:ea typeface="Microsoft YaHei"/>
                  <a:cs typeface="Microsoft YaHei"/>
                </a:rPr>
                <a:t>              </a:t>
              </a:r>
              <a:r>
                <a:rPr sz="800" kern="0" spc="-10" dirty="0">
                  <a:solidFill>
                    <a:srgbClr val="FFFFFF">
                      <a:alpha val="100000"/>
                    </a:srgbClr>
                  </a:solidFill>
                  <a:latin typeface="Microsoft YaHei"/>
                  <a:ea typeface="Microsoft YaHei"/>
                  <a:cs typeface="Microsoft YaHei"/>
                </a:rPr>
                <a:t>19.7%</a:t>
              </a:r>
              <a:r>
                <a:rPr sz="800" kern="0" spc="130" dirty="0">
                  <a:solidFill>
                    <a:srgbClr val="FFFFFF">
                      <a:alpha val="100000"/>
                    </a:srgbClr>
                  </a:solidFill>
                  <a:latin typeface="Microsoft YaHei"/>
                  <a:ea typeface="Microsoft YaHei"/>
                  <a:cs typeface="Microsoft YaHei"/>
                </a:rPr>
                <a:t>  </a:t>
              </a:r>
              <a:r>
                <a:rPr sz="800" kern="0" spc="-20" dirty="0">
                  <a:solidFill>
                    <a:srgbClr val="FFFFFF">
                      <a:alpha val="100000"/>
                    </a:srgbClr>
                  </a:solidFill>
                  <a:latin typeface="Microsoft YaHei"/>
                  <a:ea typeface="Microsoft YaHei"/>
                  <a:cs typeface="Microsoft YaHei"/>
                </a:rPr>
                <a:t>10.1%14.3%</a:t>
              </a:r>
              <a:endParaRPr lang="Microsoft YaHei" altLang="Microsoft YaHei" sz="800" dirty="0"/>
            </a:p>
            <a:p>
              <a:pPr algn="l" rtl="0" eaLnBrk="0">
                <a:lnSpc>
                  <a:spcPct val="149000"/>
                </a:lnSpc>
                <a:tabLst/>
              </a:pPr>
              <a:endParaRPr lang="Arial" altLang="Arial" sz="1000" dirty="0"/>
            </a:p>
            <a:p>
              <a:pPr algn="l" rtl="0" eaLnBrk="0">
                <a:lnSpc>
                  <a:spcPct val="149000"/>
                </a:lnSpc>
                <a:tabLst/>
              </a:pPr>
              <a:endParaRPr lang="Arial" altLang="Arial" sz="1000" dirty="0"/>
            </a:p>
            <a:p>
              <a:pPr marL="12700" algn="l" rtl="0" eaLnBrk="0">
                <a:lnSpc>
                  <a:spcPct val="84000"/>
                </a:lnSpc>
                <a:spcBef>
                  <a:spcPts val="250"/>
                </a:spcBef>
                <a:tabLst/>
              </a:pPr>
              <a:r>
                <a:rPr sz="800" kern="0" spc="-10" dirty="0">
                  <a:solidFill>
                    <a:srgbClr val="FFFFFF">
                      <a:alpha val="100000"/>
                    </a:srgbClr>
                  </a:solidFill>
                  <a:latin typeface="Microsoft YaHei"/>
                  <a:ea typeface="Microsoft YaHei"/>
                  <a:cs typeface="Microsoft YaHei"/>
                </a:rPr>
                <a:t>16.3%</a:t>
              </a:r>
              <a:r>
                <a:rPr sz="800" kern="0" spc="0" dirty="0">
                  <a:solidFill>
                    <a:srgbClr val="FFFFFF">
                      <a:alpha val="100000"/>
                    </a:srgbClr>
                  </a:solidFill>
                  <a:latin typeface="Microsoft YaHei"/>
                  <a:ea typeface="Microsoft YaHei"/>
                  <a:cs typeface="Microsoft YaHei"/>
                </a:rPr>
                <a:t>           </a:t>
              </a:r>
              <a:r>
                <a:rPr sz="800" kern="0" spc="-10" dirty="0">
                  <a:solidFill>
                    <a:srgbClr val="FFFFFF">
                      <a:alpha val="100000"/>
                    </a:srgbClr>
                  </a:solidFill>
                  <a:latin typeface="Microsoft YaHei"/>
                  <a:ea typeface="Microsoft YaHei"/>
                  <a:cs typeface="Microsoft YaHei"/>
                </a:rPr>
                <a:t>33.8%              23.</a:t>
              </a:r>
              <a:r>
                <a:rPr sz="800" kern="0" spc="-20" dirty="0">
                  <a:solidFill>
                    <a:srgbClr val="FFFFFF">
                      <a:alpha val="100000"/>
                    </a:srgbClr>
                  </a:solidFill>
                  <a:latin typeface="Microsoft YaHei"/>
                  <a:ea typeface="Microsoft YaHei"/>
                  <a:cs typeface="Microsoft YaHei"/>
                </a:rPr>
                <a:t>0%      12.9%</a:t>
              </a:r>
              <a:r>
                <a:rPr sz="800" kern="0" spc="190" dirty="0">
                  <a:solidFill>
                    <a:srgbClr val="FFFFFF">
                      <a:alpha val="100000"/>
                    </a:srgbClr>
                  </a:solidFill>
                  <a:latin typeface="Microsoft YaHei"/>
                  <a:ea typeface="Microsoft YaHei"/>
                  <a:cs typeface="Microsoft YaHei"/>
                </a:rPr>
                <a:t> </a:t>
              </a:r>
              <a:r>
                <a:rPr sz="800" kern="0" spc="-20" dirty="0">
                  <a:solidFill>
                    <a:srgbClr val="FFFFFF">
                      <a:alpha val="100000"/>
                    </a:srgbClr>
                  </a:solidFill>
                  <a:latin typeface="Microsoft YaHei"/>
                  <a:ea typeface="Microsoft YaHei"/>
                  <a:cs typeface="Microsoft YaHei"/>
                </a:rPr>
                <a:t>14.0%</a:t>
              </a:r>
              <a:endParaRPr lang="Microsoft YaHei" altLang="Microsoft YaHei" sz="800" dirty="0"/>
            </a:p>
            <a:p>
              <a:pPr algn="l" rtl="0" eaLnBrk="0">
                <a:lnSpc>
                  <a:spcPct val="149000"/>
                </a:lnSpc>
                <a:tabLst/>
              </a:pPr>
              <a:endParaRPr lang="Arial" altLang="Arial" sz="1000" dirty="0"/>
            </a:p>
            <a:p>
              <a:pPr algn="l" rtl="0" eaLnBrk="0">
                <a:lnSpc>
                  <a:spcPct val="149000"/>
                </a:lnSpc>
                <a:tabLst/>
              </a:pPr>
              <a:endParaRPr lang="Arial" altLang="Arial" sz="1000" dirty="0"/>
            </a:p>
            <a:p>
              <a:pPr algn="l" rtl="0" eaLnBrk="0">
                <a:lnSpc>
                  <a:spcPct val="104000"/>
                </a:lnSpc>
                <a:tabLst/>
              </a:pPr>
              <a:endParaRPr lang="Arial" altLang="Arial" sz="200" dirty="0"/>
            </a:p>
            <a:p>
              <a:pPr marL="76200" algn="l" rtl="0" eaLnBrk="0">
                <a:lnSpc>
                  <a:spcPct val="84000"/>
                </a:lnSpc>
                <a:tabLst/>
              </a:pPr>
              <a:r>
                <a:rPr sz="800" kern="0" spc="-10" dirty="0">
                  <a:solidFill>
                    <a:srgbClr val="FFFFFF">
                      <a:alpha val="100000"/>
                    </a:srgbClr>
                  </a:solidFill>
                  <a:latin typeface="Microsoft YaHei"/>
                  <a:ea typeface="Microsoft YaHei"/>
                  <a:cs typeface="Microsoft YaHei"/>
                </a:rPr>
                <a:t>21.8%</a:t>
              </a:r>
              <a:r>
                <a:rPr sz="800" kern="0" spc="0" dirty="0">
                  <a:solidFill>
                    <a:srgbClr val="FFFFFF">
                      <a:alpha val="100000"/>
                    </a:srgbClr>
                  </a:solidFill>
                  <a:latin typeface="Microsoft YaHei"/>
                  <a:ea typeface="Microsoft YaHei"/>
                  <a:cs typeface="Microsoft YaHei"/>
                </a:rPr>
                <a:t>          </a:t>
              </a:r>
              <a:r>
                <a:rPr sz="800" kern="0" spc="-10" dirty="0">
                  <a:solidFill>
                    <a:srgbClr val="FFFFFF">
                      <a:alpha val="100000"/>
                    </a:srgbClr>
                  </a:solidFill>
                  <a:latin typeface="Microsoft YaHei"/>
                  <a:ea typeface="Microsoft YaHei"/>
                  <a:cs typeface="Microsoft YaHei"/>
                </a:rPr>
                <a:t>26.5%          20.7%    12</a:t>
              </a:r>
              <a:r>
                <a:rPr sz="800" kern="0" spc="-20" dirty="0">
                  <a:solidFill>
                    <a:srgbClr val="FFFFFF">
                      <a:alpha val="100000"/>
                    </a:srgbClr>
                  </a:solidFill>
                  <a:latin typeface="Microsoft YaHei"/>
                  <a:ea typeface="Microsoft YaHei"/>
                  <a:cs typeface="Microsoft YaHei"/>
                </a:rPr>
                <a:t>.2%    18.8%</a:t>
              </a:r>
              <a:endParaRPr lang="Microsoft YaHei" altLang="Microsoft YaHei" sz="800" dirty="0"/>
            </a:p>
          </p:txBody>
        </p:sp>
        <p:sp>
          <p:nvSpPr>
            <p:cNvPr id="424" name="rect"/>
            <p:cNvSpPr/>
            <p:nvPr/>
          </p:nvSpPr>
          <p:spPr>
            <a:xfrm>
              <a:off x="0" y="0"/>
              <a:ext cx="3175" cy="2351526"/>
            </a:xfrm>
            <a:prstGeom prst="rect">
              <a:avLst/>
            </a:prstGeom>
            <a:solidFill>
              <a:srgbClr val="595959">
                <a:alpha val="100000"/>
              </a:srgbClr>
            </a:solidFill>
            <a:ln cap="flat">
              <a:noFill/>
              <a:prstDash val="solid"/>
              <a:miter lim="0"/>
            </a:ln>
          </p:spPr>
          <p:txBody>
            <a:bodyPr rtlCol="0"/>
            <a:lstStyle/>
            <a:p>
              <a:pPr algn="ctr"/>
              <a:endParaRPr lang="zh-CN" altLang="en-US"/>
            </a:p>
          </p:txBody>
        </p:sp>
      </p:grpSp>
      <p:grpSp>
        <p:nvGrpSpPr>
          <p:cNvPr id="30" name="group 30"/>
          <p:cNvGrpSpPr/>
          <p:nvPr/>
        </p:nvGrpSpPr>
        <p:grpSpPr>
          <a:xfrm rot="21600000">
            <a:off x="5720103" y="3218688"/>
            <a:ext cx="2816774" cy="2057400"/>
            <a:chOff x="0" y="0"/>
            <a:chExt cx="2816774" cy="2057400"/>
          </a:xfrm>
        </p:grpSpPr>
        <p:pic>
          <p:nvPicPr>
            <p:cNvPr id="426" name="picture 426"/>
            <p:cNvPicPr>
              <a:picLocks noChangeAspect="1"/>
            </p:cNvPicPr>
            <p:nvPr/>
          </p:nvPicPr>
          <p:blipFill>
            <a:blip r:embed="rId4"/>
            <a:stretch>
              <a:fillRect/>
            </a:stretch>
          </p:blipFill>
          <p:spPr>
            <a:xfrm rot="21600000">
              <a:off x="0" y="0"/>
              <a:ext cx="2564360" cy="2057400"/>
            </a:xfrm>
            <a:prstGeom prst="rect">
              <a:avLst/>
            </a:prstGeom>
          </p:spPr>
        </p:pic>
        <p:sp>
          <p:nvSpPr>
            <p:cNvPr id="428" name="textbox 428"/>
            <p:cNvSpPr/>
            <p:nvPr/>
          </p:nvSpPr>
          <p:spPr>
            <a:xfrm>
              <a:off x="139368" y="55472"/>
              <a:ext cx="2690495" cy="1955800"/>
            </a:xfrm>
            <a:prstGeom prst="rect">
              <a:avLst/>
            </a:prstGeom>
          </p:spPr>
          <p:txBody>
            <a:bodyPr vert="horz" wrap="square" lIns="0" tIns="0" rIns="0" bIns="0"/>
            <a:lstStyle/>
            <a:p>
              <a:pPr algn="l" rtl="0" eaLnBrk="0">
                <a:lnSpc>
                  <a:spcPct val="83341"/>
                </a:lnSpc>
                <a:tabLst/>
              </a:pPr>
              <a:endParaRPr lang="Arial" altLang="Arial" sz="100" dirty="0"/>
            </a:p>
            <a:p>
              <a:pPr marL="18415" algn="l" rtl="0" eaLnBrk="0">
                <a:lnSpc>
                  <a:spcPts val="1142"/>
                </a:lnSpc>
                <a:tabLst/>
              </a:pPr>
              <a:r>
                <a:rPr sz="1200" kern="0" spc="0" baseline="-4283" dirty="0">
                  <a:solidFill>
                    <a:srgbClr val="FFFFFF">
                      <a:alpha val="100000"/>
                    </a:srgbClr>
                  </a:solidFill>
                  <a:latin typeface="Microsoft YaHei"/>
                  <a:ea typeface="Microsoft YaHei"/>
                  <a:cs typeface="Microsoft YaHei"/>
                </a:rPr>
                <a:t>23.3%</a:t>
              </a:r>
              <a:r>
                <a:rPr sz="700" kern="0" spc="0" dirty="0">
                  <a:solidFill>
                    <a:srgbClr val="FFFFFF">
                      <a:alpha val="100000"/>
                    </a:srgbClr>
                  </a:solidFill>
                  <a:latin typeface="Microsoft YaHei"/>
                  <a:ea typeface="Microsoft YaHei"/>
                  <a:cs typeface="Microsoft YaHei"/>
                </a:rPr>
                <a:t>              </a:t>
              </a:r>
              <a:r>
                <a:rPr sz="900" kern="0" spc="0" dirty="0">
                  <a:solidFill>
                    <a:srgbClr val="FFFFFF">
                      <a:alpha val="100000"/>
                    </a:srgbClr>
                  </a:solidFill>
                  <a:latin typeface="Microsoft YaHei"/>
                  <a:ea typeface="Microsoft YaHei"/>
                  <a:cs typeface="Microsoft YaHei"/>
                </a:rPr>
                <a:t>30.1%          </a:t>
              </a:r>
              <a:r>
                <a:rPr sz="1200" kern="0" spc="0" baseline="21760" dirty="0">
                  <a:solidFill>
                    <a:srgbClr val="FFFFFF">
                      <a:alpha val="100000"/>
                    </a:srgbClr>
                  </a:solidFill>
                  <a:latin typeface="Microsoft YaHei"/>
                  <a:ea typeface="Microsoft YaHei"/>
                  <a:cs typeface="Microsoft YaHei"/>
                </a:rPr>
                <a:t>22.5%</a:t>
              </a:r>
              <a:r>
                <a:rPr sz="700" kern="0" spc="0" dirty="0">
                  <a:solidFill>
                    <a:srgbClr val="FFFFFF">
                      <a:alpha val="100000"/>
                    </a:srgbClr>
                  </a:solidFill>
                  <a:latin typeface="Microsoft YaHei"/>
                  <a:ea typeface="Microsoft YaHei"/>
                  <a:cs typeface="Microsoft YaHei"/>
                </a:rPr>
                <a:t> </a:t>
              </a:r>
              <a:r>
                <a:rPr sz="700" kern="0" spc="-10" dirty="0">
                  <a:solidFill>
                    <a:srgbClr val="FFFFFF">
                      <a:alpha val="100000"/>
                    </a:srgbClr>
                  </a:solidFill>
                  <a:latin typeface="Microsoft YaHei"/>
                  <a:ea typeface="Microsoft YaHei"/>
                  <a:cs typeface="Microsoft YaHei"/>
                </a:rPr>
                <a:t>       </a:t>
              </a:r>
              <a:r>
                <a:rPr sz="1200" kern="0" spc="-10" baseline="-4283" dirty="0">
                  <a:solidFill>
                    <a:srgbClr val="FFFFFF">
                      <a:alpha val="100000"/>
                    </a:srgbClr>
                  </a:solidFill>
                  <a:latin typeface="Microsoft YaHei"/>
                  <a:ea typeface="Microsoft YaHei"/>
                  <a:cs typeface="Microsoft YaHei"/>
                </a:rPr>
                <a:t>13.7%6.5%</a:t>
              </a:r>
              <a:r>
                <a:rPr sz="700" kern="0" spc="-10" dirty="0">
                  <a:solidFill>
                    <a:srgbClr val="FFFFFF">
                      <a:alpha val="100000"/>
                    </a:srgbClr>
                  </a:solidFill>
                  <a:latin typeface="Microsoft YaHei"/>
                  <a:ea typeface="Microsoft YaHei"/>
                  <a:cs typeface="Microsoft YaHei"/>
                </a:rPr>
                <a:t>  </a:t>
              </a:r>
              <a:r>
                <a:rPr sz="1200" kern="0" spc="-10" baseline="-4283" dirty="0">
                  <a:solidFill>
                    <a:srgbClr val="595959">
                      <a:alpha val="100000"/>
                    </a:srgbClr>
                  </a:solidFill>
                  <a:latin typeface="Microsoft YaHei"/>
                  <a:ea typeface="Microsoft YaHei"/>
                  <a:cs typeface="Microsoft YaHei"/>
                </a:rPr>
                <a:t>3.7%</a:t>
              </a:r>
              <a:endParaRPr lang="Microsoft YaHei" altLang="Microsoft YaHei" sz="1200" baseline="-4283" dirty="0"/>
            </a:p>
            <a:p>
              <a:pPr algn="l" rtl="0" eaLnBrk="0">
                <a:lnSpc>
                  <a:spcPct val="143000"/>
                </a:lnSpc>
                <a:tabLst/>
              </a:pPr>
              <a:endParaRPr lang="Arial" altLang="Arial" sz="1000" dirty="0"/>
            </a:p>
            <a:p>
              <a:pPr algn="l" rtl="0" eaLnBrk="0">
                <a:lnSpc>
                  <a:spcPct val="144000"/>
                </a:lnSpc>
                <a:tabLst/>
              </a:pPr>
              <a:endParaRPr lang="Arial" altLang="Arial" sz="1000" dirty="0"/>
            </a:p>
            <a:p>
              <a:pPr marL="12700" algn="l" rtl="0" eaLnBrk="0">
                <a:lnSpc>
                  <a:spcPct val="84000"/>
                </a:lnSpc>
                <a:spcBef>
                  <a:spcPts val="281"/>
                </a:spcBef>
                <a:tabLst/>
              </a:pPr>
              <a:r>
                <a:rPr sz="800" kern="0" spc="-10" dirty="0">
                  <a:solidFill>
                    <a:srgbClr val="FFFFFF">
                      <a:alpha val="100000"/>
                    </a:srgbClr>
                  </a:solidFill>
                  <a:latin typeface="Microsoft YaHei"/>
                  <a:ea typeface="Microsoft YaHei"/>
                  <a:cs typeface="Microsoft YaHei"/>
                </a:rPr>
                <a:t>22.8%            </a:t>
              </a:r>
              <a:r>
                <a:rPr sz="900" kern="0" spc="-10" dirty="0">
                  <a:solidFill>
                    <a:srgbClr val="FFFFFF">
                      <a:alpha val="100000"/>
                    </a:srgbClr>
                  </a:solidFill>
                  <a:latin typeface="Microsoft YaHei"/>
                  <a:ea typeface="Microsoft YaHei"/>
                  <a:cs typeface="Microsoft YaHei"/>
                </a:rPr>
                <a:t>29.5%          </a:t>
              </a:r>
              <a:r>
                <a:rPr sz="800" kern="0" spc="-10" dirty="0">
                  <a:solidFill>
                    <a:srgbClr val="FFFFFF">
                      <a:alpha val="100000"/>
                    </a:srgbClr>
                  </a:solidFill>
                  <a:latin typeface="Microsoft YaHei"/>
                  <a:ea typeface="Microsoft YaHei"/>
                  <a:cs typeface="Microsoft YaHei"/>
                </a:rPr>
                <a:t>18.8%      16.3%</a:t>
              </a:r>
              <a:r>
                <a:rPr sz="800" kern="0" spc="190" dirty="0">
                  <a:solidFill>
                    <a:srgbClr val="FFFFFF">
                      <a:alpha val="100000"/>
                    </a:srgbClr>
                  </a:solidFill>
                  <a:latin typeface="Microsoft YaHei"/>
                  <a:ea typeface="Microsoft YaHei"/>
                  <a:cs typeface="Microsoft YaHei"/>
                </a:rPr>
                <a:t> </a:t>
              </a:r>
              <a:r>
                <a:rPr sz="800" kern="0" spc="-10" dirty="0">
                  <a:solidFill>
                    <a:srgbClr val="FFFFFF">
                      <a:alpha val="100000"/>
                    </a:srgbClr>
                  </a:solidFill>
                  <a:latin typeface="Microsoft YaHei"/>
                  <a:ea typeface="Microsoft YaHei"/>
                  <a:cs typeface="Microsoft YaHei"/>
                </a:rPr>
                <a:t>8.2%  </a:t>
              </a:r>
              <a:r>
                <a:rPr sz="800" kern="0" spc="-10" dirty="0">
                  <a:solidFill>
                    <a:srgbClr val="595959">
                      <a:alpha val="100000"/>
                    </a:srgbClr>
                  </a:solidFill>
                  <a:latin typeface="Microsoft YaHei"/>
                  <a:ea typeface="Microsoft YaHei"/>
                  <a:cs typeface="Microsoft YaHei"/>
                </a:rPr>
                <a:t>4.1</a:t>
              </a:r>
              <a:r>
                <a:rPr sz="800" kern="0" spc="-20" dirty="0">
                  <a:solidFill>
                    <a:srgbClr val="595959">
                      <a:alpha val="100000"/>
                    </a:srgbClr>
                  </a:solidFill>
                  <a:latin typeface="Microsoft YaHei"/>
                  <a:ea typeface="Microsoft YaHei"/>
                  <a:cs typeface="Microsoft YaHei"/>
                </a:rPr>
                <a:t>%</a:t>
              </a:r>
              <a:endParaRPr lang="Microsoft YaHei" altLang="Microsoft YaHei" sz="800" dirty="0"/>
            </a:p>
            <a:p>
              <a:pPr algn="l" rtl="0" eaLnBrk="0">
                <a:lnSpc>
                  <a:spcPct val="143000"/>
                </a:lnSpc>
                <a:tabLst/>
              </a:pPr>
              <a:endParaRPr lang="Arial" altLang="Arial" sz="1000" dirty="0"/>
            </a:p>
            <a:p>
              <a:pPr algn="l" rtl="0" eaLnBrk="0">
                <a:lnSpc>
                  <a:spcPct val="144000"/>
                </a:lnSpc>
                <a:tabLst/>
              </a:pPr>
              <a:endParaRPr lang="Arial" altLang="Arial" sz="1000" dirty="0"/>
            </a:p>
            <a:p>
              <a:pPr marL="35559" algn="l" rtl="0" eaLnBrk="0">
                <a:lnSpc>
                  <a:spcPct val="84000"/>
                </a:lnSpc>
                <a:spcBef>
                  <a:spcPts val="281"/>
                </a:spcBef>
                <a:tabLst/>
              </a:pPr>
              <a:r>
                <a:rPr sz="800" kern="0" spc="-10" dirty="0">
                  <a:solidFill>
                    <a:srgbClr val="FFFFFF">
                      <a:alpha val="100000"/>
                    </a:srgbClr>
                  </a:solidFill>
                  <a:latin typeface="Microsoft YaHei"/>
                  <a:ea typeface="Microsoft YaHei"/>
                  <a:cs typeface="Microsoft YaHei"/>
                </a:rPr>
                <a:t>24.6%</a:t>
              </a:r>
              <a:r>
                <a:rPr sz="800" kern="0" spc="10" dirty="0">
                  <a:solidFill>
                    <a:srgbClr val="FFFFFF">
                      <a:alpha val="100000"/>
                    </a:srgbClr>
                  </a:solidFill>
                  <a:latin typeface="Microsoft YaHei"/>
                  <a:ea typeface="Microsoft YaHei"/>
                  <a:cs typeface="Microsoft YaHei"/>
                </a:rPr>
                <a:t>            </a:t>
              </a:r>
              <a:r>
                <a:rPr sz="900" kern="0" spc="-10" dirty="0">
                  <a:solidFill>
                    <a:srgbClr val="FFFFFF">
                      <a:alpha val="100000"/>
                    </a:srgbClr>
                  </a:solidFill>
                  <a:latin typeface="Microsoft YaHei"/>
                  <a:ea typeface="Microsoft YaHei"/>
                  <a:cs typeface="Microsoft YaHei"/>
                </a:rPr>
                <a:t>28.5%          </a:t>
              </a:r>
              <a:r>
                <a:rPr sz="800" kern="0" spc="-10" dirty="0">
                  <a:solidFill>
                    <a:srgbClr val="FFFFFF">
                      <a:alpha val="100000"/>
                    </a:srgbClr>
                  </a:solidFill>
                  <a:latin typeface="Microsoft YaHei"/>
                  <a:ea typeface="Microsoft YaHei"/>
                  <a:cs typeface="Microsoft YaHei"/>
                </a:rPr>
                <a:t>21.9%      13.8%7.0%  </a:t>
              </a:r>
              <a:r>
                <a:rPr sz="800" kern="0" spc="-10" dirty="0">
                  <a:solidFill>
                    <a:srgbClr val="595959">
                      <a:alpha val="100000"/>
                    </a:srgbClr>
                  </a:solidFill>
                  <a:latin typeface="Microsoft YaHei"/>
                  <a:ea typeface="Microsoft YaHei"/>
                  <a:cs typeface="Microsoft YaHei"/>
                </a:rPr>
                <a:t>4.0%</a:t>
              </a:r>
              <a:endParaRPr lang="Microsoft YaHei" altLang="Microsoft YaHei" sz="800" dirty="0"/>
            </a:p>
            <a:p>
              <a:pPr algn="l" rtl="0" eaLnBrk="0">
                <a:lnSpc>
                  <a:spcPct val="146000"/>
                </a:lnSpc>
                <a:tabLst/>
              </a:pPr>
              <a:endParaRPr lang="Arial" altLang="Arial" sz="1000" dirty="0"/>
            </a:p>
            <a:p>
              <a:pPr algn="l" rtl="0" eaLnBrk="0">
                <a:lnSpc>
                  <a:spcPct val="147000"/>
                </a:lnSpc>
                <a:tabLst/>
              </a:pPr>
              <a:endParaRPr lang="Arial" altLang="Arial" sz="1000" dirty="0"/>
            </a:p>
            <a:p>
              <a:pPr algn="l" rtl="0" eaLnBrk="0">
                <a:lnSpc>
                  <a:spcPct val="106000"/>
                </a:lnSpc>
                <a:tabLst/>
              </a:pPr>
              <a:endParaRPr lang="Arial" altLang="Arial" sz="200" dirty="0"/>
            </a:p>
            <a:p>
              <a:pPr marL="74294" algn="l" rtl="0" eaLnBrk="0">
                <a:lnSpc>
                  <a:spcPct val="98000"/>
                </a:lnSpc>
                <a:tabLst/>
              </a:pPr>
              <a:r>
                <a:rPr sz="1200" kern="0" spc="0" baseline="4340" dirty="0">
                  <a:solidFill>
                    <a:srgbClr val="FFFFFF">
                      <a:alpha val="100000"/>
                    </a:srgbClr>
                  </a:solidFill>
                  <a:latin typeface="Microsoft YaHei"/>
                  <a:ea typeface="Microsoft YaHei"/>
                  <a:cs typeface="Microsoft YaHei"/>
                </a:rPr>
                <a:t>27.7%</a:t>
              </a:r>
              <a:r>
                <a:rPr sz="700" kern="0" spc="0" dirty="0">
                  <a:solidFill>
                    <a:srgbClr val="FFFFFF">
                      <a:alpha val="100000"/>
                    </a:srgbClr>
                  </a:solidFill>
                  <a:latin typeface="Microsoft YaHei"/>
                  <a:ea typeface="Microsoft YaHei"/>
                  <a:cs typeface="Microsoft YaHei"/>
                </a:rPr>
                <a:t>              </a:t>
              </a:r>
              <a:r>
                <a:rPr sz="1300" kern="0" spc="0" baseline="-8013" dirty="0">
                  <a:solidFill>
                    <a:srgbClr val="FFFFFF">
                      <a:alpha val="100000"/>
                    </a:srgbClr>
                  </a:solidFill>
                  <a:latin typeface="Microsoft YaHei"/>
                  <a:ea typeface="Microsoft YaHei"/>
                  <a:cs typeface="Microsoft YaHei"/>
                </a:rPr>
                <a:t>31.3%</a:t>
              </a:r>
              <a:r>
                <a:rPr sz="800" kern="0" spc="0" dirty="0">
                  <a:solidFill>
                    <a:srgbClr val="FFFFFF">
                      <a:alpha val="100000"/>
                    </a:srgbClr>
                  </a:solidFill>
                  <a:latin typeface="Microsoft YaHei"/>
                  <a:ea typeface="Microsoft YaHei"/>
                  <a:cs typeface="Microsoft YaHei"/>
                </a:rPr>
                <a:t>                </a:t>
              </a:r>
              <a:r>
                <a:rPr sz="1200" kern="0" spc="0" baseline="-8681" dirty="0">
                  <a:solidFill>
                    <a:srgbClr val="FFFFFF">
                      <a:alpha val="100000"/>
                    </a:srgbClr>
                  </a:solidFill>
                  <a:latin typeface="Microsoft YaHei"/>
                  <a:ea typeface="Microsoft YaHei"/>
                  <a:cs typeface="Microsoft YaHei"/>
                </a:rPr>
                <a:t>24.0%</a:t>
              </a:r>
              <a:r>
                <a:rPr sz="700" kern="0" spc="0" dirty="0">
                  <a:solidFill>
                    <a:srgbClr val="FFFFFF">
                      <a:alpha val="100000"/>
                    </a:srgbClr>
                  </a:solidFill>
                  <a:latin typeface="Microsoft YaHei"/>
                  <a:ea typeface="Microsoft YaHei"/>
                  <a:cs typeface="Microsoft YaHei"/>
                </a:rPr>
                <a:t>      </a:t>
              </a:r>
              <a:r>
                <a:rPr sz="1200" kern="0" spc="-10" baseline="4340" dirty="0">
                  <a:solidFill>
                    <a:srgbClr val="FFFFFF">
                      <a:alpha val="100000"/>
                    </a:srgbClr>
                  </a:solidFill>
                  <a:latin typeface="Microsoft YaHei"/>
                  <a:ea typeface="Microsoft YaHei"/>
                  <a:cs typeface="Microsoft YaHei"/>
                </a:rPr>
                <a:t>10.3</a:t>
              </a:r>
              <a:r>
                <a:rPr sz="700" kern="0" spc="-10" dirty="0">
                  <a:solidFill>
                    <a:srgbClr val="FFFFFF">
                      <a:alpha val="100000"/>
                    </a:srgbClr>
                  </a:solidFill>
                  <a:latin typeface="Microsoft YaHei"/>
                  <a:ea typeface="Microsoft YaHei"/>
                  <a:cs typeface="Microsoft YaHei"/>
                </a:rPr>
                <a:t>   </a:t>
              </a:r>
              <a:r>
                <a:rPr sz="1200" kern="0" spc="-10" baseline="4340" dirty="0">
                  <a:solidFill>
                    <a:srgbClr val="FFFFFF">
                      <a:alpha val="100000"/>
                    </a:srgbClr>
                  </a:solidFill>
                  <a:latin typeface="Microsoft YaHei"/>
                  <a:ea typeface="Microsoft YaHei"/>
                  <a:cs typeface="Microsoft YaHei"/>
                </a:rPr>
                <a:t>.4%</a:t>
              </a:r>
              <a:r>
                <a:rPr sz="700" kern="0" spc="-40" dirty="0">
                  <a:solidFill>
                    <a:srgbClr val="FFFFFF">
                      <a:alpha val="100000"/>
                    </a:srgbClr>
                  </a:solidFill>
                  <a:latin typeface="Microsoft YaHei"/>
                  <a:ea typeface="Microsoft YaHei"/>
                  <a:cs typeface="Microsoft YaHei"/>
                </a:rPr>
                <a:t> </a:t>
              </a:r>
              <a:r>
                <a:rPr sz="1200" kern="0" spc="-10" baseline="4340" dirty="0">
                  <a:solidFill>
                    <a:srgbClr val="595959">
                      <a:alpha val="100000"/>
                    </a:srgbClr>
                  </a:solidFill>
                  <a:latin typeface="Microsoft YaHei"/>
                  <a:ea typeface="Microsoft YaHei"/>
                  <a:cs typeface="Microsoft YaHei"/>
                </a:rPr>
                <a:t>2.2%</a:t>
              </a:r>
              <a:endParaRPr lang="Microsoft YaHei" altLang="Microsoft YaHei" sz="1200" baseline="4340" dirty="0"/>
            </a:p>
          </p:txBody>
        </p:sp>
        <p:pic>
          <p:nvPicPr>
            <p:cNvPr id="430" name="picture 430"/>
            <p:cNvPicPr>
              <a:picLocks noChangeAspect="1"/>
            </p:cNvPicPr>
            <p:nvPr/>
          </p:nvPicPr>
          <p:blipFill>
            <a:blip r:embed="rId5"/>
            <a:stretch>
              <a:fillRect/>
            </a:stretch>
          </p:blipFill>
          <p:spPr>
            <a:xfrm rot="21600000">
              <a:off x="2326477" y="1842312"/>
              <a:ext cx="86156" cy="131267"/>
            </a:xfrm>
            <a:prstGeom prst="rect">
              <a:avLst/>
            </a:prstGeom>
          </p:spPr>
        </p:pic>
      </p:grpSp>
      <p:sp>
        <p:nvSpPr>
          <p:cNvPr id="432" name="textbox 432"/>
          <p:cNvSpPr/>
          <p:nvPr/>
        </p:nvSpPr>
        <p:spPr>
          <a:xfrm>
            <a:off x="749361" y="3187953"/>
            <a:ext cx="1054735" cy="2582545"/>
          </a:xfrm>
          <a:prstGeom prst="rect">
            <a:avLst/>
          </a:prstGeom>
        </p:spPr>
        <p:txBody>
          <a:bodyPr vert="horz" wrap="square" lIns="0" tIns="0" rIns="0" bIns="0"/>
          <a:lstStyle/>
          <a:p>
            <a:pPr algn="l" rtl="0" eaLnBrk="0">
              <a:lnSpc>
                <a:spcPct val="80869"/>
              </a:lnSpc>
              <a:tabLst/>
            </a:pPr>
            <a:endParaRPr lang="Arial" altLang="Arial" sz="100" dirty="0"/>
          </a:p>
          <a:p>
            <a:pPr marL="225425" indent="-212725" algn="l" rtl="0" eaLnBrk="0">
              <a:lnSpc>
                <a:spcPct val="116000"/>
              </a:lnSpc>
              <a:tabLst/>
            </a:pPr>
            <a:r>
              <a:rPr sz="1000" kern="0" spc="-20" dirty="0">
                <a:solidFill>
                  <a:srgbClr val="595959">
                    <a:alpha val="100000"/>
                  </a:srgbClr>
                </a:solidFill>
                <a:latin typeface="Microsoft YaHei"/>
                <a:ea typeface="Microsoft YaHei"/>
                <a:cs typeface="Microsoft YaHei"/>
              </a:rPr>
              <a:t>DIOR迪奥官方时</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装精品店</a:t>
            </a:r>
            <a:endParaRPr lang="Microsoft YaHei" altLang="Microsoft YaHei" sz="1000" dirty="0"/>
          </a:p>
          <a:p>
            <a:pPr algn="l" rtl="0" eaLnBrk="0">
              <a:lnSpc>
                <a:spcPct val="199000"/>
              </a:lnSpc>
              <a:tabLst/>
            </a:pPr>
            <a:endParaRPr lang="Arial" altLang="Arial" sz="1000" dirty="0"/>
          </a:p>
          <a:p>
            <a:pPr marL="67310" algn="l" rtl="0" eaLnBrk="0">
              <a:lnSpc>
                <a:spcPct val="90000"/>
              </a:lnSpc>
              <a:spcBef>
                <a:spcPts val="300"/>
              </a:spcBef>
              <a:tabLst/>
            </a:pPr>
            <a:r>
              <a:rPr sz="1000" kern="0" spc="-10" dirty="0">
                <a:solidFill>
                  <a:srgbClr val="595959">
                    <a:alpha val="100000"/>
                  </a:srgbClr>
                </a:solidFill>
                <a:latin typeface="Microsoft YaHei"/>
                <a:ea typeface="Microsoft YaHei"/>
                <a:cs typeface="Microsoft YaHei"/>
              </a:rPr>
              <a:t>周大福官方商城</a:t>
            </a:r>
            <a:endParaRPr lang="Microsoft YaHei" altLang="Microsoft YaHei" sz="1000" dirty="0"/>
          </a:p>
          <a:p>
            <a:pPr algn="l" rtl="0" eaLnBrk="0">
              <a:lnSpc>
                <a:spcPct val="197000"/>
              </a:lnSpc>
              <a:tabLst/>
            </a:pPr>
            <a:endParaRPr lang="Arial" altLang="Arial" sz="1000" dirty="0"/>
          </a:p>
          <a:p>
            <a:pPr marL="384809" indent="-316865" algn="l" rtl="0" eaLnBrk="0">
              <a:lnSpc>
                <a:spcPct val="116000"/>
              </a:lnSpc>
              <a:spcBef>
                <a:spcPts val="300"/>
              </a:spcBef>
              <a:tabLst/>
            </a:pPr>
            <a:r>
              <a:rPr sz="1000" kern="0" spc="-10" dirty="0">
                <a:solidFill>
                  <a:srgbClr val="595959">
                    <a:alpha val="100000"/>
                  </a:srgbClr>
                </a:solidFill>
                <a:latin typeface="Microsoft YaHei"/>
                <a:ea typeface="Microsoft YaHei"/>
                <a:cs typeface="Microsoft YaHei"/>
              </a:rPr>
              <a:t>新品体验丨路易   </a:t>
            </a:r>
            <a:r>
              <a:rPr sz="1000" kern="0" spc="-10" dirty="0">
                <a:solidFill>
                  <a:srgbClr val="595959">
                    <a:alpha val="100000"/>
                  </a:srgbClr>
                </a:solidFill>
                <a:latin typeface="Microsoft YaHei"/>
                <a:ea typeface="Microsoft YaHei"/>
                <a:cs typeface="Microsoft YaHei"/>
              </a:rPr>
              <a:t>威登</a:t>
            </a:r>
            <a:endParaRPr lang="Microsoft YaHei" altLang="Microsoft YaHei" sz="1000" dirty="0"/>
          </a:p>
          <a:p>
            <a:pPr algn="l" rtl="0" eaLnBrk="0">
              <a:lnSpc>
                <a:spcPct val="127000"/>
              </a:lnSpc>
              <a:tabLst/>
            </a:pPr>
            <a:endParaRPr lang="Arial" altLang="Arial" sz="1000" dirty="0"/>
          </a:p>
          <a:p>
            <a:pPr marL="447675" indent="-380365" algn="l" rtl="0" eaLnBrk="0">
              <a:lnSpc>
                <a:spcPct val="116000"/>
              </a:lnSpc>
              <a:spcBef>
                <a:spcPts val="301"/>
              </a:spcBef>
              <a:tabLst/>
            </a:pPr>
            <a:r>
              <a:rPr sz="1000" kern="0" spc="-10" dirty="0">
                <a:solidFill>
                  <a:srgbClr val="595959">
                    <a:alpha val="100000"/>
                  </a:srgbClr>
                </a:solidFill>
                <a:latin typeface="Microsoft YaHei"/>
                <a:ea typeface="Microsoft YaHei"/>
                <a:cs typeface="Microsoft YaHei"/>
              </a:rPr>
              <a:t>爱马仕限时体验   </a:t>
            </a:r>
            <a:r>
              <a:rPr sz="1000" kern="0" spc="-10" dirty="0">
                <a:solidFill>
                  <a:srgbClr val="595959">
                    <a:alpha val="100000"/>
                  </a:srgbClr>
                </a:solidFill>
                <a:latin typeface="Microsoft YaHei"/>
                <a:ea typeface="Microsoft YaHei"/>
                <a:cs typeface="Microsoft YaHei"/>
              </a:rPr>
              <a:t>店</a:t>
            </a:r>
            <a:endParaRPr lang="Microsoft YaHei" altLang="Microsoft YaHei" sz="1000" dirty="0"/>
          </a:p>
          <a:p>
            <a:pPr algn="l" rtl="0" eaLnBrk="0">
              <a:lnSpc>
                <a:spcPct val="184000"/>
              </a:lnSpc>
              <a:tabLst/>
            </a:pPr>
            <a:endParaRPr lang="Arial" altLang="Arial" sz="1000" dirty="0"/>
          </a:p>
          <a:p>
            <a:pPr algn="l" rtl="0" eaLnBrk="0">
              <a:lnSpc>
                <a:spcPct val="125000"/>
              </a:lnSpc>
              <a:tabLst/>
            </a:pPr>
            <a:endParaRPr lang="Arial" altLang="Arial" sz="200" dirty="0"/>
          </a:p>
          <a:p>
            <a:pPr marL="881380" algn="l" rtl="0" eaLnBrk="0">
              <a:lnSpc>
                <a:spcPct val="85000"/>
              </a:lnSpc>
              <a:tabLst>
                <a:tab pos="91821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男</a:t>
            </a:r>
            <a:endParaRPr lang="Microsoft YaHei" altLang="Microsoft YaHei" sz="1000" dirty="0"/>
          </a:p>
        </p:txBody>
      </p:sp>
      <p:pic>
        <p:nvPicPr>
          <p:cNvPr id="434" name="picture 434"/>
          <p:cNvPicPr>
            <a:picLocks noChangeAspect="1"/>
          </p:cNvPicPr>
          <p:nvPr/>
        </p:nvPicPr>
        <p:blipFill>
          <a:blip r:embed="rId6"/>
          <a:stretch>
            <a:fillRect/>
          </a:stretch>
        </p:blipFill>
        <p:spPr>
          <a:xfrm rot="21600000">
            <a:off x="1555892" y="5641489"/>
            <a:ext cx="75409" cy="75409"/>
          </a:xfrm>
          <a:prstGeom prst="rect">
            <a:avLst/>
          </a:prstGeom>
        </p:spPr>
      </p:pic>
      <p:grpSp>
        <p:nvGrpSpPr>
          <p:cNvPr id="32" name="group 32"/>
          <p:cNvGrpSpPr/>
          <p:nvPr/>
        </p:nvGrpSpPr>
        <p:grpSpPr>
          <a:xfrm rot="21600000">
            <a:off x="1832088" y="3076213"/>
            <a:ext cx="972071" cy="2342233"/>
            <a:chOff x="0" y="0"/>
            <a:chExt cx="972071" cy="2342233"/>
          </a:xfrm>
        </p:grpSpPr>
        <p:pic>
          <p:nvPicPr>
            <p:cNvPr id="436" name="picture 436"/>
            <p:cNvPicPr>
              <a:picLocks noChangeAspect="1"/>
            </p:cNvPicPr>
            <p:nvPr/>
          </p:nvPicPr>
          <p:blipFill>
            <a:blip r:embed="rId7"/>
            <a:stretch>
              <a:fillRect/>
            </a:stretch>
          </p:blipFill>
          <p:spPr>
            <a:xfrm rot="21600000">
              <a:off x="1587" y="145523"/>
              <a:ext cx="970484" cy="2051303"/>
            </a:xfrm>
            <a:prstGeom prst="rect">
              <a:avLst/>
            </a:prstGeom>
          </p:spPr>
        </p:pic>
        <p:sp>
          <p:nvSpPr>
            <p:cNvPr id="438" name="textbox 438"/>
            <p:cNvSpPr/>
            <p:nvPr/>
          </p:nvSpPr>
          <p:spPr>
            <a:xfrm>
              <a:off x="495362" y="240619"/>
              <a:ext cx="351154" cy="1886585"/>
            </a:xfrm>
            <a:prstGeom prst="rect">
              <a:avLst/>
            </a:prstGeom>
          </p:spPr>
          <p:txBody>
            <a:bodyPr vert="horz" wrap="square" lIns="0" tIns="0" rIns="0" bIns="0"/>
            <a:lstStyle/>
            <a:p>
              <a:pPr algn="l" rtl="0" eaLnBrk="0">
                <a:lnSpc>
                  <a:spcPct val="83594"/>
                </a:lnSpc>
                <a:tabLst/>
              </a:pPr>
              <a:endParaRPr lang="Arial" altLang="Arial" sz="100" dirty="0"/>
            </a:p>
            <a:p>
              <a:pPr marL="25400" algn="l" rtl="0" eaLnBrk="0">
                <a:lnSpc>
                  <a:spcPct val="84000"/>
                </a:lnSpc>
                <a:tabLst/>
              </a:pPr>
              <a:r>
                <a:rPr sz="800" kern="0" spc="-20" dirty="0">
                  <a:solidFill>
                    <a:srgbClr val="FFFFFF">
                      <a:alpha val="100000"/>
                    </a:srgbClr>
                  </a:solidFill>
                  <a:latin typeface="Microsoft YaHei"/>
                  <a:ea typeface="Microsoft YaHei"/>
                  <a:cs typeface="Microsoft YaHei"/>
                </a:rPr>
                <a:t>63.8%</a:t>
              </a:r>
              <a:endParaRPr lang="Microsoft YaHei" altLang="Microsoft YaHei" sz="800" dirty="0"/>
            </a:p>
            <a:p>
              <a:pPr algn="l" rtl="0" eaLnBrk="0">
                <a:lnSpc>
                  <a:spcPct val="149000"/>
                </a:lnSpc>
                <a:tabLst/>
              </a:pPr>
              <a:endParaRPr lang="Arial" altLang="Arial" sz="1000" dirty="0"/>
            </a:p>
            <a:p>
              <a:pPr algn="l" rtl="0" eaLnBrk="0">
                <a:lnSpc>
                  <a:spcPct val="149000"/>
                </a:lnSpc>
                <a:tabLst/>
              </a:pPr>
              <a:endParaRPr lang="Arial" altLang="Arial" sz="1000" dirty="0"/>
            </a:p>
            <a:p>
              <a:pPr marL="12700" algn="l" rtl="0" eaLnBrk="0">
                <a:lnSpc>
                  <a:spcPct val="84000"/>
                </a:lnSpc>
                <a:spcBef>
                  <a:spcPts val="250"/>
                </a:spcBef>
                <a:tabLst/>
              </a:pPr>
              <a:r>
                <a:rPr sz="800" kern="0" spc="-20" dirty="0">
                  <a:solidFill>
                    <a:srgbClr val="FFFFFF">
                      <a:alpha val="100000"/>
                    </a:srgbClr>
                  </a:solidFill>
                  <a:latin typeface="Microsoft YaHei"/>
                  <a:ea typeface="Microsoft YaHei"/>
                  <a:cs typeface="Microsoft YaHei"/>
                </a:rPr>
                <a:t>66.5%</a:t>
              </a:r>
              <a:endParaRPr lang="Microsoft YaHei" altLang="Microsoft YaHei" sz="800" dirty="0"/>
            </a:p>
            <a:p>
              <a:pPr algn="l" rtl="0" eaLnBrk="0">
                <a:lnSpc>
                  <a:spcPct val="148000"/>
                </a:lnSpc>
                <a:tabLst/>
              </a:pPr>
              <a:endParaRPr lang="Arial" altLang="Arial" sz="1000" dirty="0"/>
            </a:p>
            <a:p>
              <a:pPr algn="l" rtl="0" eaLnBrk="0">
                <a:lnSpc>
                  <a:spcPct val="148000"/>
                </a:lnSpc>
                <a:tabLst/>
              </a:pPr>
              <a:endParaRPr lang="Arial" altLang="Arial" sz="1000" dirty="0"/>
            </a:p>
            <a:p>
              <a:pPr marL="52705" algn="l" rtl="0" eaLnBrk="0">
                <a:lnSpc>
                  <a:spcPct val="84000"/>
                </a:lnSpc>
                <a:spcBef>
                  <a:spcPts val="250"/>
                </a:spcBef>
                <a:tabLst/>
              </a:pPr>
              <a:r>
                <a:rPr sz="800" kern="0" spc="-20" dirty="0">
                  <a:solidFill>
                    <a:srgbClr val="FFFFFF">
                      <a:alpha val="100000"/>
                    </a:srgbClr>
                  </a:solidFill>
                  <a:latin typeface="Microsoft YaHei"/>
                  <a:ea typeface="Microsoft YaHei"/>
                  <a:cs typeface="Microsoft YaHei"/>
                </a:rPr>
                <a:t>58.7%</a:t>
              </a:r>
              <a:endParaRPr lang="Microsoft YaHei" altLang="Microsoft YaHei" sz="800" dirty="0"/>
            </a:p>
            <a:p>
              <a:pPr algn="l" rtl="0" eaLnBrk="0">
                <a:lnSpc>
                  <a:spcPct val="148000"/>
                </a:lnSpc>
                <a:tabLst/>
              </a:pPr>
              <a:endParaRPr lang="Arial" altLang="Arial" sz="1000" dirty="0"/>
            </a:p>
            <a:p>
              <a:pPr algn="l" rtl="0" eaLnBrk="0">
                <a:lnSpc>
                  <a:spcPct val="148000"/>
                </a:lnSpc>
                <a:tabLst/>
              </a:pPr>
              <a:endParaRPr lang="Arial" altLang="Arial" sz="1000" dirty="0"/>
            </a:p>
            <a:p>
              <a:pPr algn="l" rtl="0" eaLnBrk="0">
                <a:lnSpc>
                  <a:spcPct val="104000"/>
                </a:lnSpc>
                <a:tabLst/>
              </a:pPr>
              <a:endParaRPr lang="Arial" altLang="Arial" sz="200" dirty="0"/>
            </a:p>
            <a:p>
              <a:pPr marL="43815" algn="l" rtl="0" eaLnBrk="0">
                <a:lnSpc>
                  <a:spcPct val="84000"/>
                </a:lnSpc>
                <a:spcBef>
                  <a:spcPts val="1"/>
                </a:spcBef>
                <a:tabLst/>
              </a:pPr>
              <a:r>
                <a:rPr sz="800" kern="0" spc="-20" dirty="0">
                  <a:solidFill>
                    <a:srgbClr val="FFFFFF">
                      <a:alpha val="100000"/>
                    </a:srgbClr>
                  </a:solidFill>
                  <a:latin typeface="Microsoft YaHei"/>
                  <a:ea typeface="Microsoft YaHei"/>
                  <a:cs typeface="Microsoft YaHei"/>
                </a:rPr>
                <a:t>60.0%</a:t>
              </a:r>
              <a:endParaRPr lang="Microsoft YaHei" altLang="Microsoft YaHei" sz="800" dirty="0"/>
            </a:p>
          </p:txBody>
        </p:sp>
        <p:sp>
          <p:nvSpPr>
            <p:cNvPr id="440" name="rect"/>
            <p:cNvSpPr/>
            <p:nvPr/>
          </p:nvSpPr>
          <p:spPr>
            <a:xfrm>
              <a:off x="0" y="0"/>
              <a:ext cx="3175" cy="2342233"/>
            </a:xfrm>
            <a:prstGeom prst="rect">
              <a:avLst/>
            </a:prstGeom>
            <a:solidFill>
              <a:srgbClr val="595959">
                <a:alpha val="100000"/>
              </a:srgbClr>
            </a:solidFill>
            <a:ln cap="flat">
              <a:noFill/>
              <a:prstDash val="solid"/>
              <a:miter lim="0"/>
            </a:ln>
          </p:spPr>
          <p:txBody>
            <a:bodyPr rtlCol="0"/>
            <a:lstStyle/>
            <a:p>
              <a:pPr algn="ctr"/>
              <a:endParaRPr lang="zh-CN" altLang="en-US"/>
            </a:p>
          </p:txBody>
        </p:sp>
      </p:grpSp>
      <p:sp>
        <p:nvSpPr>
          <p:cNvPr id="442" name="textbox 442"/>
          <p:cNvSpPr/>
          <p:nvPr/>
        </p:nvSpPr>
        <p:spPr>
          <a:xfrm>
            <a:off x="2294197" y="2783026"/>
            <a:ext cx="4643120" cy="216534"/>
          </a:xfrm>
          <a:prstGeom prst="rect">
            <a:avLst/>
          </a:prstGeom>
        </p:spPr>
        <p:txBody>
          <a:bodyPr vert="horz" wrap="square" lIns="0" tIns="0" rIns="0" bIns="0"/>
          <a:lstStyle/>
          <a:p>
            <a:pPr algn="l" rtl="0" eaLnBrk="0">
              <a:lnSpc>
                <a:spcPct val="77333"/>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MiniTracker-2023年5月奢侈品行业T</a:t>
            </a:r>
            <a:r>
              <a:rPr sz="1400" b="1" kern="0" spc="-20" dirty="0">
                <a:solidFill>
                  <a:srgbClr val="404040">
                    <a:alpha val="100000"/>
                  </a:srgbClr>
                </a:solidFill>
                <a:latin typeface="Microsoft YaHei"/>
                <a:ea typeface="Microsoft YaHei"/>
                <a:cs typeface="Microsoft YaHei"/>
              </a:rPr>
              <a:t>OP4小程序用户画像</a:t>
            </a:r>
            <a:endParaRPr lang="Microsoft YaHei" altLang="Microsoft YaHei" sz="1400" dirty="0"/>
          </a:p>
        </p:txBody>
      </p:sp>
      <p:graphicFrame>
        <p:nvGraphicFramePr>
          <p:cNvPr id="444" name="table 444"/>
          <p:cNvGraphicFramePr>
            <a:graphicFrameLocks noGrp="1"/>
          </p:cNvGraphicFramePr>
          <p:nvPr/>
        </p:nvGraphicFramePr>
        <p:xfrm>
          <a:off x="5999977" y="5623305"/>
          <a:ext cx="2187575" cy="363855"/>
        </p:xfrm>
        <a:graphic>
          <a:graphicData uri="http://schemas.openxmlformats.org/drawingml/2006/table">
            <a:tbl>
              <a:tblPr/>
              <a:tblGrid>
                <a:gridCol w="701040"/>
                <a:gridCol w="1486535"/>
              </a:tblGrid>
              <a:tr h="363854">
                <a:tc>
                  <a:txBody>
                    <a:bodyPr/>
                    <a:lstStyle/>
                    <a:p>
                      <a:pPr marL="74930" algn="l" rtl="0" eaLnBrk="0">
                        <a:lnSpc>
                          <a:spcPct val="79000"/>
                        </a:lnSpc>
                        <a:spcBef>
                          <a:spcPts val="6"/>
                        </a:spcBef>
                        <a:tabLst>
                          <a:tab pos="10985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一线城市</a:t>
                      </a:r>
                      <a:endParaRPr lang="Microsoft YaHei" altLang="Microsoft YaHei" sz="1000" dirty="0"/>
                    </a:p>
                    <a:p>
                      <a:pPr marL="74930" algn="l" rtl="0" eaLnBrk="0">
                        <a:lnSpc>
                          <a:spcPts val="1860"/>
                        </a:lnSpc>
                        <a:tabLst>
                          <a:tab pos="11176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三线城市</a:t>
                      </a:r>
                      <a:endParaRPr lang="Microsoft YaHei" altLang="Microsoft YaHei" sz="1000" dirty="0"/>
                    </a:p>
                  </a:txBody>
                  <a:tcPr marL="0" marR="0" marT="778" marB="0" vert="horz">
                    <a:lnL>
                      <a:noFill/>
                    </a:lnL>
                    <a:lnR>
                      <a:noFill/>
                    </a:lnR>
                    <a:lnT>
                      <a:noFill/>
                    </a:lnT>
                    <a:lnB>
                      <a:noFill/>
                    </a:lnB>
                  </a:tcPr>
                </a:tc>
                <a:tc>
                  <a:txBody>
                    <a:bodyPr/>
                    <a:lstStyle/>
                    <a:p>
                      <a:pPr marL="160020" algn="l" rtl="0" eaLnBrk="0">
                        <a:lnSpc>
                          <a:spcPct val="90000"/>
                        </a:lnSpc>
                        <a:spcBef>
                          <a:spcPts val="1"/>
                        </a:spcBef>
                        <a:tabLst>
                          <a:tab pos="194310" algn="l"/>
                        </a:tabLst>
                      </a:pP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新一线城市    </a:t>
                      </a:r>
                      <a:r>
                        <a:rPr sz="1000" kern="0" spc="-10" dirty="0">
                          <a:solidFill>
                            <a:srgbClr val="595959">
                              <a:alpha val="100000"/>
                            </a:srgbClr>
                          </a:solidFill>
                          <a:latin typeface="Microsoft YaHei"/>
                          <a:ea typeface="Microsoft YaHei"/>
                          <a:cs typeface="Microsoft YaHei"/>
                        </a:rPr>
                        <a:t>二线城市</a:t>
                      </a:r>
                      <a:endParaRPr lang="Microsoft YaHei" altLang="Microsoft YaHei" sz="1000" dirty="0"/>
                    </a:p>
                    <a:p>
                      <a:pPr algn="l" rtl="0" eaLnBrk="0">
                        <a:lnSpc>
                          <a:spcPct val="112000"/>
                        </a:lnSpc>
                        <a:tabLst/>
                      </a:pPr>
                      <a:endParaRPr lang="Arial" altLang="Arial" sz="600" dirty="0"/>
                    </a:p>
                    <a:p>
                      <a:pPr marL="160020" algn="l" rtl="0" eaLnBrk="0">
                        <a:lnSpc>
                          <a:spcPct val="77000"/>
                        </a:lnSpc>
                        <a:spcBef>
                          <a:spcPts val="4"/>
                        </a:spcBef>
                        <a:tabLst>
                          <a:tab pos="2044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四线城市</a:t>
                      </a:r>
                      <a:r>
                        <a:rPr sz="1000" kern="0" spc="2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五线城市</a:t>
                      </a:r>
                      <a:endParaRPr lang="Microsoft YaHei" altLang="Microsoft YaHei" sz="1000" dirty="0"/>
                    </a:p>
                  </a:txBody>
                  <a:tcPr marL="0" marR="0" marT="92" marB="0" vert="horz">
                    <a:lnL>
                      <a:noFill/>
                    </a:lnL>
                    <a:lnR>
                      <a:noFill/>
                    </a:lnR>
                    <a:lnT>
                      <a:noFill/>
                    </a:lnT>
                    <a:lnB>
                      <a:noFill/>
                    </a:lnB>
                  </a:tcPr>
                </a:tc>
              </a:tr>
            </a:tbl>
          </a:graphicData>
        </a:graphic>
      </p:graphicFrame>
      <p:pic>
        <p:nvPicPr>
          <p:cNvPr id="446" name="picture 446"/>
          <p:cNvPicPr>
            <a:picLocks noChangeAspect="1"/>
          </p:cNvPicPr>
          <p:nvPr/>
        </p:nvPicPr>
        <p:blipFill>
          <a:blip r:embed="rId8"/>
          <a:stretch>
            <a:fillRect/>
          </a:stretch>
        </p:blipFill>
        <p:spPr>
          <a:xfrm rot="21600000">
            <a:off x="6785796" y="5885636"/>
            <a:ext cx="75387" cy="71298"/>
          </a:xfrm>
          <a:prstGeom prst="rect">
            <a:avLst/>
          </a:prstGeom>
        </p:spPr>
      </p:pic>
      <p:pic>
        <p:nvPicPr>
          <p:cNvPr id="448" name="picture 448"/>
          <p:cNvPicPr>
            <a:picLocks noChangeAspect="1"/>
          </p:cNvPicPr>
          <p:nvPr/>
        </p:nvPicPr>
        <p:blipFill>
          <a:blip r:embed="rId9"/>
          <a:stretch>
            <a:fillRect/>
          </a:stretch>
        </p:blipFill>
        <p:spPr>
          <a:xfrm rot="21600000">
            <a:off x="6785796" y="5644779"/>
            <a:ext cx="75387" cy="75410"/>
          </a:xfrm>
          <a:prstGeom prst="rect">
            <a:avLst/>
          </a:prstGeom>
        </p:spPr>
      </p:pic>
      <p:pic>
        <p:nvPicPr>
          <p:cNvPr id="450" name="picture 450"/>
          <p:cNvPicPr>
            <a:picLocks noChangeAspect="1"/>
          </p:cNvPicPr>
          <p:nvPr/>
        </p:nvPicPr>
        <p:blipFill>
          <a:blip r:embed="rId10"/>
          <a:stretch>
            <a:fillRect/>
          </a:stretch>
        </p:blipFill>
        <p:spPr>
          <a:xfrm rot="21600000">
            <a:off x="5999977" y="5882008"/>
            <a:ext cx="75409" cy="74016"/>
          </a:xfrm>
          <a:prstGeom prst="rect">
            <a:avLst/>
          </a:prstGeom>
        </p:spPr>
      </p:pic>
      <p:pic>
        <p:nvPicPr>
          <p:cNvPr id="452" name="picture 452"/>
          <p:cNvPicPr>
            <a:picLocks noChangeAspect="1"/>
          </p:cNvPicPr>
          <p:nvPr/>
        </p:nvPicPr>
        <p:blipFill>
          <a:blip r:embed="rId11"/>
          <a:stretch>
            <a:fillRect/>
          </a:stretch>
        </p:blipFill>
        <p:spPr>
          <a:xfrm rot="21600000">
            <a:off x="5999977" y="5644382"/>
            <a:ext cx="75409" cy="74016"/>
          </a:xfrm>
          <a:prstGeom prst="rect">
            <a:avLst/>
          </a:prstGeom>
        </p:spPr>
      </p:pic>
      <p:sp>
        <p:nvSpPr>
          <p:cNvPr id="454" name="textbox 454"/>
          <p:cNvSpPr/>
          <p:nvPr/>
        </p:nvSpPr>
        <p:spPr>
          <a:xfrm>
            <a:off x="3187396" y="5608954"/>
            <a:ext cx="2103754" cy="405129"/>
          </a:xfrm>
          <a:prstGeom prst="rect">
            <a:avLst/>
          </a:prstGeom>
        </p:spPr>
        <p:txBody>
          <a:bodyPr vert="horz" wrap="square" lIns="0" tIns="0" rIns="0" bIns="0"/>
          <a:lstStyle/>
          <a:p>
            <a:pPr algn="l" rtl="0" eaLnBrk="0">
              <a:lnSpc>
                <a:spcPct val="84940"/>
              </a:lnSpc>
              <a:tabLst/>
            </a:pPr>
            <a:endParaRPr lang="Arial" altLang="Arial" sz="100" dirty="0"/>
          </a:p>
          <a:p>
            <a:pPr marL="87630" algn="l" rtl="0" eaLnBrk="0">
              <a:lnSpc>
                <a:spcPct val="89000"/>
              </a:lnSpc>
              <a:tabLst>
                <a:tab pos="128270" algn="l"/>
              </a:tabLst>
            </a:pP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24岁以下</a:t>
            </a:r>
            <a:r>
              <a:rPr sz="1000" kern="0" spc="2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25-30  </a:t>
            </a:r>
            <a:r>
              <a:rPr sz="1000" kern="0" spc="-10" dirty="0">
                <a:solidFill>
                  <a:srgbClr val="595959">
                    <a:alpha val="100000"/>
                  </a:srgbClr>
                </a:solidFill>
                <a:latin typeface="Microsoft YaHei"/>
                <a:ea typeface="Microsoft YaHei"/>
                <a:cs typeface="Microsoft YaHei"/>
              </a:rPr>
              <a:t>          31-35</a:t>
            </a:r>
            <a:endParaRPr lang="Microsoft YaHei" altLang="Microsoft YaHei" sz="1000" dirty="0"/>
          </a:p>
          <a:p>
            <a:pPr algn="l" rtl="0" eaLnBrk="0">
              <a:lnSpc>
                <a:spcPct val="101000"/>
              </a:lnSpc>
              <a:tabLst/>
            </a:pPr>
            <a:endParaRPr lang="Arial" altLang="Arial" sz="700" dirty="0"/>
          </a:p>
          <a:p>
            <a:pPr marL="87630" algn="l" rtl="0" eaLnBrk="0">
              <a:lnSpc>
                <a:spcPct val="89000"/>
              </a:lnSpc>
              <a:spcBef>
                <a:spcPts val="4"/>
              </a:spcBef>
              <a:tabLst>
                <a:tab pos="129539" algn="l"/>
              </a:tabLst>
            </a:pP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36-40       </a:t>
            </a:r>
            <a:r>
              <a:rPr sz="1000" kern="0" spc="-10" dirty="0">
                <a:solidFill>
                  <a:srgbClr val="595959">
                    <a:alpha val="100000"/>
                  </a:srgbClr>
                </a:solidFill>
                <a:latin typeface="Microsoft YaHei"/>
                <a:ea typeface="Microsoft YaHei"/>
                <a:cs typeface="Microsoft YaHei"/>
              </a:rPr>
              <a:t>     41岁及以上</a:t>
            </a:r>
            <a:endParaRPr lang="Microsoft YaHei" altLang="Microsoft YaHei" sz="1000" dirty="0"/>
          </a:p>
        </p:txBody>
      </p:sp>
      <p:pic>
        <p:nvPicPr>
          <p:cNvPr id="456" name="picture 456"/>
          <p:cNvPicPr>
            <a:picLocks noChangeAspect="1"/>
          </p:cNvPicPr>
          <p:nvPr/>
        </p:nvPicPr>
        <p:blipFill>
          <a:blip r:embed="rId12"/>
          <a:stretch>
            <a:fillRect/>
          </a:stretch>
        </p:blipFill>
        <p:spPr>
          <a:xfrm rot="21600000">
            <a:off x="4016566" y="5885377"/>
            <a:ext cx="75410" cy="75409"/>
          </a:xfrm>
          <a:prstGeom prst="rect">
            <a:avLst/>
          </a:prstGeom>
        </p:spPr>
      </p:pic>
      <p:pic>
        <p:nvPicPr>
          <p:cNvPr id="458" name="picture 458"/>
          <p:cNvPicPr>
            <a:picLocks noChangeAspect="1"/>
          </p:cNvPicPr>
          <p:nvPr/>
        </p:nvPicPr>
        <p:blipFill>
          <a:blip r:embed="rId13"/>
          <a:stretch>
            <a:fillRect/>
          </a:stretch>
        </p:blipFill>
        <p:spPr>
          <a:xfrm rot="21600000">
            <a:off x="3200096" y="5885377"/>
            <a:ext cx="75409" cy="75409"/>
          </a:xfrm>
          <a:prstGeom prst="rect">
            <a:avLst/>
          </a:prstGeom>
        </p:spPr>
      </p:pic>
      <p:pic>
        <p:nvPicPr>
          <p:cNvPr id="460" name="picture 460"/>
          <p:cNvPicPr>
            <a:picLocks noChangeAspect="1"/>
          </p:cNvPicPr>
          <p:nvPr/>
        </p:nvPicPr>
        <p:blipFill>
          <a:blip r:embed="rId14"/>
          <a:stretch>
            <a:fillRect/>
          </a:stretch>
        </p:blipFill>
        <p:spPr>
          <a:xfrm rot="21600000">
            <a:off x="4015359" y="5643277"/>
            <a:ext cx="75410" cy="75409"/>
          </a:xfrm>
          <a:prstGeom prst="rect">
            <a:avLst/>
          </a:prstGeom>
        </p:spPr>
      </p:pic>
      <p:pic>
        <p:nvPicPr>
          <p:cNvPr id="462" name="picture 462"/>
          <p:cNvPicPr>
            <a:picLocks noChangeAspect="1"/>
          </p:cNvPicPr>
          <p:nvPr/>
        </p:nvPicPr>
        <p:blipFill>
          <a:blip r:embed="rId15"/>
          <a:stretch>
            <a:fillRect/>
          </a:stretch>
        </p:blipFill>
        <p:spPr>
          <a:xfrm rot="21600000">
            <a:off x="3200096" y="5643277"/>
            <a:ext cx="75409" cy="75409"/>
          </a:xfrm>
          <a:prstGeom prst="rect">
            <a:avLst/>
          </a:prstGeom>
        </p:spPr>
      </p:pic>
      <p:sp>
        <p:nvSpPr>
          <p:cNvPr id="464" name="textbox 464"/>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11</a:t>
            </a:r>
            <a:endParaRPr lang="Microsoft YaHei" altLang="Microsoft YaHei" sz="1200" baseline="-4340" dirty="0"/>
          </a:p>
        </p:txBody>
      </p:sp>
      <p:sp>
        <p:nvSpPr>
          <p:cNvPr id="466"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468" name="textbox 468"/>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470" name="textbox 470"/>
          <p:cNvSpPr/>
          <p:nvPr/>
        </p:nvSpPr>
        <p:spPr>
          <a:xfrm>
            <a:off x="533500" y="6418376"/>
            <a:ext cx="2664460" cy="13525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47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474" name="textbox 474"/>
          <p:cNvSpPr/>
          <p:nvPr/>
        </p:nvSpPr>
        <p:spPr>
          <a:xfrm>
            <a:off x="1858053" y="5608700"/>
            <a:ext cx="260984" cy="161925"/>
          </a:xfrm>
          <a:prstGeom prst="rect">
            <a:avLst/>
          </a:prstGeom>
        </p:spPr>
        <p:txBody>
          <a:bodyPr vert="horz" wrap="square" lIns="0" tIns="0" rIns="0" bIns="0"/>
          <a:lstStyle/>
          <a:p>
            <a:pPr algn="l" rtl="0" eaLnBrk="0">
              <a:lnSpc>
                <a:spcPct val="86490"/>
              </a:lnSpc>
              <a:tabLst/>
            </a:pPr>
            <a:endParaRPr lang="Arial" altLang="Arial" sz="100" dirty="0"/>
          </a:p>
          <a:p>
            <a:pPr marL="87630" algn="l" rtl="0" eaLnBrk="0">
              <a:lnSpc>
                <a:spcPct val="89000"/>
              </a:lnSpc>
              <a:tabLst>
                <a:tab pos="123189"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女</a:t>
            </a:r>
            <a:endParaRPr lang="Microsoft YaHei" altLang="Microsoft YaHei" sz="1000" dirty="0"/>
          </a:p>
        </p:txBody>
      </p:sp>
      <p:pic>
        <p:nvPicPr>
          <p:cNvPr id="476" name="picture 476"/>
          <p:cNvPicPr>
            <a:picLocks noChangeAspect="1"/>
          </p:cNvPicPr>
          <p:nvPr/>
        </p:nvPicPr>
        <p:blipFill>
          <a:blip r:embed="rId16"/>
          <a:stretch>
            <a:fillRect/>
          </a:stretch>
        </p:blipFill>
        <p:spPr>
          <a:xfrm rot="21600000">
            <a:off x="1870753" y="5641489"/>
            <a:ext cx="75409" cy="75409"/>
          </a:xfrm>
          <a:prstGeom prst="rect">
            <a:avLst/>
          </a:prstGeom>
        </p:spPr>
      </p:pic>
      <p:sp>
        <p:nvSpPr>
          <p:cNvPr id="478" name="textbox 478"/>
          <p:cNvSpPr/>
          <p:nvPr/>
        </p:nvSpPr>
        <p:spPr>
          <a:xfrm>
            <a:off x="1875158" y="4489906"/>
            <a:ext cx="318134" cy="128270"/>
          </a:xfrm>
          <a:prstGeom prst="rect">
            <a:avLst/>
          </a:prstGeom>
        </p:spPr>
        <p:txBody>
          <a:bodyPr vert="horz" wrap="square" lIns="0" tIns="0" rIns="0" bIns="0"/>
          <a:lstStyle/>
          <a:p>
            <a:pPr algn="l" rtl="0" eaLnBrk="0">
              <a:lnSpc>
                <a:spcPct val="86260"/>
              </a:lnSpc>
              <a:tabLst/>
            </a:pPr>
            <a:endParaRPr lang="Arial" altLang="Arial" sz="100" dirty="0"/>
          </a:p>
          <a:p>
            <a:pPr marL="12700" algn="l" rtl="0" eaLnBrk="0">
              <a:lnSpc>
                <a:spcPct val="84000"/>
              </a:lnSpc>
              <a:tabLst/>
            </a:pPr>
            <a:r>
              <a:rPr sz="800" kern="0" spc="-10" dirty="0">
                <a:solidFill>
                  <a:srgbClr val="FFFFFF">
                    <a:alpha val="100000"/>
                  </a:srgbClr>
                </a:solidFill>
                <a:latin typeface="Microsoft YaHei"/>
                <a:ea typeface="Microsoft YaHei"/>
                <a:cs typeface="Microsoft YaHei"/>
              </a:rPr>
              <a:t>41.3%</a:t>
            </a:r>
            <a:endParaRPr lang="Microsoft YaHei" altLang="Microsoft YaHei" sz="800" dirty="0"/>
          </a:p>
        </p:txBody>
      </p:sp>
      <p:sp>
        <p:nvSpPr>
          <p:cNvPr id="480" name="textbox 480"/>
          <p:cNvSpPr/>
          <p:nvPr/>
        </p:nvSpPr>
        <p:spPr>
          <a:xfrm>
            <a:off x="1868952" y="5075529"/>
            <a:ext cx="318134" cy="128270"/>
          </a:xfrm>
          <a:prstGeom prst="rect">
            <a:avLst/>
          </a:prstGeom>
        </p:spPr>
        <p:txBody>
          <a:bodyPr vert="horz" wrap="square" lIns="0" tIns="0" rIns="0" bIns="0"/>
          <a:lstStyle/>
          <a:p>
            <a:pPr algn="l" rtl="0" eaLnBrk="0">
              <a:lnSpc>
                <a:spcPct val="83592"/>
              </a:lnSpc>
              <a:tabLst/>
            </a:pPr>
            <a:endParaRPr lang="Arial" altLang="Arial" sz="100" dirty="0"/>
          </a:p>
          <a:p>
            <a:pPr marL="12700" algn="l" rtl="0" eaLnBrk="0">
              <a:lnSpc>
                <a:spcPct val="84000"/>
              </a:lnSpc>
              <a:tabLst/>
            </a:pPr>
            <a:r>
              <a:rPr sz="800" kern="0" spc="-10" dirty="0">
                <a:solidFill>
                  <a:srgbClr val="FFFFFF">
                    <a:alpha val="100000"/>
                  </a:srgbClr>
                </a:solidFill>
                <a:latin typeface="Microsoft YaHei"/>
                <a:ea typeface="Microsoft YaHei"/>
                <a:cs typeface="Microsoft YaHei"/>
              </a:rPr>
              <a:t>40.0%</a:t>
            </a:r>
            <a:endParaRPr lang="Microsoft YaHei" altLang="Microsoft YaHei" sz="800" dirty="0"/>
          </a:p>
        </p:txBody>
      </p:sp>
      <p:sp>
        <p:nvSpPr>
          <p:cNvPr id="482" name="textbox 482"/>
          <p:cNvSpPr/>
          <p:nvPr/>
        </p:nvSpPr>
        <p:spPr>
          <a:xfrm>
            <a:off x="1856782" y="3316832"/>
            <a:ext cx="312420" cy="128270"/>
          </a:xfrm>
          <a:prstGeom prst="rect">
            <a:avLst/>
          </a:prstGeom>
        </p:spPr>
        <p:txBody>
          <a:bodyPr vert="horz" wrap="square" lIns="0" tIns="0" rIns="0" bIns="0"/>
          <a:lstStyle/>
          <a:p>
            <a:pPr algn="l" rtl="0" eaLnBrk="0">
              <a:lnSpc>
                <a:spcPct val="83594"/>
              </a:lnSpc>
              <a:tabLst/>
            </a:pPr>
            <a:endParaRPr lang="Arial" altLang="Arial" sz="100" dirty="0"/>
          </a:p>
          <a:p>
            <a:pPr marL="12700" algn="l" rtl="0" eaLnBrk="0">
              <a:lnSpc>
                <a:spcPct val="84000"/>
              </a:lnSpc>
              <a:tabLst/>
            </a:pPr>
            <a:r>
              <a:rPr sz="800" kern="0" spc="-20" dirty="0">
                <a:solidFill>
                  <a:srgbClr val="FFFFFF">
                    <a:alpha val="100000"/>
                  </a:srgbClr>
                </a:solidFill>
                <a:latin typeface="Microsoft YaHei"/>
                <a:ea typeface="Microsoft YaHei"/>
                <a:cs typeface="Microsoft YaHei"/>
              </a:rPr>
              <a:t>36.2%</a:t>
            </a:r>
            <a:endParaRPr lang="Microsoft YaHei" altLang="Microsoft YaHei" sz="800" dirty="0"/>
          </a:p>
        </p:txBody>
      </p:sp>
      <p:sp>
        <p:nvSpPr>
          <p:cNvPr id="484" name="textbox 484"/>
          <p:cNvSpPr/>
          <p:nvPr/>
        </p:nvSpPr>
        <p:spPr>
          <a:xfrm>
            <a:off x="1843886" y="3905097"/>
            <a:ext cx="312420" cy="128270"/>
          </a:xfrm>
          <a:prstGeom prst="rect">
            <a:avLst/>
          </a:prstGeom>
        </p:spPr>
        <p:txBody>
          <a:bodyPr vert="horz" wrap="square" lIns="0" tIns="0" rIns="0" bIns="0"/>
          <a:lstStyle/>
          <a:p>
            <a:pPr algn="l" rtl="0" eaLnBrk="0">
              <a:lnSpc>
                <a:spcPct val="83266"/>
              </a:lnSpc>
              <a:tabLst/>
            </a:pPr>
            <a:endParaRPr lang="Arial" altLang="Arial" sz="100" dirty="0"/>
          </a:p>
          <a:p>
            <a:pPr marL="12700" algn="l" rtl="0" eaLnBrk="0">
              <a:lnSpc>
                <a:spcPct val="84000"/>
              </a:lnSpc>
              <a:tabLst/>
            </a:pPr>
            <a:r>
              <a:rPr sz="800" kern="0" spc="-20" dirty="0">
                <a:solidFill>
                  <a:srgbClr val="FFFFFF">
                    <a:alpha val="100000"/>
                  </a:srgbClr>
                </a:solidFill>
                <a:latin typeface="Microsoft YaHei"/>
                <a:ea typeface="Microsoft YaHei"/>
                <a:cs typeface="Microsoft YaHei"/>
              </a:rPr>
              <a:t>33.5%</a:t>
            </a:r>
            <a:endParaRPr lang="Microsoft YaHei" altLang="Microsoft YaHei" sz="800" dirty="0"/>
          </a:p>
        </p:txBody>
      </p:sp>
      <p:sp>
        <p:nvSpPr>
          <p:cNvPr id="486" name="rect"/>
          <p:cNvSpPr/>
          <p:nvPr/>
        </p:nvSpPr>
        <p:spPr>
          <a:xfrm>
            <a:off x="5718518" y="3070208"/>
            <a:ext cx="3176" cy="2351526"/>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488" name="rect"/>
          <p:cNvSpPr/>
          <p:nvPr/>
        </p:nvSpPr>
        <p:spPr>
          <a:xfrm>
            <a:off x="7571615" y="5644779"/>
            <a:ext cx="75410" cy="75410"/>
          </a:xfrm>
          <a:prstGeom prst="rect">
            <a:avLst/>
          </a:prstGeom>
          <a:solidFill>
            <a:srgbClr val="65AF45">
              <a:alpha val="100000"/>
            </a:srgbClr>
          </a:solidFill>
          <a:ln cap="flat">
            <a:noFill/>
            <a:prstDash val="solid"/>
            <a:miter lim="0"/>
          </a:ln>
        </p:spPr>
        <p:txBody>
          <a:bodyPr rtlCol="0"/>
          <a:lstStyle/>
          <a:p>
            <a:pPr algn="ctr"/>
            <a:endParaRPr lang="zh-CN" altLang="en-US"/>
          </a:p>
        </p:txBody>
      </p:sp>
      <p:sp>
        <p:nvSpPr>
          <p:cNvPr id="490" name="rect"/>
          <p:cNvSpPr/>
          <p:nvPr/>
        </p:nvSpPr>
        <p:spPr>
          <a:xfrm>
            <a:off x="4815675" y="5643277"/>
            <a:ext cx="75410" cy="75409"/>
          </a:xfrm>
          <a:prstGeom prst="rect">
            <a:avLst/>
          </a:prstGeom>
          <a:solidFill>
            <a:srgbClr val="65AF45">
              <a:alpha val="100000"/>
            </a:srgbClr>
          </a:solidFill>
          <a:ln cap="flat">
            <a:noFill/>
            <a:prstDash val="solid"/>
            <a:miter lim="0"/>
          </a:ln>
        </p:spPr>
        <p:txBody>
          <a:bodyPr rtlCol="0"/>
          <a:lstStyle/>
          <a:p>
            <a:pPr algn="ctr"/>
            <a:endParaRPr lang="zh-CN" altLang="en-US"/>
          </a:p>
        </p:txBody>
      </p:sp>
      <p:sp>
        <p:nvSpPr>
          <p:cNvPr id="492" name="rect"/>
          <p:cNvSpPr/>
          <p:nvPr/>
        </p:nvSpPr>
        <p:spPr>
          <a:xfrm>
            <a:off x="7571615" y="5886879"/>
            <a:ext cx="75410" cy="75409"/>
          </a:xfrm>
          <a:prstGeom prst="rect">
            <a:avLst/>
          </a:prstGeom>
          <a:solidFill>
            <a:srgbClr val="FAB414">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4" name="table 494"/>
          <p:cNvGraphicFramePr>
            <a:graphicFrameLocks noGrp="1"/>
          </p:cNvGraphicFramePr>
          <p:nvPr/>
        </p:nvGraphicFramePr>
        <p:xfrm>
          <a:off x="521727" y="2997954"/>
          <a:ext cx="8100059" cy="2849880"/>
        </p:xfrm>
        <a:graphic>
          <a:graphicData uri="http://schemas.openxmlformats.org/drawingml/2006/table">
            <a:tbl>
              <a:tblPr/>
              <a:tblGrid>
                <a:gridCol w="770890"/>
                <a:gridCol w="1658620"/>
                <a:gridCol w="1699895"/>
                <a:gridCol w="1356995"/>
                <a:gridCol w="1303655"/>
                <a:gridCol w="1310005"/>
              </a:tblGrid>
              <a:tr h="382904">
                <a:tc>
                  <a:txBody>
                    <a:bodyPr/>
                    <a:lstStyle/>
                    <a:p>
                      <a:pPr algn="l" rtl="0" eaLnBrk="0">
                        <a:lnSpc>
                          <a:spcPct val="100000"/>
                        </a:lnSpc>
                        <a:tabLst/>
                      </a:pPr>
                      <a:endParaRPr lang="Arial" altLang="Arial" sz="900" dirty="0"/>
                    </a:p>
                    <a:p>
                      <a:pPr algn="l" rtl="0" eaLnBrk="0">
                        <a:lnSpc>
                          <a:spcPct val="8389"/>
                        </a:lnSpc>
                        <a:tabLst/>
                      </a:pPr>
                      <a:endParaRPr lang="Arial" altLang="Arial" sz="100" dirty="0"/>
                    </a:p>
                    <a:p>
                      <a:pPr marL="114300" algn="l" rtl="0" eaLnBrk="0">
                        <a:lnSpc>
                          <a:spcPct val="89000"/>
                        </a:lnSpc>
                        <a:tabLst/>
                      </a:pPr>
                      <a:r>
                        <a:rPr sz="1100" b="1" kern="0" spc="-20" dirty="0">
                          <a:solidFill>
                            <a:srgbClr val="FFFFFF">
                              <a:alpha val="100000"/>
                            </a:srgbClr>
                          </a:solidFill>
                          <a:latin typeface="Microsoft YaHei"/>
                          <a:ea typeface="Microsoft YaHei"/>
                          <a:cs typeface="Microsoft YaHei"/>
                        </a:rPr>
                        <a:t>商场位置</a:t>
                      </a:r>
                      <a:endParaRPr lang="Microsoft YaHei" altLang="Microsoft YaHei" sz="11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12000"/>
                        </a:lnSpc>
                        <a:tabLst/>
                      </a:pPr>
                      <a:endParaRPr lang="Arial" altLang="Arial" sz="800" dirty="0"/>
                    </a:p>
                    <a:p>
                      <a:pPr marL="485140" algn="l" rtl="0" eaLnBrk="0">
                        <a:lnSpc>
                          <a:spcPct val="90000"/>
                        </a:lnSpc>
                        <a:spcBef>
                          <a:spcPts val="2"/>
                        </a:spcBef>
                        <a:tabLst/>
                      </a:pPr>
                      <a:r>
                        <a:rPr sz="1100" b="1" kern="0" spc="-10" dirty="0">
                          <a:solidFill>
                            <a:srgbClr val="FFFFFF">
                              <a:alpha val="100000"/>
                            </a:srgbClr>
                          </a:solidFill>
                          <a:latin typeface="Microsoft YaHei"/>
                          <a:ea typeface="Microsoft YaHei"/>
                          <a:cs typeface="Microsoft YaHei"/>
                        </a:rPr>
                        <a:t>商场小程序</a:t>
                      </a:r>
                      <a:endParaRPr lang="Microsoft YaHei" altLang="Microsoft YaHei" sz="11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1000"/>
                        </a:lnSpc>
                        <a:tabLst/>
                      </a:pPr>
                      <a:endParaRPr lang="Arial" altLang="Arial" sz="900" dirty="0"/>
                    </a:p>
                    <a:p>
                      <a:pPr algn="l" rtl="0" eaLnBrk="0">
                        <a:lnSpc>
                          <a:spcPct val="8569"/>
                        </a:lnSpc>
                        <a:tabLst/>
                      </a:pPr>
                      <a:endParaRPr lang="Arial" altLang="Arial" sz="100" dirty="0"/>
                    </a:p>
                    <a:p>
                      <a:pPr marL="128904" algn="l" rtl="0" eaLnBrk="0">
                        <a:lnSpc>
                          <a:spcPct val="89000"/>
                        </a:lnSpc>
                        <a:tabLst/>
                      </a:pPr>
                      <a:r>
                        <a:rPr sz="1000" b="1" kern="0" spc="-10" dirty="0">
                          <a:solidFill>
                            <a:srgbClr val="FFFFFF">
                              <a:alpha val="100000"/>
                            </a:srgbClr>
                          </a:solidFill>
                          <a:latin typeface="Arial"/>
                          <a:ea typeface="Arial"/>
                          <a:cs typeface="Arial"/>
                        </a:rPr>
                        <a:t>DIOR</a:t>
                      </a:r>
                      <a:r>
                        <a:rPr sz="1000" b="1" kern="0" spc="-10" dirty="0">
                          <a:solidFill>
                            <a:srgbClr val="FFFFFF">
                              <a:alpha val="100000"/>
                            </a:srgbClr>
                          </a:solidFill>
                          <a:latin typeface="Microsoft YaHei"/>
                          <a:ea typeface="Microsoft YaHei"/>
                          <a:cs typeface="Microsoft YaHei"/>
                        </a:rPr>
                        <a:t>迪奥官方时装精品店</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900" dirty="0"/>
                    </a:p>
                    <a:p>
                      <a:pPr algn="l" rtl="0" eaLnBrk="0">
                        <a:lnSpc>
                          <a:spcPct val="7686"/>
                        </a:lnSpc>
                        <a:tabLst/>
                      </a:pPr>
                      <a:endParaRPr lang="Arial" altLang="Arial" sz="100" dirty="0"/>
                    </a:p>
                    <a:p>
                      <a:pPr marL="234950" algn="l" rtl="0" eaLnBrk="0">
                        <a:lnSpc>
                          <a:spcPct val="90000"/>
                        </a:lnSpc>
                        <a:tabLst/>
                      </a:pPr>
                      <a:r>
                        <a:rPr sz="1000" b="1" kern="0" spc="-10" dirty="0">
                          <a:solidFill>
                            <a:srgbClr val="FFFFFF">
                              <a:alpha val="100000"/>
                            </a:srgbClr>
                          </a:solidFill>
                          <a:latin typeface="Microsoft YaHei"/>
                          <a:ea typeface="Microsoft YaHei"/>
                          <a:cs typeface="Microsoft YaHei"/>
                        </a:rPr>
                        <a:t>周大福官方商城</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900" dirty="0"/>
                    </a:p>
                    <a:p>
                      <a:pPr algn="l" rtl="0" eaLnBrk="0">
                        <a:lnSpc>
                          <a:spcPct val="7607"/>
                        </a:lnSpc>
                        <a:tabLst/>
                      </a:pPr>
                      <a:endParaRPr lang="Arial" altLang="Arial" sz="100" dirty="0"/>
                    </a:p>
                    <a:p>
                      <a:pPr marL="80644" algn="l" rtl="0" eaLnBrk="0">
                        <a:lnSpc>
                          <a:spcPct val="90000"/>
                        </a:lnSpc>
                        <a:tabLst/>
                      </a:pPr>
                      <a:r>
                        <a:rPr sz="1000" b="1" kern="0" spc="-10" dirty="0">
                          <a:solidFill>
                            <a:srgbClr val="FFFFFF">
                              <a:alpha val="100000"/>
                            </a:srgbClr>
                          </a:solidFill>
                          <a:latin typeface="Microsoft YaHei"/>
                          <a:ea typeface="Microsoft YaHei"/>
                          <a:cs typeface="Microsoft YaHei"/>
                        </a:rPr>
                        <a:t>新品体验丨路易威登</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1000"/>
                        </a:lnSpc>
                        <a:tabLst/>
                      </a:pPr>
                      <a:endParaRPr lang="Arial" altLang="Arial" sz="900" dirty="0"/>
                    </a:p>
                    <a:p>
                      <a:pPr algn="l" rtl="0" eaLnBrk="0">
                        <a:lnSpc>
                          <a:spcPct val="8511"/>
                        </a:lnSpc>
                        <a:tabLst/>
                      </a:pPr>
                      <a:endParaRPr lang="Arial" altLang="Arial" sz="100" dirty="0"/>
                    </a:p>
                    <a:p>
                      <a:pPr marL="146050" algn="l" rtl="0" eaLnBrk="0">
                        <a:lnSpc>
                          <a:spcPct val="89000"/>
                        </a:lnSpc>
                        <a:tabLst/>
                      </a:pPr>
                      <a:r>
                        <a:rPr sz="1000" b="1" kern="0" spc="-10" dirty="0">
                          <a:solidFill>
                            <a:srgbClr val="FFFFFF">
                              <a:alpha val="100000"/>
                            </a:srgbClr>
                          </a:solidFill>
                          <a:latin typeface="Microsoft YaHei"/>
                          <a:ea typeface="Microsoft YaHei"/>
                          <a:cs typeface="Microsoft YaHei"/>
                        </a:rPr>
                        <a:t>爱马仕限时体验店</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53F"/>
                    </a:solidFill>
                  </a:tcPr>
                </a:tc>
              </a:tr>
              <a:tr h="246379">
                <a:tc rowSpan="5">
                  <a:txBody>
                    <a:bodyPr/>
                    <a:lstStyle/>
                    <a:p>
                      <a:pPr algn="l" rtl="0" eaLnBrk="0">
                        <a:lnSpc>
                          <a:spcPct val="123000"/>
                        </a:lnSpc>
                        <a:tabLst/>
                      </a:pPr>
                      <a:endParaRPr lang="Arial" altLang="Arial" sz="1000" dirty="0"/>
                    </a:p>
                    <a:p>
                      <a:pPr algn="l" rtl="0" eaLnBrk="0">
                        <a:lnSpc>
                          <a:spcPct val="123000"/>
                        </a:lnSpc>
                        <a:tabLst/>
                      </a:pPr>
                      <a:endParaRPr lang="Arial" altLang="Arial" sz="1000" dirty="0"/>
                    </a:p>
                    <a:p>
                      <a:pPr algn="l" rtl="0" eaLnBrk="0">
                        <a:lnSpc>
                          <a:spcPct val="124000"/>
                        </a:lnSpc>
                        <a:tabLst/>
                      </a:pPr>
                      <a:endParaRPr lang="Arial" altLang="Arial" sz="1000" dirty="0"/>
                    </a:p>
                    <a:p>
                      <a:pPr marL="135889" algn="l" rtl="0" eaLnBrk="0">
                        <a:lnSpc>
                          <a:spcPct val="89000"/>
                        </a:lnSpc>
                        <a:spcBef>
                          <a:spcPts val="6"/>
                        </a:spcBef>
                        <a:tabLst/>
                      </a:pPr>
                      <a:r>
                        <a:rPr sz="1000" kern="0" spc="-10" dirty="0">
                          <a:solidFill>
                            <a:srgbClr val="595959">
                              <a:alpha val="100000"/>
                            </a:srgbClr>
                          </a:solidFill>
                          <a:latin typeface="Microsoft YaHei"/>
                          <a:ea typeface="Microsoft YaHei"/>
                          <a:cs typeface="Microsoft YaHei"/>
                        </a:rPr>
                        <a:t>全国范围</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57785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万达广场</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500" dirty="0"/>
                    </a:p>
                    <a:p>
                      <a:pPr marL="766444" algn="l" rtl="0" eaLnBrk="0">
                        <a:lnSpc>
                          <a:spcPct val="84000"/>
                        </a:lnSpc>
                        <a:tabLst/>
                      </a:pPr>
                      <a:r>
                        <a:rPr sz="1000" kern="0" spc="-20" dirty="0">
                          <a:solidFill>
                            <a:srgbClr val="595959">
                              <a:alpha val="100000"/>
                            </a:srgbClr>
                          </a:solidFill>
                          <a:latin typeface="Microsoft YaHei"/>
                          <a:ea typeface="Microsoft YaHei"/>
                          <a:cs typeface="Microsoft YaHei"/>
                        </a:rPr>
                        <a:t>9.4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c>
                  <a:txBody>
                    <a:bodyPr/>
                    <a:lstStyle/>
                    <a:p>
                      <a:pPr algn="l" rtl="0" eaLnBrk="0">
                        <a:lnSpc>
                          <a:spcPct val="107000"/>
                        </a:lnSpc>
                        <a:tabLst/>
                      </a:pPr>
                      <a:endParaRPr lang="Arial" altLang="Arial" sz="500" dirty="0"/>
                    </a:p>
                    <a:p>
                      <a:pPr marL="565150" algn="l" rtl="0" eaLnBrk="0">
                        <a:lnSpc>
                          <a:spcPct val="84000"/>
                        </a:lnSpc>
                        <a:tabLst/>
                      </a:pPr>
                      <a:r>
                        <a:rPr sz="1000" kern="0" spc="-30" dirty="0">
                          <a:solidFill>
                            <a:srgbClr val="595959">
                              <a:alpha val="100000"/>
                            </a:srgbClr>
                          </a:solidFill>
                          <a:latin typeface="Microsoft YaHei"/>
                          <a:ea typeface="Microsoft YaHei"/>
                          <a:cs typeface="Microsoft YaHei"/>
                        </a:rPr>
                        <a:t>10.0</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7000"/>
                        </a:lnSpc>
                        <a:tabLst/>
                      </a:pPr>
                      <a:endParaRPr lang="Arial" altLang="Arial" sz="500" dirty="0"/>
                    </a:p>
                    <a:p>
                      <a:pPr marL="568325" algn="l" rtl="0" eaLnBrk="0">
                        <a:lnSpc>
                          <a:spcPct val="84000"/>
                        </a:lnSpc>
                        <a:tabLst/>
                      </a:pPr>
                      <a:r>
                        <a:rPr sz="1000" kern="0" spc="-20" dirty="0">
                          <a:solidFill>
                            <a:srgbClr val="595959">
                              <a:alpha val="100000"/>
                            </a:srgbClr>
                          </a:solidFill>
                          <a:latin typeface="Microsoft YaHei"/>
                          <a:ea typeface="Microsoft YaHei"/>
                          <a:cs typeface="Microsoft YaHei"/>
                        </a:rPr>
                        <a:t>9.8</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7000"/>
                        </a:lnSpc>
                        <a:tabLst/>
                      </a:pPr>
                      <a:endParaRPr lang="Arial" altLang="Arial" sz="500" dirty="0"/>
                    </a:p>
                    <a:p>
                      <a:pPr marL="568325" algn="l" rtl="0" eaLnBrk="0">
                        <a:lnSpc>
                          <a:spcPct val="84000"/>
                        </a:lnSpc>
                        <a:tabLst/>
                      </a:pPr>
                      <a:r>
                        <a:rPr sz="1000" kern="0" spc="-20" dirty="0">
                          <a:solidFill>
                            <a:srgbClr val="595959">
                              <a:alpha val="100000"/>
                            </a:srgbClr>
                          </a:solidFill>
                          <a:latin typeface="Microsoft YaHei"/>
                          <a:ea typeface="Microsoft YaHei"/>
                          <a:cs typeface="Microsoft YaHei"/>
                        </a:rPr>
                        <a:t>9.5</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r>
              <a:tr h="246379">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75944" algn="l" rtl="0" eaLnBrk="0">
                        <a:lnSpc>
                          <a:spcPct val="89000"/>
                        </a:lnSpc>
                        <a:tabLst/>
                      </a:pPr>
                      <a:r>
                        <a:rPr sz="1000" kern="0" spc="-10" dirty="0">
                          <a:solidFill>
                            <a:srgbClr val="595959">
                              <a:alpha val="100000"/>
                            </a:srgbClr>
                          </a:solidFill>
                          <a:latin typeface="Microsoft YaHei"/>
                          <a:ea typeface="Microsoft YaHei"/>
                          <a:cs typeface="Microsoft YaHei"/>
                        </a:rPr>
                        <a:t>龙湖天街</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500" dirty="0"/>
                    </a:p>
                    <a:p>
                      <a:pPr marL="766444"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c>
                  <a:txBody>
                    <a:bodyPr/>
                    <a:lstStyle/>
                    <a:p>
                      <a:pPr algn="l" rtl="0" eaLnBrk="0">
                        <a:lnSpc>
                          <a:spcPct val="107000"/>
                        </a:lnSpc>
                        <a:tabLst/>
                      </a:pPr>
                      <a:endParaRPr lang="Arial" altLang="Arial" sz="500" dirty="0"/>
                    </a:p>
                    <a:p>
                      <a:pPr marL="59563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9.6</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c>
                  <a:txBody>
                    <a:bodyPr/>
                    <a:lstStyle/>
                    <a:p>
                      <a:pPr algn="l" rtl="0" eaLnBrk="0">
                        <a:lnSpc>
                          <a:spcPct val="107000"/>
                        </a:lnSpc>
                        <a:tabLst/>
                      </a:pPr>
                      <a:endParaRPr lang="Arial" altLang="Arial" sz="500" dirty="0"/>
                    </a:p>
                    <a:p>
                      <a:pPr marL="56832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c>
                  <a:txBody>
                    <a:bodyPr/>
                    <a:lstStyle/>
                    <a:p>
                      <a:pPr algn="l" rtl="0" eaLnBrk="0">
                        <a:lnSpc>
                          <a:spcPct val="107000"/>
                        </a:lnSpc>
                        <a:tabLst/>
                      </a:pPr>
                      <a:endParaRPr lang="Arial" altLang="Arial" sz="500" dirty="0"/>
                    </a:p>
                    <a:p>
                      <a:pPr marL="56832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485"/>
                    </a:solidFill>
                  </a:tcPr>
                </a:tc>
              </a:tr>
              <a:tr h="245745">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5000"/>
                        </a:lnSpc>
                        <a:tabLst/>
                      </a:pPr>
                      <a:endParaRPr lang="Arial" altLang="Arial" sz="400" dirty="0"/>
                    </a:p>
                    <a:p>
                      <a:pPr marL="578484"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吾悦广场</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4000"/>
                        </a:lnSpc>
                        <a:tabLst/>
                      </a:pPr>
                      <a:endParaRPr lang="Arial" altLang="Arial" sz="500" dirty="0"/>
                    </a:p>
                    <a:p>
                      <a:pPr marL="766444"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4000"/>
                        </a:lnSpc>
                        <a:tabLst/>
                      </a:pPr>
                      <a:endParaRPr lang="Arial" altLang="Arial" sz="500" dirty="0"/>
                    </a:p>
                    <a:p>
                      <a:pPr marL="595630"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9.0</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4000"/>
                        </a:lnSpc>
                        <a:tabLst/>
                      </a:pPr>
                      <a:endParaRPr lang="Arial" altLang="Arial" sz="500" dirty="0"/>
                    </a:p>
                    <a:p>
                      <a:pPr marL="56832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4000"/>
                        </a:lnSpc>
                        <a:tabLst/>
                      </a:pPr>
                      <a:endParaRPr lang="Arial" altLang="Arial" sz="500" dirty="0"/>
                    </a:p>
                    <a:p>
                      <a:pPr marL="56832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8.5</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r>
              <a:tr h="246379">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650875" algn="l" rtl="0" eaLnBrk="0">
                        <a:lnSpc>
                          <a:spcPct val="80000"/>
                        </a:lnSpc>
                        <a:spcBef>
                          <a:spcPts val="2"/>
                        </a:spcBef>
                        <a:tabLst/>
                      </a:pPr>
                      <a:r>
                        <a:rPr sz="1000" kern="0" spc="-20" dirty="0">
                          <a:solidFill>
                            <a:srgbClr val="595959">
                              <a:alpha val="100000"/>
                            </a:srgbClr>
                          </a:solidFill>
                          <a:latin typeface="Arial"/>
                          <a:ea typeface="Arial"/>
                          <a:cs typeface="Arial"/>
                        </a:rPr>
                        <a:t>iTiandi</a:t>
                      </a: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5000"/>
                        </a:lnSpc>
                        <a:tabLst/>
                      </a:pPr>
                      <a:endParaRPr lang="Arial" altLang="Arial" sz="500" dirty="0"/>
                    </a:p>
                    <a:p>
                      <a:pPr marL="767080" algn="l" rtl="0" eaLnBrk="0">
                        <a:lnSpc>
                          <a:spcPct val="84000"/>
                        </a:lnSpc>
                        <a:spcBef>
                          <a:spcPts val="5"/>
                        </a:spcBef>
                        <a:tabLst/>
                      </a:pPr>
                      <a:r>
                        <a:rPr sz="1000" kern="0" spc="-30" dirty="0">
                          <a:solidFill>
                            <a:srgbClr val="595959">
                              <a:alpha val="100000"/>
                            </a:srgbClr>
                          </a:solidFill>
                          <a:latin typeface="Microsoft YaHei"/>
                          <a:ea typeface="Microsoft YaHei"/>
                          <a:cs typeface="Microsoft YaHei"/>
                        </a:rPr>
                        <a:t>7.8</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5000"/>
                        </a:lnSpc>
                        <a:tabLst/>
                      </a:pPr>
                      <a:endParaRPr lang="Arial" altLang="Arial" sz="500" dirty="0"/>
                    </a:p>
                    <a:p>
                      <a:pPr marL="596265" algn="l" rtl="0" eaLnBrk="0">
                        <a:lnSpc>
                          <a:spcPct val="84000"/>
                        </a:lnSpc>
                        <a:spcBef>
                          <a:spcPts val="5"/>
                        </a:spcBef>
                        <a:tabLst/>
                      </a:pPr>
                      <a:r>
                        <a:rPr sz="1000" kern="0" spc="-30" dirty="0">
                          <a:solidFill>
                            <a:srgbClr val="595959">
                              <a:alpha val="100000"/>
                            </a:srgbClr>
                          </a:solidFill>
                          <a:latin typeface="Microsoft YaHei"/>
                          <a:ea typeface="Microsoft YaHei"/>
                          <a:cs typeface="Microsoft YaHei"/>
                        </a:rPr>
                        <a:t>7.1</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5000"/>
                        </a:lnSpc>
                        <a:tabLst/>
                      </a:pPr>
                      <a:endParaRPr lang="Arial" altLang="Arial" sz="500" dirty="0"/>
                    </a:p>
                    <a:p>
                      <a:pPr marL="568325" algn="l" rtl="0" eaLnBrk="0">
                        <a:lnSpc>
                          <a:spcPct val="84000"/>
                        </a:lnSpc>
                        <a:spcBef>
                          <a:spcPts val="5"/>
                        </a:spcBef>
                        <a:tabLst/>
                      </a:pPr>
                      <a:r>
                        <a:rPr sz="1000" kern="0" spc="-20" dirty="0">
                          <a:solidFill>
                            <a:srgbClr val="595959">
                              <a:alpha val="100000"/>
                            </a:srgbClr>
                          </a:solidFill>
                          <a:latin typeface="Microsoft YaHei"/>
                          <a:ea typeface="Microsoft YaHei"/>
                          <a:cs typeface="Microsoft YaHei"/>
                        </a:rPr>
                        <a:t>8.1</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5000"/>
                        </a:lnSpc>
                        <a:tabLst/>
                      </a:pPr>
                      <a:endParaRPr lang="Arial" altLang="Arial" sz="500" dirty="0"/>
                    </a:p>
                    <a:p>
                      <a:pPr marL="568325" algn="l" rtl="0" eaLnBrk="0">
                        <a:lnSpc>
                          <a:spcPct val="84000"/>
                        </a:lnSpc>
                        <a:spcBef>
                          <a:spcPts val="5"/>
                        </a:spcBef>
                        <a:tabLst/>
                      </a:pPr>
                      <a:r>
                        <a:rPr sz="1000" kern="0" spc="-20" dirty="0">
                          <a:solidFill>
                            <a:srgbClr val="595959">
                              <a:alpha val="100000"/>
                            </a:srgbClr>
                          </a:solidFill>
                          <a:latin typeface="Microsoft YaHei"/>
                          <a:ea typeface="Microsoft YaHei"/>
                          <a:cs typeface="Microsoft YaHei"/>
                        </a:rPr>
                        <a:t>8.1</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r>
              <a:tr h="245745">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8000"/>
                        </a:lnSpc>
                        <a:tabLst/>
                      </a:pPr>
                      <a:endParaRPr lang="Arial" altLang="Arial" sz="400" dirty="0"/>
                    </a:p>
                    <a:p>
                      <a:pPr marL="515619"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王府井集团</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500" dirty="0"/>
                    </a:p>
                    <a:p>
                      <a:pPr marL="767080" algn="l" rtl="0" eaLnBrk="0">
                        <a:lnSpc>
                          <a:spcPct val="83000"/>
                        </a:lnSpc>
                        <a:spcBef>
                          <a:spcPts val="3"/>
                        </a:spcBef>
                        <a:tabLst/>
                      </a:pPr>
                      <a:r>
                        <a:rPr sz="1000" kern="0" spc="-30" dirty="0">
                          <a:solidFill>
                            <a:srgbClr val="595959">
                              <a:alpha val="100000"/>
                            </a:srgbClr>
                          </a:solidFill>
                          <a:latin typeface="Microsoft YaHei"/>
                          <a:ea typeface="Microsoft YaHei"/>
                          <a:cs typeface="Microsoft YaHei"/>
                        </a:rPr>
                        <a:t>7.7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6000"/>
                        </a:lnSpc>
                        <a:tabLst/>
                      </a:pPr>
                      <a:endParaRPr lang="Arial" altLang="Arial" sz="500" dirty="0"/>
                    </a:p>
                    <a:p>
                      <a:pPr marL="594994"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8.1</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6000"/>
                        </a:lnSpc>
                        <a:tabLst/>
                      </a:pPr>
                      <a:endParaRPr lang="Arial" altLang="Arial" sz="500" dirty="0"/>
                    </a:p>
                    <a:p>
                      <a:pPr marL="5683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8.0</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6000"/>
                        </a:lnSpc>
                        <a:tabLst/>
                      </a:pPr>
                      <a:endParaRPr lang="Arial" altLang="Arial" sz="500" dirty="0"/>
                    </a:p>
                    <a:p>
                      <a:pPr marL="568959"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7.9</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r>
              <a:tr h="245745">
                <a:tc rowSpan="2">
                  <a:txBody>
                    <a:bodyPr/>
                    <a:lstStyle/>
                    <a:p>
                      <a:pPr algn="l" rtl="0" eaLnBrk="0">
                        <a:lnSpc>
                          <a:spcPct val="125000"/>
                        </a:lnSpc>
                        <a:tabLst/>
                      </a:pPr>
                      <a:endParaRPr lang="Arial" altLang="Arial" sz="1000" dirty="0"/>
                    </a:p>
                    <a:p>
                      <a:pPr algn="l" rtl="0" eaLnBrk="0">
                        <a:lnSpc>
                          <a:spcPct val="9967"/>
                        </a:lnSpc>
                        <a:tabLst/>
                      </a:pPr>
                      <a:endParaRPr lang="Arial" altLang="Arial" sz="100" dirty="0"/>
                    </a:p>
                    <a:p>
                      <a:pPr marL="73025" algn="l" rtl="0" eaLnBrk="0">
                        <a:lnSpc>
                          <a:spcPct val="90000"/>
                        </a:lnSpc>
                        <a:tabLst/>
                      </a:pPr>
                      <a:r>
                        <a:rPr sz="1000" kern="0" spc="-10" dirty="0">
                          <a:solidFill>
                            <a:srgbClr val="595959">
                              <a:alpha val="100000"/>
                            </a:srgbClr>
                          </a:solidFill>
                          <a:latin typeface="Microsoft YaHei"/>
                          <a:ea typeface="Microsoft YaHei"/>
                          <a:cs typeface="Microsoft YaHei"/>
                        </a:rPr>
                        <a:t>一线级城市</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20000"/>
                        </a:lnSpc>
                        <a:tabLst/>
                      </a:pPr>
                      <a:endParaRPr lang="Arial" altLang="Arial" sz="400" dirty="0"/>
                    </a:p>
                    <a:p>
                      <a:pPr marL="726440" algn="l" rtl="0" eaLnBrk="0">
                        <a:lnSpc>
                          <a:spcPct val="80000"/>
                        </a:lnSpc>
                        <a:spcBef>
                          <a:spcPts val="1"/>
                        </a:spcBef>
                        <a:tabLst/>
                      </a:pPr>
                      <a:r>
                        <a:rPr sz="1000" kern="0" spc="-30" dirty="0">
                          <a:solidFill>
                            <a:srgbClr val="595959">
                              <a:alpha val="100000"/>
                            </a:srgbClr>
                          </a:solidFill>
                          <a:latin typeface="Arial"/>
                          <a:ea typeface="Arial"/>
                          <a:cs typeface="Arial"/>
                        </a:rPr>
                        <a:t>K11</a:t>
                      </a: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8000"/>
                        </a:lnSpc>
                        <a:tabLst/>
                      </a:pPr>
                      <a:endParaRPr lang="Arial" altLang="Arial" sz="500" dirty="0"/>
                    </a:p>
                    <a:p>
                      <a:pPr marL="767080" algn="l" rtl="0" eaLnBrk="0">
                        <a:lnSpc>
                          <a:spcPct val="84000"/>
                        </a:lnSpc>
                        <a:tabLst/>
                      </a:pPr>
                      <a:r>
                        <a:rPr sz="1000" kern="0" spc="-30" dirty="0">
                          <a:solidFill>
                            <a:srgbClr val="595959">
                              <a:alpha val="100000"/>
                            </a:srgbClr>
                          </a:solidFill>
                          <a:latin typeface="Microsoft YaHei"/>
                          <a:ea typeface="Microsoft YaHei"/>
                          <a:cs typeface="Microsoft YaHei"/>
                        </a:rPr>
                        <a:t>7.2</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8000"/>
                        </a:lnSpc>
                        <a:tabLst/>
                      </a:pPr>
                      <a:endParaRPr lang="Arial" altLang="Arial" sz="500" dirty="0"/>
                    </a:p>
                    <a:p>
                      <a:pPr marL="596265" algn="l" rtl="0" eaLnBrk="0">
                        <a:lnSpc>
                          <a:spcPct val="84000"/>
                        </a:lnSpc>
                        <a:tabLst/>
                      </a:pPr>
                      <a:r>
                        <a:rPr sz="1000" kern="0" spc="-30" dirty="0">
                          <a:solidFill>
                            <a:srgbClr val="595959">
                              <a:alpha val="100000"/>
                            </a:srgbClr>
                          </a:solidFill>
                          <a:latin typeface="Microsoft YaHei"/>
                          <a:ea typeface="Microsoft YaHei"/>
                          <a:cs typeface="Microsoft YaHei"/>
                        </a:rPr>
                        <a:t>7.3</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10000"/>
                        </a:lnSpc>
                        <a:tabLst/>
                      </a:pPr>
                      <a:endParaRPr lang="Arial" altLang="Arial" sz="500" dirty="0"/>
                    </a:p>
                    <a:p>
                      <a:pPr marL="568959" algn="l" rtl="0" eaLnBrk="0">
                        <a:lnSpc>
                          <a:spcPct val="83000"/>
                        </a:lnSpc>
                        <a:tabLst/>
                      </a:pPr>
                      <a:r>
                        <a:rPr sz="1000" kern="0" spc="-30" dirty="0">
                          <a:solidFill>
                            <a:srgbClr val="595959">
                              <a:alpha val="100000"/>
                            </a:srgbClr>
                          </a:solidFill>
                          <a:latin typeface="Microsoft YaHei"/>
                          <a:ea typeface="Microsoft YaHei"/>
                          <a:cs typeface="Microsoft YaHei"/>
                        </a:rPr>
                        <a:t>7.7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8000"/>
                        </a:lnSpc>
                        <a:tabLst/>
                      </a:pPr>
                      <a:endParaRPr lang="Arial" altLang="Arial" sz="500" dirty="0"/>
                    </a:p>
                    <a:p>
                      <a:pPr marL="568959" algn="l" rtl="0" eaLnBrk="0">
                        <a:lnSpc>
                          <a:spcPct val="84000"/>
                        </a:lnSpc>
                        <a:tabLst/>
                      </a:pPr>
                      <a:r>
                        <a:rPr sz="1000" kern="0" spc="-30" dirty="0">
                          <a:solidFill>
                            <a:srgbClr val="595959">
                              <a:alpha val="100000"/>
                            </a:srgbClr>
                          </a:solidFill>
                          <a:latin typeface="Microsoft YaHei"/>
                          <a:ea typeface="Microsoft YaHei"/>
                          <a:cs typeface="Microsoft YaHei"/>
                        </a:rPr>
                        <a:t>7.6</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r>
              <a:tr h="246379">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640715"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合生汇</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500" dirty="0"/>
                    </a:p>
                    <a:p>
                      <a:pPr marL="767080" algn="l" rtl="0" eaLnBrk="0">
                        <a:lnSpc>
                          <a:spcPct val="83000"/>
                        </a:lnSpc>
                        <a:spcBef>
                          <a:spcPts val="3"/>
                        </a:spcBef>
                        <a:tabLst/>
                      </a:pPr>
                      <a:r>
                        <a:rPr sz="1000" kern="0" spc="-30" dirty="0">
                          <a:solidFill>
                            <a:srgbClr val="595959">
                              <a:alpha val="100000"/>
                            </a:srgbClr>
                          </a:solidFill>
                          <a:latin typeface="Microsoft YaHei"/>
                          <a:ea typeface="Microsoft YaHei"/>
                          <a:cs typeface="Microsoft YaHei"/>
                        </a:rPr>
                        <a:t>7.4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5000"/>
                        </a:lnSpc>
                        <a:tabLst/>
                      </a:pPr>
                      <a:endParaRPr lang="Arial" altLang="Arial" sz="500" dirty="0"/>
                    </a:p>
                    <a:p>
                      <a:pPr marL="59626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7.6</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7000"/>
                        </a:lnSpc>
                        <a:tabLst/>
                      </a:pPr>
                      <a:endParaRPr lang="Arial" altLang="Arial" sz="500" dirty="0"/>
                    </a:p>
                    <a:p>
                      <a:pPr marL="568959" algn="l" rtl="0" eaLnBrk="0">
                        <a:lnSpc>
                          <a:spcPct val="83000"/>
                        </a:lnSpc>
                        <a:spcBef>
                          <a:spcPts val="3"/>
                        </a:spcBef>
                        <a:tabLst/>
                      </a:pPr>
                      <a:r>
                        <a:rPr sz="1000" kern="0" spc="-30" dirty="0">
                          <a:solidFill>
                            <a:srgbClr val="595959">
                              <a:alpha val="100000"/>
                            </a:srgbClr>
                          </a:solidFill>
                          <a:latin typeface="Microsoft YaHei"/>
                          <a:ea typeface="Microsoft YaHei"/>
                          <a:cs typeface="Microsoft YaHei"/>
                        </a:rPr>
                        <a:t>7.7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c>
                  <a:txBody>
                    <a:bodyPr/>
                    <a:lstStyle/>
                    <a:p>
                      <a:pPr algn="l" rtl="0" eaLnBrk="0">
                        <a:lnSpc>
                          <a:spcPct val="105000"/>
                        </a:lnSpc>
                        <a:tabLst/>
                      </a:pPr>
                      <a:endParaRPr lang="Arial" altLang="Arial" sz="500" dirty="0"/>
                    </a:p>
                    <a:p>
                      <a:pPr marL="5683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8.1</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r>
              <a:tr h="245745">
                <a:tc rowSpan="3">
                  <a:txBody>
                    <a:bodyPr/>
                    <a:lstStyle/>
                    <a:p>
                      <a:pPr algn="l" rtl="0" eaLnBrk="0">
                        <a:lnSpc>
                          <a:spcPct val="103000"/>
                        </a:lnSpc>
                        <a:tabLst/>
                      </a:pPr>
                      <a:endParaRPr lang="Arial" altLang="Arial" sz="1000" dirty="0"/>
                    </a:p>
                    <a:p>
                      <a:pPr algn="l" rtl="0" eaLnBrk="0">
                        <a:lnSpc>
                          <a:spcPct val="104000"/>
                        </a:lnSpc>
                        <a:tabLst/>
                      </a:pPr>
                      <a:endParaRPr lang="Arial" altLang="Arial" sz="1000" dirty="0"/>
                    </a:p>
                    <a:p>
                      <a:pPr marL="136525"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重点城市</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33020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成都银泰中心</a:t>
                      </a:r>
                      <a:r>
                        <a:rPr sz="1000" kern="0" spc="-10" dirty="0">
                          <a:solidFill>
                            <a:srgbClr val="595959">
                              <a:alpha val="100000"/>
                            </a:srgbClr>
                          </a:solidFill>
                          <a:latin typeface="Arial"/>
                          <a:ea typeface="Arial"/>
                          <a:cs typeface="Arial"/>
                        </a:rPr>
                        <a:t>in99</a:t>
                      </a: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8000"/>
                        </a:lnSpc>
                        <a:tabLst/>
                      </a:pPr>
                      <a:endParaRPr lang="Arial" altLang="Arial" sz="500" dirty="0"/>
                    </a:p>
                    <a:p>
                      <a:pPr marL="767080" algn="l" rtl="0" eaLnBrk="0">
                        <a:lnSpc>
                          <a:spcPct val="83000"/>
                        </a:lnSpc>
                        <a:spcBef>
                          <a:spcPts val="1"/>
                        </a:spcBef>
                        <a:tabLst/>
                      </a:pPr>
                      <a:r>
                        <a:rPr sz="1000" kern="0" spc="-30" dirty="0">
                          <a:solidFill>
                            <a:srgbClr val="595959">
                              <a:alpha val="100000"/>
                            </a:srgbClr>
                          </a:solidFill>
                          <a:latin typeface="Microsoft YaHei"/>
                          <a:ea typeface="Microsoft YaHei"/>
                          <a:cs typeface="Microsoft YaHei"/>
                        </a:rPr>
                        <a:t>7.5</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6000"/>
                        </a:lnSpc>
                        <a:tabLst/>
                      </a:pPr>
                      <a:endParaRPr lang="Arial" altLang="Arial" sz="500" dirty="0"/>
                    </a:p>
                    <a:p>
                      <a:pPr marL="59626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6.4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6000"/>
                        </a:lnSpc>
                        <a:tabLst/>
                      </a:pPr>
                      <a:endParaRPr lang="Arial" altLang="Arial" sz="500" dirty="0"/>
                    </a:p>
                    <a:p>
                      <a:pPr marL="5689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7.3</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8000"/>
                        </a:lnSpc>
                        <a:tabLst/>
                      </a:pPr>
                      <a:endParaRPr lang="Arial" altLang="Arial" sz="500" dirty="0"/>
                    </a:p>
                    <a:p>
                      <a:pPr marL="568959" algn="l" rtl="0" eaLnBrk="0">
                        <a:lnSpc>
                          <a:spcPct val="83000"/>
                        </a:lnSpc>
                        <a:spcBef>
                          <a:spcPts val="1"/>
                        </a:spcBef>
                        <a:tabLst/>
                      </a:pPr>
                      <a:r>
                        <a:rPr sz="1000" kern="0" spc="-30" dirty="0">
                          <a:solidFill>
                            <a:srgbClr val="595959">
                              <a:alpha val="100000"/>
                            </a:srgbClr>
                          </a:solidFill>
                          <a:latin typeface="Microsoft YaHei"/>
                          <a:ea typeface="Microsoft YaHei"/>
                          <a:cs typeface="Microsoft YaHei"/>
                        </a:rPr>
                        <a:t>7.7</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DAE"/>
                    </a:solidFill>
                  </a:tcPr>
                </a:tc>
              </a:tr>
              <a:tr h="245745">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387984"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上海前滩太古里</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500" dirty="0"/>
                    </a:p>
                    <a:p>
                      <a:pPr marL="767080" algn="l" rtl="0" eaLnBrk="0">
                        <a:lnSpc>
                          <a:spcPct val="83000"/>
                        </a:lnSpc>
                        <a:spcBef>
                          <a:spcPts val="4"/>
                        </a:spcBef>
                        <a:tabLst/>
                      </a:pPr>
                      <a:r>
                        <a:rPr sz="1000" kern="0" spc="-30" dirty="0">
                          <a:solidFill>
                            <a:srgbClr val="595959">
                              <a:alpha val="100000"/>
                            </a:srgbClr>
                          </a:solidFill>
                          <a:latin typeface="Microsoft YaHei"/>
                          <a:ea typeface="Microsoft YaHei"/>
                          <a:cs typeface="Microsoft YaHei"/>
                        </a:rPr>
                        <a:t>7.4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7000"/>
                        </a:lnSpc>
                        <a:tabLst/>
                      </a:pPr>
                      <a:endParaRPr lang="Arial" altLang="Arial" sz="500" dirty="0"/>
                    </a:p>
                    <a:p>
                      <a:pPr marL="600075"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5.9</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500" dirty="0"/>
                    </a:p>
                    <a:p>
                      <a:pPr marL="5689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7.6</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9000"/>
                        </a:lnSpc>
                        <a:tabLst/>
                      </a:pPr>
                      <a:endParaRPr lang="Arial" altLang="Arial" sz="500" dirty="0"/>
                    </a:p>
                    <a:p>
                      <a:pPr marL="568959" algn="l" rtl="0" eaLnBrk="0">
                        <a:lnSpc>
                          <a:spcPct val="83000"/>
                        </a:lnSpc>
                        <a:spcBef>
                          <a:spcPts val="4"/>
                        </a:spcBef>
                        <a:tabLst/>
                      </a:pPr>
                      <a:r>
                        <a:rPr sz="1000" kern="0" spc="-30" dirty="0">
                          <a:solidFill>
                            <a:srgbClr val="595959">
                              <a:alpha val="100000"/>
                            </a:srgbClr>
                          </a:solidFill>
                          <a:latin typeface="Microsoft YaHei"/>
                          <a:ea typeface="Microsoft YaHei"/>
                          <a:cs typeface="Microsoft YaHei"/>
                        </a:rPr>
                        <a:t>7.4</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r>
              <a:tr h="252729">
                <a:tc vMerge="1">
                  <a:txBody>
                    <a:bodyPr/>
                    <a:lstStyle/>
                    <a:p>
                      <a:pPr algn="l" rtl="0" eaLnBrk="0">
                        <a:lnSpc>
                          <a:spcPct val="100000"/>
                        </a:lnSpc>
                        <a:tabLst/>
                      </a:pPr>
                      <a:endParaRPr lang="Arial" altLang="Arial"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6000"/>
                        </a:lnSpc>
                        <a:tabLst/>
                      </a:pPr>
                      <a:endParaRPr lang="Arial" altLang="Arial" sz="400" dirty="0"/>
                    </a:p>
                    <a:p>
                      <a:pPr marL="450215"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恒隆上海港汇</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5000"/>
                        </a:lnSpc>
                        <a:tabLst/>
                      </a:pPr>
                      <a:endParaRPr lang="Arial" altLang="Arial" sz="500" dirty="0"/>
                    </a:p>
                    <a:p>
                      <a:pPr marL="767080"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7.3</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5000"/>
                        </a:lnSpc>
                        <a:tabLst/>
                      </a:pPr>
                      <a:endParaRPr lang="Arial" altLang="Arial" sz="500" dirty="0"/>
                    </a:p>
                    <a:p>
                      <a:pPr marL="59626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6.0</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500" dirty="0"/>
                    </a:p>
                    <a:p>
                      <a:pPr marL="568959" algn="l" rtl="0" eaLnBrk="0">
                        <a:lnSpc>
                          <a:spcPct val="83000"/>
                        </a:lnSpc>
                        <a:spcBef>
                          <a:spcPts val="1"/>
                        </a:spcBef>
                        <a:tabLst/>
                      </a:pPr>
                      <a:r>
                        <a:rPr sz="1000" kern="0" spc="-30" dirty="0">
                          <a:solidFill>
                            <a:srgbClr val="595959">
                              <a:alpha val="100000"/>
                            </a:srgbClr>
                          </a:solidFill>
                          <a:latin typeface="Microsoft YaHei"/>
                          <a:ea typeface="Microsoft YaHei"/>
                          <a:cs typeface="Microsoft YaHei"/>
                        </a:rPr>
                        <a:t>7.5</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c>
                  <a:txBody>
                    <a:bodyPr/>
                    <a:lstStyle/>
                    <a:p>
                      <a:pPr algn="l" rtl="0" eaLnBrk="0">
                        <a:lnSpc>
                          <a:spcPct val="107000"/>
                        </a:lnSpc>
                        <a:tabLst/>
                      </a:pPr>
                      <a:endParaRPr lang="Arial" altLang="Arial" sz="500" dirty="0"/>
                    </a:p>
                    <a:p>
                      <a:pPr marL="568959" algn="l" rtl="0" eaLnBrk="0">
                        <a:lnSpc>
                          <a:spcPct val="83000"/>
                        </a:lnSpc>
                        <a:spcBef>
                          <a:spcPts val="1"/>
                        </a:spcBef>
                        <a:tabLst/>
                      </a:pPr>
                      <a:r>
                        <a:rPr sz="1000" kern="0" spc="-30" dirty="0">
                          <a:solidFill>
                            <a:srgbClr val="595959">
                              <a:alpha val="100000"/>
                            </a:srgbClr>
                          </a:solidFill>
                          <a:latin typeface="Microsoft YaHei"/>
                          <a:ea typeface="Microsoft YaHei"/>
                          <a:cs typeface="Microsoft YaHei"/>
                        </a:rPr>
                        <a:t>7.5</a:t>
                      </a:r>
                      <a:endParaRPr lang="Microsoft YaHei" altLang="Microsoft YaHei" sz="10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6D6"/>
                    </a:solidFill>
                  </a:tcPr>
                </a:tc>
              </a:tr>
            </a:tbl>
          </a:graphicData>
        </a:graphic>
      </p:graphicFrame>
      <p:sp>
        <p:nvSpPr>
          <p:cNvPr id="496" name="textbox 496"/>
          <p:cNvSpPr/>
          <p:nvPr/>
        </p:nvSpPr>
        <p:spPr>
          <a:xfrm>
            <a:off x="-12699" y="276533"/>
            <a:ext cx="8893809" cy="1427480"/>
          </a:xfrm>
          <a:prstGeom prst="rect">
            <a:avLst/>
          </a:prstGeom>
        </p:spPr>
        <p:txBody>
          <a:bodyPr vert="horz" wrap="square" lIns="0" tIns="0" rIns="0" bIns="0"/>
          <a:lstStyle/>
          <a:p>
            <a:pPr algn="l" rtl="0" eaLnBrk="0">
              <a:lnSpc>
                <a:spcPct val="103000"/>
              </a:lnSpc>
              <a:tabLst/>
            </a:pPr>
            <a:endParaRPr lang="Arial" altLang="Arial" sz="1000" dirty="0"/>
          </a:p>
          <a:p>
            <a:pPr marL="12700" algn="l" rtl="0" eaLnBrk="0">
              <a:lnSpc>
                <a:spcPct val="89000"/>
              </a:lnSpc>
              <a:spcBef>
                <a:spcPts val="4"/>
              </a:spcBef>
              <a:tabLst>
                <a:tab pos="556259" algn="l"/>
              </a:tabLst>
            </a:pPr>
            <a:r>
              <a:rPr sz="3100" kern="0" spc="0" dirty="0">
                <a:solidFill>
                  <a:srgbClr val="8BC53F">
                    <a:alpha val="100000"/>
                  </a:srgbClr>
                </a:solidFill>
                <a:latin typeface="Microsoft YaHei"/>
                <a:ea typeface="Microsoft YaHei"/>
                <a:cs typeface="Microsoft YaHei"/>
              </a:rPr>
              <a:t>	</a:t>
            </a:r>
            <a:r>
              <a:rPr sz="3100" kern="0" spc="50" dirty="0">
                <a:solidFill>
                  <a:srgbClr val="8BC53F">
                    <a:alpha val="100000"/>
                  </a:srgbClr>
                </a:solidFill>
                <a:latin typeface="Microsoft YaHei"/>
                <a:ea typeface="Microsoft YaHei"/>
                <a:cs typeface="Microsoft YaHei"/>
              </a:rPr>
              <a:t>奢侈品-典型小程序分析         </a:t>
            </a:r>
            <a:r>
              <a:rPr sz="3100" kern="0" spc="40" dirty="0">
                <a:solidFill>
                  <a:srgbClr val="8BC53F">
                    <a:alpha val="100000"/>
                  </a:srgbClr>
                </a:solidFill>
                <a:latin typeface="Microsoft YaHei"/>
                <a:ea typeface="Microsoft YaHei"/>
                <a:cs typeface="Microsoft YaHei"/>
              </a:rPr>
              <a:t>                 </a:t>
            </a:r>
            <a:endParaRPr lang="Microsoft YaHei" altLang="Microsoft YaHei" sz="3100" dirty="0"/>
          </a:p>
          <a:p>
            <a:pPr algn="l" rtl="0" eaLnBrk="0">
              <a:lnSpc>
                <a:spcPct val="103000"/>
              </a:lnSpc>
              <a:tabLst/>
            </a:pPr>
            <a:endParaRPr lang="Arial" altLang="Arial" sz="900" dirty="0"/>
          </a:p>
          <a:p>
            <a:pPr marL="556259" indent="15240" algn="l" rtl="0" eaLnBrk="0">
              <a:lnSpc>
                <a:spcPct val="95000"/>
              </a:lnSpc>
              <a:spcBef>
                <a:spcPts val="5"/>
              </a:spcBef>
              <a:tabLst/>
            </a:pPr>
            <a:r>
              <a:rPr sz="2400" kern="0" spc="-10" dirty="0">
                <a:solidFill>
                  <a:srgbClr val="595959">
                    <a:alpha val="100000"/>
                  </a:srgbClr>
                </a:solidFill>
                <a:latin typeface="Microsoft YaHei"/>
                <a:ea typeface="Microsoft YaHei"/>
                <a:cs typeface="Microsoft YaHei"/>
              </a:rPr>
              <a:t>品牌用户最多使用万达广场、龙湖天街、吾悦广场等全国布 </a:t>
            </a:r>
            <a:r>
              <a:rPr sz="2400" kern="0" spc="-20" dirty="0">
                <a:solidFill>
                  <a:srgbClr val="595959">
                    <a:alpha val="100000"/>
                  </a:srgbClr>
                </a:solidFill>
                <a:latin typeface="Microsoft YaHei"/>
                <a:ea typeface="Microsoft YaHei"/>
                <a:cs typeface="Microsoft YaHei"/>
              </a:rPr>
              <a:t>    </a:t>
            </a:r>
            <a:r>
              <a:rPr sz="2400" kern="0" spc="-10" dirty="0">
                <a:solidFill>
                  <a:srgbClr val="595959">
                    <a:alpha val="100000"/>
                  </a:srgbClr>
                </a:solidFill>
                <a:latin typeface="Microsoft YaHei"/>
                <a:ea typeface="Microsoft YaHei"/>
                <a:cs typeface="Microsoft YaHei"/>
              </a:rPr>
              <a:t>局的商圈小程序</a:t>
            </a:r>
            <a:endParaRPr lang="Microsoft YaHei" altLang="Microsoft YaHei" sz="2400" dirty="0"/>
          </a:p>
        </p:txBody>
      </p:sp>
      <p:pic>
        <p:nvPicPr>
          <p:cNvPr id="498" name="picture 498"/>
          <p:cNvPicPr>
            <a:picLocks noChangeAspect="1"/>
          </p:cNvPicPr>
          <p:nvPr/>
        </p:nvPicPr>
        <p:blipFill>
          <a:blip r:embed="rId2"/>
          <a:stretch>
            <a:fillRect/>
          </a:stretch>
        </p:blipFill>
        <p:spPr>
          <a:xfrm rot="21600000">
            <a:off x="7819830" y="289233"/>
            <a:ext cx="988988" cy="490439"/>
          </a:xfrm>
          <a:prstGeom prst="rect">
            <a:avLst/>
          </a:prstGeom>
        </p:spPr>
      </p:pic>
      <p:sp>
        <p:nvSpPr>
          <p:cNvPr id="500" name="textbox 500"/>
          <p:cNvSpPr/>
          <p:nvPr/>
        </p:nvSpPr>
        <p:spPr>
          <a:xfrm>
            <a:off x="822312" y="2728162"/>
            <a:ext cx="7487919" cy="216534"/>
          </a:xfrm>
          <a:prstGeom prst="rect">
            <a:avLst/>
          </a:prstGeom>
        </p:spPr>
        <p:txBody>
          <a:bodyPr vert="horz" wrap="square" lIns="0" tIns="0" rIns="0" bIns="0"/>
          <a:lstStyle/>
          <a:p>
            <a:pPr algn="l" rtl="0" eaLnBrk="0">
              <a:lnSpc>
                <a:spcPct val="77333"/>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MiniTracker-2023年5月TOP4奢侈品小程序用户与不同购物商场小程序的重合用户月活跃指数</a:t>
            </a:r>
            <a:endParaRPr lang="Microsoft YaHei" altLang="Microsoft YaHei" sz="1400" dirty="0"/>
          </a:p>
        </p:txBody>
      </p:sp>
      <p:sp>
        <p:nvSpPr>
          <p:cNvPr id="502" name="textbox 502"/>
          <p:cNvSpPr/>
          <p:nvPr/>
        </p:nvSpPr>
        <p:spPr>
          <a:xfrm>
            <a:off x="533500" y="6302552"/>
            <a:ext cx="5617209" cy="251459"/>
          </a:xfrm>
          <a:prstGeom prst="rect">
            <a:avLst/>
          </a:prstGeom>
        </p:spPr>
        <p:txBody>
          <a:bodyPr vert="horz" wrap="square" lIns="0" tIns="0" rIns="0" bIns="0"/>
          <a:lstStyle/>
          <a:p>
            <a:pPr algn="l" rtl="0" eaLnBrk="0">
              <a:lnSpc>
                <a:spcPct val="84048"/>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注释：</a:t>
            </a:r>
            <a:r>
              <a:rPr sz="800" kern="0" spc="20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1.一线级城市包含一线城市和新一线城市；</a:t>
            </a:r>
            <a:r>
              <a:rPr sz="800" kern="0" spc="22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2.重合用户月活跃指数为MiniT</a:t>
            </a:r>
            <a:r>
              <a:rPr sz="800" kern="0" spc="-30" dirty="0">
                <a:solidFill>
                  <a:srgbClr val="7F7F7F">
                    <a:alpha val="100000"/>
                  </a:srgbClr>
                </a:solidFill>
                <a:latin typeface="Microsoft YaHei"/>
                <a:ea typeface="Microsoft YaHei"/>
                <a:cs typeface="Microsoft YaHei"/>
              </a:rPr>
              <a:t>racker小程序当月重合活跃用户数计算所得。</a:t>
            </a:r>
            <a:endParaRPr lang="Microsoft YaHei" altLang="Microsoft YaHei" sz="800" dirty="0"/>
          </a:p>
          <a:p>
            <a:pPr marL="12700" algn="l" rtl="0" eaLnBrk="0">
              <a:lnSpc>
                <a:spcPct val="90000"/>
              </a:lnSpc>
              <a:spcBef>
                <a:spcPts val="48"/>
              </a:spcBef>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504" name="textbox 504"/>
          <p:cNvSpPr/>
          <p:nvPr/>
        </p:nvSpPr>
        <p:spPr>
          <a:xfrm>
            <a:off x="528835" y="1987753"/>
            <a:ext cx="6140450" cy="177164"/>
          </a:xfrm>
          <a:prstGeom prst="rect">
            <a:avLst/>
          </a:prstGeom>
        </p:spPr>
        <p:txBody>
          <a:bodyPr vert="horz" wrap="square" lIns="0" tIns="0" rIns="0" bIns="0"/>
          <a:lstStyle/>
          <a:p>
            <a:pPr algn="l" rtl="0" eaLnBrk="0">
              <a:lnSpc>
                <a:spcPct val="86148"/>
              </a:lnSpc>
              <a:tabLst/>
            </a:pPr>
            <a:endParaRPr lang="Arial" altLang="Arial" sz="100" dirty="0"/>
          </a:p>
          <a:p>
            <a:pPr marL="12700" algn="l" rtl="0" eaLnBrk="0">
              <a:lnSpc>
                <a:spcPct val="90000"/>
              </a:lnSpc>
              <a:tabLst/>
            </a:pPr>
            <a:r>
              <a:rPr sz="1100" kern="0" spc="-20" dirty="0">
                <a:solidFill>
                  <a:srgbClr val="595959">
                    <a:alpha val="100000"/>
                  </a:srgbClr>
                </a:solidFill>
                <a:latin typeface="Microsoft YaHei"/>
                <a:ea typeface="Microsoft YaHei"/>
                <a:cs typeface="Microsoft YaHei"/>
              </a:rPr>
              <a:t>其中，</a:t>
            </a:r>
            <a:r>
              <a:rPr sz="1100" kern="0" spc="19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周大福官方商城小程序、新品体验丨路易威登小程序与万达广场小程序的重合用户</a:t>
            </a:r>
            <a:r>
              <a:rPr sz="1100" kern="0" spc="-30" dirty="0">
                <a:solidFill>
                  <a:srgbClr val="595959">
                    <a:alpha val="100000"/>
                  </a:srgbClr>
                </a:solidFill>
                <a:latin typeface="Microsoft YaHei"/>
                <a:ea typeface="Microsoft YaHei"/>
                <a:cs typeface="Microsoft YaHei"/>
              </a:rPr>
              <a:t>指数最高。</a:t>
            </a:r>
            <a:endParaRPr lang="Microsoft YaHei" altLang="Microsoft YaHei" sz="1100" dirty="0"/>
          </a:p>
        </p:txBody>
      </p:sp>
      <p:sp>
        <p:nvSpPr>
          <p:cNvPr id="506" name="textbox 506"/>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12</a:t>
            </a:r>
            <a:endParaRPr lang="Microsoft YaHei" altLang="Microsoft YaHei" sz="1200" baseline="-4340" dirty="0"/>
          </a:p>
        </p:txBody>
      </p:sp>
      <p:sp>
        <p:nvSpPr>
          <p:cNvPr id="50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510" name="textbox 510"/>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51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box 514"/>
          <p:cNvSpPr/>
          <p:nvPr/>
        </p:nvSpPr>
        <p:spPr>
          <a:xfrm>
            <a:off x="-12699" y="276533"/>
            <a:ext cx="8893809" cy="1790700"/>
          </a:xfrm>
          <a:prstGeom prst="rect">
            <a:avLst/>
          </a:prstGeom>
        </p:spPr>
        <p:txBody>
          <a:bodyPr vert="horz" wrap="square" lIns="0" tIns="0" rIns="0" bIns="0"/>
          <a:lstStyle/>
          <a:p>
            <a:pPr algn="l" rtl="0" eaLnBrk="0">
              <a:lnSpc>
                <a:spcPct val="104000"/>
              </a:lnSpc>
              <a:tabLst/>
            </a:pPr>
            <a:endParaRPr lang="Arial" altLang="Arial" sz="1000" dirty="0"/>
          </a:p>
          <a:p>
            <a:pPr marL="12700" algn="l" rtl="0" eaLnBrk="0">
              <a:lnSpc>
                <a:spcPct val="89000"/>
              </a:lnSpc>
              <a:spcBef>
                <a:spcPts val="4"/>
              </a:spcBef>
              <a:tabLst>
                <a:tab pos="557530"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海南免税店-典型小程序分析</a:t>
            </a:r>
            <a:r>
              <a:rPr sz="3100" kern="0" spc="0" dirty="0">
                <a:solidFill>
                  <a:srgbClr val="8BC53F">
                    <a:alpha val="100000"/>
                  </a:srgbClr>
                </a:solidFill>
                <a:latin typeface="Microsoft YaHei"/>
                <a:ea typeface="Microsoft YaHei"/>
                <a:cs typeface="Microsoft YaHei"/>
              </a:rPr>
              <a:t>                    </a:t>
            </a:r>
            <a:endParaRPr lang="Microsoft YaHei" altLang="Microsoft YaHei" sz="3100" dirty="0"/>
          </a:p>
          <a:p>
            <a:pPr marL="588644" algn="l" rtl="0" eaLnBrk="0">
              <a:lnSpc>
                <a:spcPct val="90000"/>
              </a:lnSpc>
              <a:spcBef>
                <a:spcPts val="1082"/>
              </a:spcBef>
              <a:tabLst/>
            </a:pPr>
            <a:r>
              <a:rPr sz="2400" kern="0" spc="-10" dirty="0">
                <a:solidFill>
                  <a:srgbClr val="595959">
                    <a:alpha val="100000"/>
                  </a:srgbClr>
                </a:solidFill>
                <a:latin typeface="Microsoft YaHei"/>
                <a:ea typeface="Microsoft YaHei"/>
                <a:cs typeface="Microsoft YaHei"/>
              </a:rPr>
              <a:t>自3月始游客爆发，月活跃用户超上两年国庆假</a:t>
            </a:r>
            <a:r>
              <a:rPr sz="2400" kern="0" spc="-20" dirty="0">
                <a:solidFill>
                  <a:srgbClr val="595959">
                    <a:alpha val="100000"/>
                  </a:srgbClr>
                </a:solidFill>
                <a:latin typeface="Microsoft YaHei"/>
                <a:ea typeface="Microsoft YaHei"/>
                <a:cs typeface="Microsoft YaHei"/>
              </a:rPr>
              <a:t>期尖峰时段</a:t>
            </a:r>
            <a:endParaRPr lang="Microsoft YaHei" altLang="Microsoft YaHei" sz="2400" dirty="0"/>
          </a:p>
          <a:p>
            <a:pPr algn="l" rtl="0" eaLnBrk="0">
              <a:lnSpc>
                <a:spcPct val="108000"/>
              </a:lnSpc>
              <a:tabLst/>
            </a:pPr>
            <a:endParaRPr lang="Arial" altLang="Arial" sz="900" dirty="0"/>
          </a:p>
          <a:p>
            <a:pPr marL="554990" indent="-635" algn="l" rtl="0" eaLnBrk="0">
              <a:lnSpc>
                <a:spcPct val="116000"/>
              </a:lnSpc>
              <a:spcBef>
                <a:spcPts val="2"/>
              </a:spcBef>
              <a:tabLst/>
            </a:pPr>
            <a:r>
              <a:rPr sz="1100" kern="0" spc="-10" dirty="0">
                <a:solidFill>
                  <a:srgbClr val="595959">
                    <a:alpha val="100000"/>
                  </a:srgbClr>
                </a:solidFill>
                <a:latin typeface="Microsoft YaHei"/>
                <a:ea typeface="Microsoft YaHei"/>
                <a:cs typeface="Microsoft YaHei"/>
              </a:rPr>
              <a:t>近年来，海南离岛免税业务快速发展，</a:t>
            </a:r>
            <a:r>
              <a:rPr sz="1100" kern="0" spc="24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cdf海南免税小程序作为中免集团线上官方会员购物平台，提供“网上购物</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a:t>
            </a:r>
            <a:r>
              <a:rPr sz="1100" kern="0" spc="-20" dirty="0">
                <a:solidFill>
                  <a:srgbClr val="595959">
                    <a:alpha val="100000"/>
                  </a:srgbClr>
                </a:solidFill>
                <a:latin typeface="Microsoft YaHei"/>
                <a:ea typeface="Microsoft YaHei"/>
                <a:cs typeface="Microsoft YaHei"/>
              </a:rPr>
              <a:t>机场、轮渡、火        </a:t>
            </a:r>
            <a:r>
              <a:rPr sz="1100" kern="0" spc="-10" dirty="0">
                <a:solidFill>
                  <a:srgbClr val="595959">
                    <a:alpha val="100000"/>
                  </a:srgbClr>
                </a:solidFill>
                <a:latin typeface="Microsoft YaHei"/>
                <a:ea typeface="Microsoft YaHei"/>
                <a:cs typeface="Microsoft YaHei"/>
              </a:rPr>
              <a:t>车站提货”服务，小程序用户规模持续上涨</a:t>
            </a:r>
            <a:r>
              <a:rPr sz="1100" kern="0" spc="-17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a:t>
            </a:r>
            <a:r>
              <a:rPr sz="1100" kern="0" spc="-20" dirty="0">
                <a:solidFill>
                  <a:srgbClr val="595959">
                    <a:alpha val="100000"/>
                  </a:srgbClr>
                </a:solidFill>
                <a:latin typeface="Microsoft YaHei"/>
                <a:ea typeface="Microsoft YaHei"/>
                <a:cs typeface="Microsoft YaHei"/>
              </a:rPr>
              <a:t>今年2月份起</a:t>
            </a:r>
            <a:r>
              <a:rPr sz="1100" kern="0" spc="-16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，随国内旅游消费反弹式复苏，用户规模至五一黄金周当月达241.6万台，        </a:t>
            </a:r>
            <a:r>
              <a:rPr sz="1100" kern="0" spc="0" dirty="0">
                <a:solidFill>
                  <a:srgbClr val="595959">
                    <a:alpha val="100000"/>
                  </a:srgbClr>
                </a:solidFill>
                <a:latin typeface="Microsoft YaHei"/>
                <a:ea typeface="Microsoft YaHei"/>
                <a:cs typeface="Microsoft YaHei"/>
              </a:rPr>
              <a:t>同比增长62.3%，超越上一年国庆</a:t>
            </a:r>
            <a:r>
              <a:rPr sz="1100" kern="0" spc="-10" dirty="0">
                <a:solidFill>
                  <a:srgbClr val="595959">
                    <a:alpha val="100000"/>
                  </a:srgbClr>
                </a:solidFill>
                <a:latin typeface="Microsoft YaHei"/>
                <a:ea typeface="Microsoft YaHei"/>
                <a:cs typeface="Microsoft YaHei"/>
              </a:rPr>
              <a:t>假期峰值。</a:t>
            </a:r>
            <a:endParaRPr lang="Microsoft YaHei" altLang="Microsoft YaHei" sz="1100" dirty="0"/>
          </a:p>
        </p:txBody>
      </p:sp>
      <p:pic>
        <p:nvPicPr>
          <p:cNvPr id="516" name="picture 516"/>
          <p:cNvPicPr>
            <a:picLocks noChangeAspect="1"/>
          </p:cNvPicPr>
          <p:nvPr/>
        </p:nvPicPr>
        <p:blipFill>
          <a:blip r:embed="rId2"/>
          <a:stretch>
            <a:fillRect/>
          </a:stretch>
        </p:blipFill>
        <p:spPr>
          <a:xfrm rot="21600000">
            <a:off x="7874440" y="289233"/>
            <a:ext cx="988988" cy="490439"/>
          </a:xfrm>
          <a:prstGeom prst="rect">
            <a:avLst/>
          </a:prstGeom>
        </p:spPr>
      </p:pic>
      <p:pic>
        <p:nvPicPr>
          <p:cNvPr id="518" name="picture 518"/>
          <p:cNvPicPr>
            <a:picLocks noChangeAspect="1"/>
          </p:cNvPicPr>
          <p:nvPr/>
        </p:nvPicPr>
        <p:blipFill>
          <a:blip r:embed="rId3"/>
          <a:stretch>
            <a:fillRect/>
          </a:stretch>
        </p:blipFill>
        <p:spPr>
          <a:xfrm rot="21600000">
            <a:off x="1066552" y="3560432"/>
            <a:ext cx="2874645" cy="926973"/>
          </a:xfrm>
          <a:prstGeom prst="rect">
            <a:avLst/>
          </a:prstGeom>
        </p:spPr>
      </p:pic>
      <p:graphicFrame>
        <p:nvGraphicFramePr>
          <p:cNvPr id="520" name="table 520"/>
          <p:cNvGraphicFramePr>
            <a:graphicFrameLocks noGrp="1"/>
          </p:cNvGraphicFramePr>
          <p:nvPr/>
        </p:nvGraphicFramePr>
        <p:xfrm>
          <a:off x="565855" y="3191128"/>
          <a:ext cx="3508375" cy="2446020"/>
        </p:xfrm>
        <a:graphic>
          <a:graphicData uri="http://schemas.openxmlformats.org/drawingml/2006/table">
            <a:tbl>
              <a:tblPr/>
              <a:tblGrid>
                <a:gridCol w="403225"/>
                <a:gridCol w="275590"/>
                <a:gridCol w="232409"/>
                <a:gridCol w="232409"/>
                <a:gridCol w="232409"/>
                <a:gridCol w="232409"/>
                <a:gridCol w="232409"/>
                <a:gridCol w="232409"/>
                <a:gridCol w="232409"/>
                <a:gridCol w="232409"/>
                <a:gridCol w="233044"/>
                <a:gridCol w="232409"/>
                <a:gridCol w="232409"/>
                <a:gridCol w="272414"/>
              </a:tblGrid>
              <a:tr h="1958339">
                <a:tc rowSpan="2">
                  <a:txBody>
                    <a:bodyPr/>
                    <a:lstStyle/>
                    <a:p>
                      <a:pPr marL="1270" algn="l" rtl="0" eaLnBrk="0">
                        <a:lnSpc>
                          <a:spcPts val="780"/>
                        </a:lnSpc>
                        <a:tabLst/>
                      </a:pPr>
                      <a:r>
                        <a:rPr sz="1000" kern="0" spc="-10" dirty="0">
                          <a:solidFill>
                            <a:srgbClr val="595959">
                              <a:alpha val="100000"/>
                            </a:srgbClr>
                          </a:solidFill>
                          <a:latin typeface="Microsoft YaHei"/>
                          <a:ea typeface="Microsoft YaHei"/>
                          <a:cs typeface="Microsoft YaHei"/>
                        </a:rPr>
                        <a:t>300.0</a:t>
                      </a:r>
                      <a:endParaRPr lang="Microsoft YaHei" altLang="Microsoft YaHei" sz="1000" dirty="0"/>
                    </a:p>
                    <a:p>
                      <a:pPr algn="l" rtl="0" eaLnBrk="0">
                        <a:lnSpc>
                          <a:spcPts val="2424"/>
                        </a:lnSpc>
                        <a:tabLst/>
                      </a:pPr>
                      <a:r>
                        <a:rPr sz="1000" kern="0" spc="-10" dirty="0">
                          <a:solidFill>
                            <a:srgbClr val="595959">
                              <a:alpha val="100000"/>
                            </a:srgbClr>
                          </a:solidFill>
                          <a:latin typeface="Microsoft YaHei"/>
                          <a:ea typeface="Microsoft YaHei"/>
                          <a:cs typeface="Microsoft YaHei"/>
                        </a:rPr>
                        <a:t>250.0</a:t>
                      </a:r>
                      <a:endParaRPr lang="Microsoft YaHei" altLang="Microsoft YaHei" sz="1000" dirty="0"/>
                    </a:p>
                    <a:p>
                      <a:pPr algn="l" rtl="0" eaLnBrk="0">
                        <a:lnSpc>
                          <a:spcPts val="2447"/>
                        </a:lnSpc>
                        <a:tabLst/>
                      </a:pPr>
                      <a:r>
                        <a:rPr sz="1000" kern="0" spc="-10" dirty="0">
                          <a:solidFill>
                            <a:srgbClr val="595959">
                              <a:alpha val="100000"/>
                            </a:srgbClr>
                          </a:solidFill>
                          <a:latin typeface="Microsoft YaHei"/>
                          <a:ea typeface="Microsoft YaHei"/>
                          <a:cs typeface="Microsoft YaHei"/>
                        </a:rPr>
                        <a:t>200.0</a:t>
                      </a:r>
                      <a:endParaRPr lang="Microsoft YaHei" altLang="Microsoft YaHei" sz="1000" dirty="0"/>
                    </a:p>
                    <a:p>
                      <a:pPr marL="5714" algn="l" rtl="0" eaLnBrk="0">
                        <a:lnSpc>
                          <a:spcPts val="2448"/>
                        </a:lnSpc>
                        <a:tabLst/>
                      </a:pPr>
                      <a:r>
                        <a:rPr sz="1000" kern="0" spc="-20" dirty="0">
                          <a:solidFill>
                            <a:srgbClr val="595959">
                              <a:alpha val="100000"/>
                            </a:srgbClr>
                          </a:solidFill>
                          <a:latin typeface="Microsoft YaHei"/>
                          <a:ea typeface="Microsoft YaHei"/>
                          <a:cs typeface="Microsoft YaHei"/>
                        </a:rPr>
                        <a:t>150.0</a:t>
                      </a:r>
                      <a:endParaRPr lang="Microsoft YaHei" altLang="Microsoft YaHei" sz="1000" dirty="0"/>
                    </a:p>
                    <a:p>
                      <a:pPr marL="5714" algn="l" rtl="0" eaLnBrk="0">
                        <a:lnSpc>
                          <a:spcPts val="2423"/>
                        </a:lnSpc>
                        <a:tabLst/>
                      </a:pPr>
                      <a:r>
                        <a:rPr sz="1000" kern="0" spc="-20" dirty="0">
                          <a:solidFill>
                            <a:srgbClr val="595959">
                              <a:alpha val="100000"/>
                            </a:srgbClr>
                          </a:solidFill>
                          <a:latin typeface="Microsoft YaHei"/>
                          <a:ea typeface="Microsoft YaHei"/>
                          <a:cs typeface="Microsoft YaHei"/>
                        </a:rPr>
                        <a:t>100.0</a:t>
                      </a:r>
                      <a:endParaRPr lang="Microsoft YaHei" altLang="Microsoft YaHei" sz="1000" dirty="0"/>
                    </a:p>
                    <a:p>
                      <a:pPr marL="77469" algn="l" rtl="0" eaLnBrk="0">
                        <a:lnSpc>
                          <a:spcPts val="2447"/>
                        </a:lnSpc>
                        <a:tabLst/>
                      </a:pPr>
                      <a:r>
                        <a:rPr sz="1000" kern="0" spc="-20" dirty="0">
                          <a:solidFill>
                            <a:srgbClr val="595959">
                              <a:alpha val="100000"/>
                            </a:srgbClr>
                          </a:solidFill>
                          <a:latin typeface="Microsoft YaHei"/>
                          <a:ea typeface="Microsoft YaHei"/>
                          <a:cs typeface="Microsoft YaHei"/>
                        </a:rPr>
                        <a:t>50.0</a:t>
                      </a:r>
                      <a:endParaRPr lang="Microsoft YaHei" altLang="Microsoft YaHei" sz="1000" dirty="0"/>
                    </a:p>
                    <a:p>
                      <a:pPr marL="146685" algn="l" rtl="0" eaLnBrk="0">
                        <a:lnSpc>
                          <a:spcPts val="2424"/>
                        </a:lnSpc>
                        <a:tabLst/>
                      </a:pPr>
                      <a:r>
                        <a:rPr sz="1000" kern="0" spc="-20" dirty="0">
                          <a:solidFill>
                            <a:srgbClr val="595959">
                              <a:alpha val="100000"/>
                            </a:srgbClr>
                          </a:solidFill>
                          <a:latin typeface="Microsoft YaHei"/>
                          <a:ea typeface="Microsoft YaHei"/>
                          <a:cs typeface="Microsoft YaHei"/>
                        </a:rPr>
                        <a:t>0.0</a:t>
                      </a:r>
                      <a:endParaRPr lang="Microsoft YaHei" altLang="Microsoft YaHei" sz="1000" dirty="0"/>
                    </a:p>
                  </a:txBody>
                  <a:tcPr marL="0" marR="0" marT="0" marB="0" vert="horz">
                    <a:lnL>
                      <a:noFill/>
                    </a:lnL>
                    <a:lnR>
                      <a:noFill/>
                    </a:lnR>
                    <a:lnT>
                      <a:noFill/>
                    </a:lnT>
                    <a:lnB>
                      <a:noFill/>
                    </a:lnB>
                  </a:tcPr>
                </a:tc>
                <a:tc gridSpan="13">
                  <a:txBody>
                    <a:bodyPr/>
                    <a:lstStyle/>
                    <a:p>
                      <a:pPr algn="l" rtl="0" eaLnBrk="0">
                        <a:lnSpc>
                          <a:spcPct val="109000"/>
                        </a:lnSpc>
                        <a:tabLst/>
                      </a:pPr>
                      <a:endParaRPr lang="Arial" altLang="Arial" sz="1000" dirty="0"/>
                    </a:p>
                    <a:p>
                      <a:pPr algn="l" rtl="0" eaLnBrk="0">
                        <a:lnSpc>
                          <a:spcPct val="6847"/>
                        </a:lnSpc>
                        <a:tabLst/>
                      </a:pPr>
                      <a:endParaRPr lang="Arial" altLang="Arial" sz="100" dirty="0"/>
                    </a:p>
                    <a:p>
                      <a:pPr algn="r" rtl="0" eaLnBrk="0">
                        <a:lnSpc>
                          <a:spcPct val="80000"/>
                        </a:lnSpc>
                        <a:tabLst/>
                      </a:pPr>
                      <a:r>
                        <a:rPr sz="1000" kern="0" spc="-20" dirty="0">
                          <a:solidFill>
                            <a:srgbClr val="595959">
                              <a:alpha val="100000"/>
                            </a:srgbClr>
                          </a:solidFill>
                          <a:latin typeface="Microsoft YaHei"/>
                          <a:ea typeface="Microsoft YaHei"/>
                          <a:cs typeface="Microsoft YaHei"/>
                        </a:rPr>
                        <a:t>241.6</a:t>
                      </a:r>
                      <a:endParaRPr lang="Microsoft YaHei" altLang="Microsoft YaHei" sz="1000" dirty="0"/>
                    </a:p>
                    <a:p>
                      <a:pPr marL="1961514"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221.9</a:t>
                      </a:r>
                      <a:endParaRPr lang="Microsoft YaHei" altLang="Microsoft YaHei" sz="1000" dirty="0"/>
                    </a:p>
                    <a:p>
                      <a:pPr marL="572134" algn="l" rtl="0" eaLnBrk="0">
                        <a:lnSpc>
                          <a:spcPct val="84000"/>
                        </a:lnSpc>
                        <a:spcBef>
                          <a:spcPts val="264"/>
                        </a:spcBef>
                        <a:tabLst/>
                      </a:pPr>
                      <a:r>
                        <a:rPr sz="1000" kern="0" spc="-30" dirty="0">
                          <a:solidFill>
                            <a:srgbClr val="595959">
                              <a:alpha val="100000"/>
                            </a:srgbClr>
                          </a:solidFill>
                          <a:latin typeface="Microsoft YaHei"/>
                          <a:ea typeface="Microsoft YaHei"/>
                          <a:cs typeface="Microsoft YaHei"/>
                        </a:rPr>
                        <a:t>195.7</a:t>
                      </a:r>
                      <a:endParaRPr lang="Microsoft YaHei" altLang="Microsoft YaHei" sz="1000" dirty="0"/>
                    </a:p>
                    <a:p>
                      <a:pPr marL="1386205" algn="l" rtl="0" eaLnBrk="0">
                        <a:lnSpc>
                          <a:spcPct val="84000"/>
                        </a:lnSpc>
                        <a:spcBef>
                          <a:spcPts val="1297"/>
                        </a:spcBef>
                        <a:tabLst/>
                      </a:pPr>
                      <a:r>
                        <a:rPr sz="1000" kern="0" spc="-30" dirty="0">
                          <a:solidFill>
                            <a:srgbClr val="595959">
                              <a:alpha val="100000"/>
                            </a:srgbClr>
                          </a:solidFill>
                          <a:latin typeface="Microsoft YaHei"/>
                          <a:ea typeface="Microsoft YaHei"/>
                          <a:cs typeface="Microsoft YaHei"/>
                        </a:rPr>
                        <a:t>148.3</a:t>
                      </a:r>
                      <a:endParaRPr lang="Microsoft YaHei" altLang="Microsoft YaHei" sz="1000" dirty="0"/>
                    </a:p>
                    <a:p>
                      <a:pPr algn="l" rtl="0" eaLnBrk="0">
                        <a:lnSpc>
                          <a:spcPct val="104000"/>
                        </a:lnSpc>
                        <a:tabLst/>
                      </a:pPr>
                      <a:endParaRPr lang="Arial" altLang="Arial" sz="1000" dirty="0"/>
                    </a:p>
                    <a:p>
                      <a:pPr algn="l" rtl="0" eaLnBrk="0">
                        <a:lnSpc>
                          <a:spcPct val="104000"/>
                        </a:lnSpc>
                        <a:tabLst/>
                      </a:pPr>
                      <a:endParaRPr lang="Arial" altLang="Arial" sz="1000" dirty="0"/>
                    </a:p>
                    <a:p>
                      <a:pPr algn="l" rtl="0" eaLnBrk="0">
                        <a:lnSpc>
                          <a:spcPct val="104000"/>
                        </a:lnSpc>
                        <a:tabLst/>
                      </a:pPr>
                      <a:endParaRPr lang="Arial" altLang="Arial" sz="1000" dirty="0"/>
                    </a:p>
                    <a:p>
                      <a:pPr algn="l" rtl="0" eaLnBrk="0">
                        <a:lnSpc>
                          <a:spcPct val="105000"/>
                        </a:lnSpc>
                        <a:tabLst/>
                      </a:pPr>
                      <a:endParaRPr lang="Arial" altLang="Arial" sz="1000" dirty="0"/>
                    </a:p>
                    <a:p>
                      <a:pPr marL="1584325" algn="l" rtl="0" eaLnBrk="0">
                        <a:lnSpc>
                          <a:spcPct val="84000"/>
                        </a:lnSpc>
                        <a:spcBef>
                          <a:spcPts val="311"/>
                        </a:spcBef>
                        <a:tabLst/>
                      </a:pPr>
                      <a:r>
                        <a:rPr sz="1000" kern="0" spc="-10" dirty="0">
                          <a:solidFill>
                            <a:srgbClr val="B2D234">
                              <a:alpha val="100000"/>
                            </a:srgbClr>
                          </a:solidFill>
                          <a:latin typeface="Microsoft YaHei"/>
                          <a:ea typeface="Microsoft YaHei"/>
                          <a:cs typeface="Microsoft YaHei"/>
                        </a:rPr>
                        <a:t>五</a:t>
                      </a:r>
                      <a:endParaRPr lang="Microsoft YaHei" altLang="Microsoft YaHei" sz="1000" dirty="0"/>
                    </a:p>
                    <a:p>
                      <a:pPr algn="l" rtl="0" eaLnBrk="0">
                        <a:lnSpc>
                          <a:spcPct val="141000"/>
                        </a:lnSpc>
                        <a:tabLst/>
                      </a:pPr>
                      <a:endParaRPr lang="Arial" altLang="Arial" sz="200" dirty="0"/>
                    </a:p>
                    <a:p>
                      <a:pPr marL="1583689" algn="l" rtl="0" eaLnBrk="0">
                        <a:lnSpc>
                          <a:spcPts val="662"/>
                        </a:lnSpc>
                        <a:tabLst/>
                      </a:pPr>
                      <a:r>
                        <a:rPr sz="1000" kern="0" spc="-10" dirty="0">
                          <a:solidFill>
                            <a:srgbClr val="B2D234">
                              <a:alpha val="100000"/>
                            </a:srgbClr>
                          </a:solidFill>
                          <a:latin typeface="Microsoft YaHei"/>
                          <a:ea typeface="Microsoft YaHei"/>
                          <a:cs typeface="Microsoft YaHei"/>
                        </a:rPr>
                        <a:t>一</a:t>
                      </a:r>
                      <a:endParaRPr lang="Microsoft YaHei" altLang="Microsoft YaHei" sz="1000" dirty="0"/>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c hMerge="1">
                  <a:txBody>
                    <a:bodyPr/>
                    <a:lstStyle/>
                    <a:p>
                      <a:endParaRPr/>
                    </a:p>
                  </a:txBody>
                  <a:tcPr marL="0" marR="0" marT="0" marB="0" vert="horz">
                    <a:lnL>
                      <a:noFill/>
                    </a:lnL>
                    <a:lnR>
                      <a:noFill/>
                    </a:lnR>
                    <a:lnT>
                      <a:noFill/>
                    </a:lnT>
                    <a:lnB>
                      <a:noFill/>
                    </a:lnB>
                  </a:tcPr>
                </a:tc>
              </a:tr>
              <a:tr h="487680">
                <a:tc vMerge="1">
                  <a:txBody>
                    <a:bodyPr/>
                    <a:lstStyle/>
                    <a:p>
                      <a:pPr algn="l" rtl="0" eaLnBrk="0">
                        <a:lnSpc>
                          <a:spcPct val="100000"/>
                        </a:lnSpc>
                        <a:tabLst/>
                      </a:pPr>
                      <a:endParaRPr lang="Arial" altLang="Arial" sz="1000" dirty="0"/>
                    </a:p>
                  </a:txBody>
                  <a:tcPr marL="0" marR="0" marT="0" marB="0" vert="horz">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202105</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202107</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202109</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202111</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202201</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202203</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202205</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202207</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202209</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202211</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202301</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09000"/>
                        </a:lnSpc>
                        <a:tabLst/>
                      </a:pPr>
                      <a:endParaRPr lang="Arial" altLang="Arial" sz="4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202303</a:t>
                      </a:r>
                      <a:endParaRPr lang="Microsoft YaHei" altLang="Microsoft YaHei" sz="1000" dirty="0"/>
                    </a:p>
                  </a:txBody>
                  <a:tcPr marL="0" marR="0" marT="0" marB="0" vert="vert">
                    <a:lnL>
                      <a:noFill/>
                    </a:lnL>
                    <a:lnR>
                      <a:noFill/>
                    </a:lnR>
                    <a:lnT>
                      <a:noFill/>
                    </a:lnT>
                    <a:lnB>
                      <a:noFill/>
                    </a:lnB>
                  </a:tcPr>
                </a:tc>
                <a:tc>
                  <a:txBody>
                    <a:bodyPr/>
                    <a:lstStyle/>
                    <a:p>
                      <a:pPr algn="l" rtl="0" eaLnBrk="0">
                        <a:lnSpc>
                          <a:spcPct val="116000"/>
                        </a:lnSpc>
                        <a:tabLst/>
                      </a:pPr>
                      <a:endParaRPr lang="Arial" altLang="Arial" sz="600" dirty="0"/>
                    </a:p>
                    <a:p>
                      <a:pPr algn="r" rtl="0" eaLnBrk="0">
                        <a:lnSpc>
                          <a:spcPct val="84000"/>
                        </a:lnSpc>
                        <a:tabLst/>
                      </a:pPr>
                      <a:r>
                        <a:rPr sz="1000" kern="0" spc="-20" dirty="0">
                          <a:solidFill>
                            <a:srgbClr val="595959">
                              <a:alpha val="100000"/>
                            </a:srgbClr>
                          </a:solidFill>
                          <a:latin typeface="Microsoft YaHei"/>
                          <a:ea typeface="Microsoft YaHei"/>
                          <a:cs typeface="Microsoft YaHei"/>
                        </a:rPr>
                        <a:t>202305</a:t>
                      </a:r>
                      <a:endParaRPr lang="Microsoft YaHei" altLang="Microsoft YaHei" sz="1000" dirty="0"/>
                    </a:p>
                  </a:txBody>
                  <a:tcPr marL="0" marR="0" marT="0" marB="0" vert="vert">
                    <a:lnL>
                      <a:noFill/>
                    </a:lnL>
                    <a:lnR>
                      <a:noFill/>
                    </a:lnR>
                    <a:lnT>
                      <a:noFill/>
                    </a:lnT>
                    <a:lnB>
                      <a:noFill/>
                    </a:lnB>
                  </a:tcPr>
                </a:tc>
              </a:tr>
            </a:tbl>
          </a:graphicData>
        </a:graphic>
      </p:graphicFrame>
      <p:grpSp>
        <p:nvGrpSpPr>
          <p:cNvPr id="34" name="group 34"/>
          <p:cNvGrpSpPr/>
          <p:nvPr/>
        </p:nvGrpSpPr>
        <p:grpSpPr>
          <a:xfrm rot="21600000">
            <a:off x="4636008" y="4032377"/>
            <a:ext cx="3766014" cy="991872"/>
            <a:chOff x="0" y="0"/>
            <a:chExt cx="3766014" cy="991872"/>
          </a:xfrm>
        </p:grpSpPr>
        <p:pic>
          <p:nvPicPr>
            <p:cNvPr id="522" name="picture 522"/>
            <p:cNvPicPr>
              <a:picLocks noChangeAspect="1"/>
            </p:cNvPicPr>
            <p:nvPr/>
          </p:nvPicPr>
          <p:blipFill>
            <a:blip r:embed="rId4"/>
            <a:stretch>
              <a:fillRect/>
            </a:stretch>
          </p:blipFill>
          <p:spPr>
            <a:xfrm rot="21600000">
              <a:off x="0" y="58039"/>
              <a:ext cx="3739896" cy="933833"/>
            </a:xfrm>
            <a:prstGeom prst="rect">
              <a:avLst/>
            </a:prstGeom>
          </p:spPr>
        </p:pic>
        <p:sp>
          <p:nvSpPr>
            <p:cNvPr id="524" name="textbox 524"/>
            <p:cNvSpPr/>
            <p:nvPr/>
          </p:nvSpPr>
          <p:spPr>
            <a:xfrm>
              <a:off x="-12700" y="-12700"/>
              <a:ext cx="3791584" cy="1045844"/>
            </a:xfrm>
            <a:prstGeom prst="rect">
              <a:avLst/>
            </a:prstGeom>
          </p:spPr>
          <p:txBody>
            <a:bodyPr vert="horz" wrap="square" lIns="0" tIns="0" rIns="0" bIns="0"/>
            <a:lstStyle/>
            <a:p>
              <a:pPr algn="l" rtl="0" eaLnBrk="0">
                <a:lnSpc>
                  <a:spcPct val="83656"/>
                </a:lnSpc>
                <a:tabLst/>
              </a:pPr>
              <a:endParaRPr lang="Arial" altLang="Arial" sz="100" dirty="0"/>
            </a:p>
            <a:p>
              <a:pPr marL="382270" algn="l" rtl="0" eaLnBrk="0">
                <a:lnSpc>
                  <a:spcPct val="84000"/>
                </a:lnSpc>
                <a:tabLst/>
              </a:pPr>
              <a:r>
                <a:rPr sz="1000" kern="0" spc="-20" dirty="0">
                  <a:solidFill>
                    <a:srgbClr val="595959">
                      <a:alpha val="100000"/>
                    </a:srgbClr>
                  </a:solidFill>
                  <a:latin typeface="Microsoft YaHei"/>
                  <a:ea typeface="Microsoft YaHei"/>
                  <a:cs typeface="Microsoft YaHei"/>
                </a:rPr>
                <a:t>7.9%</a:t>
              </a:r>
              <a:endParaRPr lang="Microsoft YaHei" altLang="Microsoft YaHei" sz="1000" dirty="0"/>
            </a:p>
            <a:p>
              <a:pPr algn="l" rtl="0" eaLnBrk="0">
                <a:lnSpc>
                  <a:spcPct val="101000"/>
                </a:lnSpc>
                <a:tabLst/>
              </a:pPr>
              <a:endParaRPr lang="Arial" altLang="Arial" sz="1000" dirty="0"/>
            </a:p>
            <a:p>
              <a:pPr marL="765175" algn="l" rtl="0" eaLnBrk="0">
                <a:lnSpc>
                  <a:spcPts val="1186"/>
                </a:lnSpc>
                <a:spcBef>
                  <a:spcPts val="301"/>
                </a:spcBef>
                <a:tabLst/>
              </a:pPr>
              <a:r>
                <a:rPr sz="1500" kern="0" spc="10" baseline="9541" dirty="0">
                  <a:solidFill>
                    <a:srgbClr val="595959">
                      <a:alpha val="100000"/>
                    </a:srgbClr>
                  </a:solidFill>
                  <a:latin typeface="Microsoft YaHei"/>
                  <a:ea typeface="Microsoft YaHei"/>
                  <a:cs typeface="Microsoft YaHei"/>
                </a:rPr>
                <a:t>4.7%</a:t>
              </a:r>
              <a:r>
                <a:rPr sz="900" kern="0" spc="110" dirty="0">
                  <a:solidFill>
                    <a:srgbClr val="595959">
                      <a:alpha val="100000"/>
                    </a:srgbClr>
                  </a:solidFill>
                  <a:latin typeface="Microsoft YaHei"/>
                  <a:ea typeface="Microsoft YaHei"/>
                  <a:cs typeface="Microsoft YaHei"/>
                </a:rPr>
                <a:t>  </a:t>
              </a:r>
              <a:r>
                <a:rPr sz="1500" kern="0" spc="10" baseline="9541" dirty="0">
                  <a:solidFill>
                    <a:srgbClr val="595959">
                      <a:alpha val="100000"/>
                    </a:srgbClr>
                  </a:solidFill>
                  <a:latin typeface="Microsoft YaHei"/>
                  <a:ea typeface="Microsoft YaHei"/>
                  <a:cs typeface="Microsoft YaHei"/>
                </a:rPr>
                <a:t>4.7%</a:t>
              </a:r>
              <a:r>
                <a:rPr sz="900" kern="0" spc="120" dirty="0">
                  <a:solidFill>
                    <a:srgbClr val="595959">
                      <a:alpha val="100000"/>
                    </a:srgbClr>
                  </a:solidFill>
                  <a:latin typeface="Microsoft YaHei"/>
                  <a:ea typeface="Microsoft YaHei"/>
                  <a:cs typeface="Microsoft YaHei"/>
                </a:rPr>
                <a:t>  </a:t>
              </a:r>
              <a:r>
                <a:rPr sz="1500" kern="0" spc="10" baseline="2596" dirty="0">
                  <a:solidFill>
                    <a:srgbClr val="595959">
                      <a:alpha val="100000"/>
                    </a:srgbClr>
                  </a:solidFill>
                  <a:latin typeface="Microsoft YaHei"/>
                  <a:ea typeface="Microsoft YaHei"/>
                  <a:cs typeface="Microsoft YaHei"/>
                </a:rPr>
                <a:t>4.6%</a:t>
              </a:r>
              <a:r>
                <a:rPr sz="900" kern="0" spc="120" dirty="0">
                  <a:solidFill>
                    <a:srgbClr val="595959">
                      <a:alpha val="100000"/>
                    </a:srgbClr>
                  </a:solidFill>
                  <a:latin typeface="Microsoft YaHei"/>
                  <a:ea typeface="Microsoft YaHei"/>
                  <a:cs typeface="Microsoft YaHei"/>
                </a:rPr>
                <a:t>  </a:t>
              </a:r>
              <a:r>
                <a:rPr sz="1500" kern="0" spc="10" baseline="-11294" dirty="0">
                  <a:solidFill>
                    <a:srgbClr val="595959">
                      <a:alpha val="100000"/>
                    </a:srgbClr>
                  </a:solidFill>
                  <a:latin typeface="Microsoft YaHei"/>
                  <a:ea typeface="Microsoft YaHei"/>
                  <a:cs typeface="Microsoft YaHei"/>
                </a:rPr>
                <a:t>4.2%</a:t>
              </a:r>
              <a:r>
                <a:rPr sz="900" kern="0" spc="120" dirty="0">
                  <a:solidFill>
                    <a:srgbClr val="595959">
                      <a:alpha val="100000"/>
                    </a:srgbClr>
                  </a:solidFill>
                  <a:latin typeface="Microsoft YaHei"/>
                  <a:ea typeface="Microsoft YaHei"/>
                  <a:cs typeface="Microsoft YaHei"/>
                </a:rPr>
                <a:t>  </a:t>
              </a:r>
              <a:r>
                <a:rPr sz="1500" kern="0" spc="10" baseline="-14766" dirty="0">
                  <a:solidFill>
                    <a:srgbClr val="595959">
                      <a:alpha val="100000"/>
                    </a:srgbClr>
                  </a:solidFill>
                  <a:latin typeface="Microsoft YaHei"/>
                  <a:ea typeface="Microsoft YaHei"/>
                  <a:cs typeface="Microsoft YaHei"/>
                </a:rPr>
                <a:t>4.2%</a:t>
              </a:r>
              <a:endParaRPr lang="Microsoft YaHei" altLang="Microsoft YaHei" sz="1500" baseline="-14766" dirty="0"/>
            </a:p>
            <a:p>
              <a:pPr algn="r" rtl="0" eaLnBrk="0">
                <a:lnSpc>
                  <a:spcPts val="1290"/>
                </a:lnSpc>
                <a:spcBef>
                  <a:spcPts val="156"/>
                </a:spcBef>
                <a:tabLst/>
              </a:pPr>
              <a:r>
                <a:rPr sz="1500" kern="0" spc="0" baseline="8227" dirty="0">
                  <a:solidFill>
                    <a:srgbClr val="595959">
                      <a:alpha val="100000"/>
                    </a:srgbClr>
                  </a:solidFill>
                  <a:latin typeface="Microsoft YaHei"/>
                  <a:ea typeface="Microsoft YaHei"/>
                  <a:cs typeface="Microsoft YaHei"/>
                </a:rPr>
                <a:t>3.0%</a:t>
              </a:r>
              <a:r>
                <a:rPr sz="900" kern="0" spc="0" dirty="0">
                  <a:solidFill>
                    <a:srgbClr val="595959">
                      <a:alpha val="100000"/>
                    </a:srgbClr>
                  </a:solidFill>
                  <a:latin typeface="Microsoft YaHei"/>
                  <a:ea typeface="Microsoft YaHei"/>
                  <a:cs typeface="Microsoft YaHei"/>
                </a:rPr>
                <a:t>   </a:t>
              </a:r>
              <a:r>
                <a:rPr sz="1500" kern="0" spc="0" baseline="4754" dirty="0">
                  <a:solidFill>
                    <a:srgbClr val="595959">
                      <a:alpha val="100000"/>
                    </a:srgbClr>
                  </a:solidFill>
                  <a:latin typeface="Microsoft YaHei"/>
                  <a:ea typeface="Microsoft YaHei"/>
                  <a:cs typeface="Microsoft YaHei"/>
                </a:rPr>
                <a:t>2.9%</a:t>
              </a:r>
              <a:r>
                <a:rPr sz="900" kern="0" spc="0" dirty="0">
                  <a:solidFill>
                    <a:srgbClr val="595959">
                      <a:alpha val="100000"/>
                    </a:srgbClr>
                  </a:solidFill>
                  <a:latin typeface="Microsoft YaHei"/>
                  <a:ea typeface="Microsoft YaHei"/>
                  <a:cs typeface="Microsoft YaHei"/>
                </a:rPr>
                <a:t>   </a:t>
              </a:r>
              <a:r>
                <a:rPr sz="1500" kern="0" spc="0" baseline="-9135" dirty="0">
                  <a:solidFill>
                    <a:srgbClr val="595959">
                      <a:alpha val="100000"/>
                    </a:srgbClr>
                  </a:solidFill>
                  <a:latin typeface="Microsoft YaHei"/>
                  <a:ea typeface="Microsoft YaHei"/>
                  <a:cs typeface="Microsoft YaHei"/>
                </a:rPr>
                <a:t>2.6</a:t>
              </a:r>
              <a:r>
                <a:rPr sz="1500" kern="0" spc="-10" baseline="-9135" dirty="0">
                  <a:solidFill>
                    <a:srgbClr val="595959">
                      <a:alpha val="100000"/>
                    </a:srgbClr>
                  </a:solidFill>
                  <a:latin typeface="Microsoft YaHei"/>
                  <a:ea typeface="Microsoft YaHei"/>
                  <a:cs typeface="Microsoft YaHei"/>
                </a:rPr>
                <a:t>%</a:t>
              </a:r>
              <a:endParaRPr lang="Microsoft YaHei" altLang="Microsoft YaHei" sz="1500" baseline="-9135" dirty="0"/>
            </a:p>
          </p:txBody>
        </p:sp>
      </p:grpSp>
      <p:graphicFrame>
        <p:nvGraphicFramePr>
          <p:cNvPr id="526" name="table 526"/>
          <p:cNvGraphicFramePr>
            <a:graphicFrameLocks noGrp="1"/>
          </p:cNvGraphicFramePr>
          <p:nvPr/>
        </p:nvGraphicFramePr>
        <p:xfrm>
          <a:off x="4740371" y="2921862"/>
          <a:ext cx="3121660" cy="683259"/>
        </p:xfrm>
        <a:graphic>
          <a:graphicData uri="http://schemas.openxmlformats.org/drawingml/2006/table">
            <a:tbl>
              <a:tblPr/>
              <a:tblGrid>
                <a:gridCol w="440690"/>
                <a:gridCol w="1063625"/>
                <a:gridCol w="673100"/>
                <a:gridCol w="944244"/>
              </a:tblGrid>
              <a:tr h="683259">
                <a:tc>
                  <a:txBody>
                    <a:bodyPr/>
                    <a:lstStyle/>
                    <a:p>
                      <a:pPr algn="l" rtl="0" eaLnBrk="0">
                        <a:lnSpc>
                          <a:spcPct val="100000"/>
                        </a:lnSpc>
                        <a:tabLst/>
                      </a:pPr>
                      <a:endParaRPr lang="Arial" altLang="Arial" sz="1000" dirty="0"/>
                    </a:p>
                  </a:txBody>
                  <a:tcPr marL="0" marR="0" marT="0" marB="0" vert="horz">
                    <a:lnL>
                      <a:noFill/>
                    </a:lnL>
                    <a:lnR>
                      <a:noFill/>
                    </a:lnR>
                    <a:lnT>
                      <a:noFill/>
                    </a:lnT>
                    <a:lnB>
                      <a:noFill/>
                    </a:lnB>
                  </a:tcPr>
                </a:tc>
                <a:tc>
                  <a:txBody>
                    <a:bodyPr/>
                    <a:lstStyle/>
                    <a:p>
                      <a:pPr algn="l" rtl="0" eaLnBrk="0">
                        <a:lnSpc>
                          <a:spcPct val="122000"/>
                        </a:lnSpc>
                        <a:tabLst/>
                      </a:pPr>
                      <a:endParaRPr lang="Arial" altLang="Arial" sz="1000" dirty="0"/>
                    </a:p>
                    <a:p>
                      <a:pPr algn="l" rtl="0" eaLnBrk="0">
                        <a:lnSpc>
                          <a:spcPct val="7843"/>
                        </a:lnSpc>
                        <a:tabLst/>
                      </a:pPr>
                      <a:endParaRPr lang="Arial" altLang="Arial" sz="100" dirty="0"/>
                    </a:p>
                    <a:p>
                      <a:pPr marL="208279" algn="l" rtl="0" eaLnBrk="0">
                        <a:lnSpc>
                          <a:spcPct val="81000"/>
                        </a:lnSpc>
                        <a:tabLst/>
                      </a:pPr>
                      <a:r>
                        <a:rPr sz="1800" kern="0" spc="-20" dirty="0">
                          <a:solidFill>
                            <a:srgbClr val="B2D234">
                              <a:alpha val="100000"/>
                            </a:srgbClr>
                          </a:solidFill>
                          <a:latin typeface="Arial"/>
                          <a:ea typeface="Arial"/>
                          <a:cs typeface="Arial"/>
                        </a:rPr>
                        <a:t>29.0%</a:t>
                      </a:r>
                      <a:endParaRPr lang="Arial" altLang="Arial" sz="1800" dirty="0"/>
                    </a:p>
                    <a:p>
                      <a:pPr marL="205104" algn="l" rtl="0" eaLnBrk="0">
                        <a:lnSpc>
                          <a:spcPct val="84000"/>
                        </a:lnSpc>
                        <a:spcBef>
                          <a:spcPts val="160"/>
                        </a:spcBef>
                        <a:tabLst/>
                      </a:pPr>
                      <a:r>
                        <a:rPr sz="1200" kern="0" spc="-20" dirty="0">
                          <a:solidFill>
                            <a:srgbClr val="595959">
                              <a:alpha val="100000"/>
                            </a:srgbClr>
                          </a:solidFill>
                          <a:latin typeface="Microsoft YaHei"/>
                          <a:ea typeface="Microsoft YaHei"/>
                          <a:cs typeface="Microsoft YaHei"/>
                        </a:rPr>
                        <a:t>TGI=50.4.</a:t>
                      </a:r>
                      <a:endParaRPr lang="Microsoft YaHei" altLang="Microsoft YaHei" sz="1200" dirty="0"/>
                    </a:p>
                  </a:txBody>
                  <a:tcPr marL="0" marR="0" marT="0" marB="0" vert="horz">
                    <a:lnL>
                      <a:noFill/>
                    </a:lnL>
                    <a:lnR>
                      <a:noFill/>
                    </a:lnR>
                    <a:lnT>
                      <a:noFill/>
                    </a:lnT>
                    <a:lnB>
                      <a:noFill/>
                    </a:lnB>
                  </a:tcPr>
                </a:tc>
                <a:tc>
                  <a:txBody>
                    <a:bodyPr/>
                    <a:lstStyle/>
                    <a:p>
                      <a:pPr algn="l" rtl="0" eaLnBrk="0">
                        <a:lnSpc>
                          <a:spcPct val="100000"/>
                        </a:lnSpc>
                        <a:tabLst/>
                      </a:pPr>
                      <a:endParaRPr lang="Arial" altLang="Arial" sz="1000" dirty="0"/>
                    </a:p>
                  </a:txBody>
                  <a:tcPr marL="0" marR="0" marT="0" marB="0" vert="horz">
                    <a:lnL>
                      <a:noFill/>
                    </a:lnL>
                    <a:lnR>
                      <a:noFill/>
                    </a:lnR>
                    <a:lnT>
                      <a:noFill/>
                    </a:lnT>
                    <a:lnB>
                      <a:noFill/>
                    </a:lnB>
                  </a:tcPr>
                </a:tc>
                <a:tc>
                  <a:txBody>
                    <a:bodyPr/>
                    <a:lstStyle/>
                    <a:p>
                      <a:pPr algn="l" rtl="0" eaLnBrk="0">
                        <a:lnSpc>
                          <a:spcPct val="100000"/>
                        </a:lnSpc>
                        <a:tabLst/>
                      </a:pPr>
                      <a:endParaRPr lang="Arial" altLang="Arial" sz="1000" dirty="0"/>
                    </a:p>
                    <a:p>
                      <a:pPr algn="l" rtl="0" eaLnBrk="0">
                        <a:lnSpc>
                          <a:spcPct val="7823"/>
                        </a:lnSpc>
                        <a:tabLst/>
                      </a:pPr>
                      <a:endParaRPr lang="Arial" altLang="Arial" sz="100" dirty="0"/>
                    </a:p>
                    <a:p>
                      <a:pPr marL="212090" algn="l" rtl="0" eaLnBrk="0">
                        <a:lnSpc>
                          <a:spcPct val="81000"/>
                        </a:lnSpc>
                        <a:tabLst/>
                      </a:pPr>
                      <a:r>
                        <a:rPr sz="1800" kern="0" spc="-20" dirty="0">
                          <a:solidFill>
                            <a:srgbClr val="1EC8F3">
                              <a:alpha val="100000"/>
                            </a:srgbClr>
                          </a:solidFill>
                          <a:latin typeface="Arial"/>
                          <a:ea typeface="Arial"/>
                          <a:cs typeface="Arial"/>
                        </a:rPr>
                        <a:t>71.0%</a:t>
                      </a:r>
                      <a:endParaRPr lang="Arial" altLang="Arial" sz="1800" dirty="0"/>
                    </a:p>
                    <a:p>
                      <a:pPr algn="r" rtl="0" eaLnBrk="0">
                        <a:lnSpc>
                          <a:spcPct val="84000"/>
                        </a:lnSpc>
                        <a:spcBef>
                          <a:spcPts val="160"/>
                        </a:spcBef>
                        <a:tabLst/>
                      </a:pPr>
                      <a:r>
                        <a:rPr sz="1200" kern="0" spc="-20" dirty="0">
                          <a:solidFill>
                            <a:srgbClr val="595959">
                              <a:alpha val="100000"/>
                            </a:srgbClr>
                          </a:solidFill>
                          <a:latin typeface="Microsoft YaHei"/>
                          <a:ea typeface="Microsoft YaHei"/>
                          <a:cs typeface="Microsoft YaHei"/>
                        </a:rPr>
                        <a:t>TGI=166.3</a:t>
                      </a:r>
                      <a:endParaRPr lang="Microsoft YaHei" altLang="Microsoft YaHei" sz="1200" dirty="0"/>
                    </a:p>
                  </a:txBody>
                  <a:tcPr marL="0" marR="0" marT="0" marB="0" vert="horz">
                    <a:lnL>
                      <a:noFill/>
                    </a:lnL>
                    <a:lnR>
                      <a:noFill/>
                    </a:lnR>
                    <a:lnT>
                      <a:noFill/>
                    </a:lnT>
                    <a:lnB>
                      <a:noFill/>
                    </a:lnB>
                  </a:tcPr>
                </a:tc>
              </a:tr>
            </a:tbl>
          </a:graphicData>
        </a:graphic>
      </p:graphicFrame>
      <p:sp>
        <p:nvSpPr>
          <p:cNvPr id="528" name="textbox 528"/>
          <p:cNvSpPr/>
          <p:nvPr/>
        </p:nvSpPr>
        <p:spPr>
          <a:xfrm>
            <a:off x="4661698" y="5103507"/>
            <a:ext cx="3665220" cy="402590"/>
          </a:xfrm>
          <a:prstGeom prst="rect">
            <a:avLst/>
          </a:prstGeom>
        </p:spPr>
        <p:txBody>
          <a:bodyPr vert="eaVert" wrap="square" lIns="0" tIns="0" rIns="0" bIns="0"/>
          <a:lstStyle/>
          <a:p>
            <a:pPr algn="l" rtl="0" eaLnBrk="0">
              <a:lnSpc>
                <a:spcPct val="78549"/>
              </a:lnSpc>
              <a:tabLst/>
            </a:pPr>
            <a:endParaRPr lang="Arial" altLang="Arial" sz="100" dirty="0"/>
          </a:p>
          <a:p>
            <a:pPr marL="15240" algn="l" rtl="0" eaLnBrk="0">
              <a:lnSpc>
                <a:spcPct val="81000"/>
              </a:lnSpc>
              <a:tabLst/>
            </a:pPr>
            <a:r>
              <a:rPr sz="1000" kern="0" spc="-30" dirty="0">
                <a:solidFill>
                  <a:srgbClr val="595959">
                    <a:alpha val="100000"/>
                  </a:srgbClr>
                </a:solidFill>
                <a:latin typeface="Microsoft YaHei"/>
                <a:ea typeface="Microsoft YaHei"/>
                <a:cs typeface="Microsoft YaHei"/>
              </a:rPr>
              <a:t>深圳市</a:t>
            </a:r>
            <a:endParaRPr lang="Microsoft YaHei" altLang="Microsoft YaHei" sz="1000" dirty="0"/>
          </a:p>
          <a:p>
            <a:pPr marL="12700" indent="8889" algn="l" rtl="0" eaLnBrk="0">
              <a:lnSpc>
                <a:spcPct val="251000"/>
              </a:lnSpc>
              <a:spcBef>
                <a:spcPts val="86"/>
              </a:spcBef>
              <a:tabLst/>
            </a:pPr>
            <a:r>
              <a:rPr sz="1000" kern="0" spc="-40" dirty="0">
                <a:solidFill>
                  <a:srgbClr val="595959">
                    <a:alpha val="100000"/>
                  </a:srgbClr>
                </a:solidFill>
                <a:latin typeface="Microsoft YaHei"/>
                <a:ea typeface="Microsoft YaHei"/>
                <a:cs typeface="Microsoft YaHei"/>
              </a:rPr>
              <a:t>天津市</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长沙市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三亚市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上海市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重庆市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成都市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广州市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海口市</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北京市</a:t>
            </a:r>
            <a:endParaRPr lang="Microsoft YaHei" altLang="Microsoft YaHei" sz="1000" dirty="0"/>
          </a:p>
        </p:txBody>
      </p:sp>
      <p:sp>
        <p:nvSpPr>
          <p:cNvPr id="530" name="textbox 530"/>
          <p:cNvSpPr/>
          <p:nvPr/>
        </p:nvSpPr>
        <p:spPr>
          <a:xfrm>
            <a:off x="769399" y="2356662"/>
            <a:ext cx="3395979" cy="429894"/>
          </a:xfrm>
          <a:prstGeom prst="rect">
            <a:avLst/>
          </a:prstGeom>
        </p:spPr>
        <p:txBody>
          <a:bodyPr vert="horz" wrap="square" lIns="0" tIns="0" rIns="0" bIns="0"/>
          <a:lstStyle/>
          <a:p>
            <a:pPr algn="l" rtl="0" eaLnBrk="0">
              <a:lnSpc>
                <a:spcPct val="75296"/>
              </a:lnSpc>
              <a:tabLst/>
            </a:pPr>
            <a:endParaRPr lang="Arial" altLang="Arial" sz="100" dirty="0"/>
          </a:p>
          <a:p>
            <a:pPr marL="803275" indent="-791209" algn="l" rtl="0" eaLnBrk="0">
              <a:lnSpc>
                <a:spcPct val="95000"/>
              </a:lnSpc>
              <a:tabLst/>
            </a:pPr>
            <a:r>
              <a:rPr sz="1400" b="1" kern="0" spc="-10" dirty="0">
                <a:solidFill>
                  <a:srgbClr val="404040">
                    <a:alpha val="100000"/>
                  </a:srgbClr>
                </a:solidFill>
                <a:latin typeface="Microsoft YaHei"/>
                <a:ea typeface="Microsoft YaHei"/>
                <a:cs typeface="Microsoft YaHei"/>
              </a:rPr>
              <a:t>MiniTracker-2021.5-2023</a:t>
            </a:r>
            <a:r>
              <a:rPr sz="1400" b="1" kern="0" spc="-20" dirty="0">
                <a:solidFill>
                  <a:srgbClr val="404040">
                    <a:alpha val="100000"/>
                  </a:srgbClr>
                </a:solidFill>
                <a:latin typeface="Microsoft YaHei"/>
                <a:ea typeface="Microsoft YaHei"/>
                <a:cs typeface="Microsoft YaHei"/>
              </a:rPr>
              <a:t>.5cdf海南免税</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小程序月活跃用户趋势</a:t>
            </a:r>
            <a:endParaRPr lang="Microsoft YaHei" altLang="Microsoft YaHei" sz="1400" dirty="0"/>
          </a:p>
        </p:txBody>
      </p:sp>
      <p:sp>
        <p:nvSpPr>
          <p:cNvPr id="532" name="textbox 532"/>
          <p:cNvSpPr/>
          <p:nvPr/>
        </p:nvSpPr>
        <p:spPr>
          <a:xfrm>
            <a:off x="4709054" y="2350210"/>
            <a:ext cx="3253104" cy="433069"/>
          </a:xfrm>
          <a:prstGeom prst="rect">
            <a:avLst/>
          </a:prstGeom>
        </p:spPr>
        <p:txBody>
          <a:bodyPr vert="horz" wrap="square" lIns="0" tIns="0" rIns="0" bIns="0"/>
          <a:lstStyle/>
          <a:p>
            <a:pPr algn="l" rtl="0" eaLnBrk="0">
              <a:lnSpc>
                <a:spcPct val="69469"/>
              </a:lnSpc>
              <a:tabLst/>
            </a:pPr>
            <a:endParaRPr lang="Arial" altLang="Arial" sz="100" dirty="0"/>
          </a:p>
          <a:p>
            <a:pPr marL="1267460" indent="-1254760" algn="l" rtl="0" eaLnBrk="0">
              <a:lnSpc>
                <a:spcPct val="96000"/>
              </a:lnSpc>
              <a:tabLst/>
            </a:pPr>
            <a:r>
              <a:rPr sz="1400" b="1" kern="0" spc="-10" dirty="0">
                <a:solidFill>
                  <a:srgbClr val="404040">
                    <a:alpha val="100000"/>
                  </a:srgbClr>
                </a:solidFill>
                <a:latin typeface="Microsoft YaHei"/>
                <a:ea typeface="Microsoft YaHei"/>
                <a:cs typeface="Microsoft YaHei"/>
              </a:rPr>
              <a:t>MiniTracker-2023</a:t>
            </a:r>
            <a:r>
              <a:rPr sz="1400" b="1" kern="0" spc="-20" dirty="0">
                <a:solidFill>
                  <a:srgbClr val="404040">
                    <a:alpha val="100000"/>
                  </a:srgbClr>
                </a:solidFill>
                <a:latin typeface="Microsoft YaHei"/>
                <a:ea typeface="Microsoft YaHei"/>
                <a:cs typeface="Microsoft YaHei"/>
              </a:rPr>
              <a:t>.5cdf海南免税小程序</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用户画像</a:t>
            </a:r>
            <a:endParaRPr lang="Microsoft YaHei" altLang="Microsoft YaHei" sz="1400" dirty="0"/>
          </a:p>
        </p:txBody>
      </p:sp>
      <p:graphicFrame>
        <p:nvGraphicFramePr>
          <p:cNvPr id="534" name="table 534"/>
          <p:cNvGraphicFramePr>
            <a:graphicFrameLocks noGrp="1"/>
          </p:cNvGraphicFramePr>
          <p:nvPr/>
        </p:nvGraphicFramePr>
        <p:xfrm>
          <a:off x="4188685" y="5622004"/>
          <a:ext cx="4277995" cy="234950"/>
        </p:xfrm>
        <a:graphic>
          <a:graphicData uri="http://schemas.openxmlformats.org/drawingml/2006/table">
            <a:tbl>
              <a:tblPr/>
              <a:tblGrid>
                <a:gridCol w="360044"/>
                <a:gridCol w="394970"/>
                <a:gridCol w="395604"/>
                <a:gridCol w="395604"/>
                <a:gridCol w="395604"/>
                <a:gridCol w="356870"/>
                <a:gridCol w="394970"/>
                <a:gridCol w="394970"/>
                <a:gridCol w="395604"/>
                <a:gridCol w="394970"/>
                <a:gridCol w="398779"/>
              </a:tblGrid>
              <a:tr h="234950">
                <a:tc>
                  <a:txBody>
                    <a:bodyPr/>
                    <a:lstStyle/>
                    <a:p>
                      <a:pPr algn="l" rtl="0" eaLnBrk="0">
                        <a:lnSpc>
                          <a:spcPct val="123000"/>
                        </a:lnSpc>
                        <a:tabLst/>
                      </a:pPr>
                      <a:endParaRPr lang="Arial" altLang="Arial" sz="400" dirty="0"/>
                    </a:p>
                    <a:p>
                      <a:pPr marL="84455" algn="l" rtl="0" eaLnBrk="0">
                        <a:lnSpc>
                          <a:spcPct val="84000"/>
                        </a:lnSpc>
                        <a:spcBef>
                          <a:spcPts val="2"/>
                        </a:spcBef>
                        <a:tabLst/>
                      </a:pPr>
                      <a:r>
                        <a:rPr sz="900" b="1" kern="0" spc="-10" dirty="0">
                          <a:solidFill>
                            <a:srgbClr val="F38286">
                              <a:alpha val="100000"/>
                            </a:srgbClr>
                          </a:solidFill>
                          <a:latin typeface="Microsoft YaHei"/>
                          <a:ea typeface="Microsoft YaHei"/>
                          <a:cs typeface="Microsoft YaHei"/>
                        </a:rPr>
                        <a:t>TGI</a:t>
                      </a:r>
                      <a:endParaRPr lang="Microsoft YaHei" altLang="Microsoft YaHei" sz="9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17000"/>
                        </a:lnSpc>
                        <a:tabLst/>
                      </a:pPr>
                      <a:endParaRPr lang="Arial" altLang="Arial" sz="400" dirty="0"/>
                    </a:p>
                    <a:p>
                      <a:pPr marL="98425" algn="l" rtl="0" eaLnBrk="0">
                        <a:lnSpc>
                          <a:spcPct val="84000"/>
                        </a:lnSpc>
                        <a:spcBef>
                          <a:spcPts val="2"/>
                        </a:spcBef>
                        <a:tabLst/>
                      </a:pPr>
                      <a:r>
                        <a:rPr sz="1000" kern="0" spc="-30" dirty="0">
                          <a:solidFill>
                            <a:srgbClr val="F38286">
                              <a:alpha val="100000"/>
                            </a:srgbClr>
                          </a:solidFill>
                          <a:latin typeface="Microsoft YaHei"/>
                          <a:ea typeface="Microsoft YaHei"/>
                          <a:cs typeface="Microsoft YaHei"/>
                        </a:rPr>
                        <a:t>134</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61594" algn="l" rtl="0" eaLnBrk="0">
                        <a:lnSpc>
                          <a:spcPct val="84000"/>
                        </a:lnSpc>
                        <a:spcBef>
                          <a:spcPts val="2"/>
                        </a:spcBef>
                        <a:tabLst/>
                      </a:pPr>
                      <a:r>
                        <a:rPr sz="1000" kern="0" spc="-30" dirty="0">
                          <a:solidFill>
                            <a:srgbClr val="F38286">
                              <a:alpha val="100000"/>
                            </a:srgbClr>
                          </a:solidFill>
                          <a:latin typeface="Microsoft YaHei"/>
                          <a:ea typeface="Microsoft YaHei"/>
                          <a:cs typeface="Microsoft YaHei"/>
                        </a:rPr>
                        <a:t>1303</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128904"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85</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98425" algn="l" rtl="0" eaLnBrk="0">
                        <a:lnSpc>
                          <a:spcPct val="84000"/>
                        </a:lnSpc>
                        <a:spcBef>
                          <a:spcPts val="2"/>
                        </a:spcBef>
                        <a:tabLst/>
                      </a:pPr>
                      <a:r>
                        <a:rPr sz="1000" kern="0" spc="-30" dirty="0">
                          <a:solidFill>
                            <a:srgbClr val="F38286">
                              <a:alpha val="100000"/>
                            </a:srgbClr>
                          </a:solidFill>
                          <a:latin typeface="Microsoft YaHei"/>
                          <a:ea typeface="Microsoft YaHei"/>
                          <a:cs typeface="Microsoft YaHei"/>
                        </a:rPr>
                        <a:t>128</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78739" algn="l" rtl="0" eaLnBrk="0">
                        <a:lnSpc>
                          <a:spcPct val="84000"/>
                        </a:lnSpc>
                        <a:spcBef>
                          <a:spcPts val="2"/>
                        </a:spcBef>
                        <a:tabLst/>
                      </a:pPr>
                      <a:r>
                        <a:rPr sz="1000" kern="0" spc="-30" dirty="0">
                          <a:solidFill>
                            <a:srgbClr val="F38286">
                              <a:alpha val="100000"/>
                            </a:srgbClr>
                          </a:solidFill>
                          <a:latin typeface="Microsoft YaHei"/>
                          <a:ea typeface="Microsoft YaHei"/>
                          <a:cs typeface="Microsoft YaHei"/>
                        </a:rPr>
                        <a:t>150</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98425" algn="l" rtl="0" eaLnBrk="0">
                        <a:lnSpc>
                          <a:spcPct val="84000"/>
                        </a:lnSpc>
                        <a:spcBef>
                          <a:spcPts val="3"/>
                        </a:spcBef>
                        <a:tabLst/>
                      </a:pPr>
                      <a:r>
                        <a:rPr sz="1000" kern="0" spc="-30" dirty="0">
                          <a:solidFill>
                            <a:srgbClr val="F38286">
                              <a:alpha val="100000"/>
                            </a:srgbClr>
                          </a:solidFill>
                          <a:latin typeface="Microsoft YaHei"/>
                          <a:ea typeface="Microsoft YaHei"/>
                          <a:cs typeface="Microsoft YaHei"/>
                        </a:rPr>
                        <a:t>117</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60960" algn="l" rtl="0" eaLnBrk="0">
                        <a:lnSpc>
                          <a:spcPct val="84000"/>
                        </a:lnSpc>
                        <a:spcBef>
                          <a:spcPts val="3"/>
                        </a:spcBef>
                        <a:tabLst/>
                      </a:pPr>
                      <a:r>
                        <a:rPr sz="1000" kern="0" spc="-30" dirty="0">
                          <a:solidFill>
                            <a:srgbClr val="F38286">
                              <a:alpha val="100000"/>
                            </a:srgbClr>
                          </a:solidFill>
                          <a:latin typeface="Microsoft YaHei"/>
                          <a:ea typeface="Microsoft YaHei"/>
                          <a:cs typeface="Microsoft YaHei"/>
                        </a:rPr>
                        <a:t>1241</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99060" algn="l" rtl="0" eaLnBrk="0">
                        <a:lnSpc>
                          <a:spcPct val="84000"/>
                        </a:lnSpc>
                        <a:spcBef>
                          <a:spcPts val="2"/>
                        </a:spcBef>
                        <a:tabLst/>
                      </a:pPr>
                      <a:r>
                        <a:rPr sz="1000" kern="0" spc="-30" dirty="0">
                          <a:solidFill>
                            <a:srgbClr val="F38286">
                              <a:alpha val="100000"/>
                            </a:srgbClr>
                          </a:solidFill>
                          <a:latin typeface="Microsoft YaHei"/>
                          <a:ea typeface="Microsoft YaHei"/>
                          <a:cs typeface="Microsoft YaHei"/>
                        </a:rPr>
                        <a:t>139</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128904"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83</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c>
                  <a:txBody>
                    <a:bodyPr/>
                    <a:lstStyle/>
                    <a:p>
                      <a:pPr algn="l" rtl="0" eaLnBrk="0">
                        <a:lnSpc>
                          <a:spcPct val="117000"/>
                        </a:lnSpc>
                        <a:tabLst/>
                      </a:pPr>
                      <a:endParaRPr lang="Arial" altLang="Arial" sz="400" dirty="0"/>
                    </a:p>
                    <a:p>
                      <a:pPr marL="13017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78</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2F2F2"/>
                    </a:solidFill>
                  </a:tcPr>
                </a:tc>
              </a:tr>
            </a:tbl>
          </a:graphicData>
        </a:graphic>
      </p:graphicFrame>
      <p:sp>
        <p:nvSpPr>
          <p:cNvPr id="536" name="textbox 536"/>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13</a:t>
            </a:r>
            <a:endParaRPr lang="Microsoft YaHei" altLang="Microsoft YaHei" sz="1200" baseline="-4340" dirty="0"/>
          </a:p>
        </p:txBody>
      </p:sp>
      <p:sp>
        <p:nvSpPr>
          <p:cNvPr id="538" name="textbox 538"/>
          <p:cNvSpPr/>
          <p:nvPr/>
        </p:nvSpPr>
        <p:spPr>
          <a:xfrm>
            <a:off x="5511812" y="5896736"/>
            <a:ext cx="2278379" cy="189864"/>
          </a:xfrm>
          <a:prstGeom prst="rect">
            <a:avLst/>
          </a:prstGeom>
        </p:spPr>
        <p:txBody>
          <a:bodyPr vert="horz" wrap="square" lIns="0" tIns="0" rIns="0" bIns="0"/>
          <a:lstStyle/>
          <a:p>
            <a:pPr algn="l" rtl="0" eaLnBrk="0">
              <a:lnSpc>
                <a:spcPct val="83341"/>
              </a:lnSpc>
              <a:tabLst/>
            </a:pPr>
            <a:endParaRPr lang="Arial" altLang="Arial" sz="100" dirty="0"/>
          </a:p>
          <a:p>
            <a:pPr marL="87630" algn="l" rtl="0" eaLnBrk="0">
              <a:lnSpc>
                <a:spcPts val="1292"/>
              </a:lnSpc>
              <a:tabLst>
                <a:tab pos="128270" algn="l"/>
              </a:tabLst>
            </a:pPr>
            <a:r>
              <a:rPr sz="1000" kern="0" spc="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2023.5海南免税小程序人群占比（%）</a:t>
            </a:r>
            <a:endParaRPr lang="Microsoft YaHei" altLang="Microsoft YaHei" sz="1000" dirty="0"/>
          </a:p>
        </p:txBody>
      </p:sp>
      <p:pic>
        <p:nvPicPr>
          <p:cNvPr id="540" name="picture 540"/>
          <p:cNvPicPr>
            <a:picLocks noChangeAspect="1"/>
          </p:cNvPicPr>
          <p:nvPr/>
        </p:nvPicPr>
        <p:blipFill>
          <a:blip r:embed="rId5"/>
          <a:stretch>
            <a:fillRect/>
          </a:stretch>
        </p:blipFill>
        <p:spPr>
          <a:xfrm rot="21600000">
            <a:off x="5524512" y="5932927"/>
            <a:ext cx="75409" cy="75409"/>
          </a:xfrm>
          <a:prstGeom prst="rect">
            <a:avLst/>
          </a:prstGeom>
        </p:spPr>
      </p:pic>
      <p:sp>
        <p:nvSpPr>
          <p:cNvPr id="542"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544" name="textbox 544"/>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546" name="textbox 546"/>
          <p:cNvSpPr/>
          <p:nvPr/>
        </p:nvSpPr>
        <p:spPr>
          <a:xfrm>
            <a:off x="533500" y="6418376"/>
            <a:ext cx="2664460" cy="13525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548" name="textbox 548"/>
          <p:cNvSpPr/>
          <p:nvPr/>
        </p:nvSpPr>
        <p:spPr>
          <a:xfrm>
            <a:off x="1721629" y="5808344"/>
            <a:ext cx="1490344" cy="189864"/>
          </a:xfrm>
          <a:prstGeom prst="rect">
            <a:avLst/>
          </a:prstGeom>
        </p:spPr>
        <p:txBody>
          <a:bodyPr vert="horz" wrap="square" lIns="0" tIns="0" rIns="0" bIns="0"/>
          <a:lstStyle/>
          <a:p>
            <a:pPr algn="l" rtl="0" eaLnBrk="0">
              <a:lnSpc>
                <a:spcPct val="83341"/>
              </a:lnSpc>
              <a:tabLst/>
            </a:pPr>
            <a:endParaRPr lang="Arial" altLang="Arial" sz="100" dirty="0"/>
          </a:p>
          <a:p>
            <a:pPr marL="300990" algn="l" rtl="0" eaLnBrk="0">
              <a:lnSpc>
                <a:spcPts val="1292"/>
              </a:lnSpc>
              <a:tabLst/>
            </a:pPr>
            <a:r>
              <a:rPr sz="1000" kern="0" spc="-60" dirty="0">
                <a:solidFill>
                  <a:srgbClr val="595959">
                    <a:alpha val="100000"/>
                  </a:srgbClr>
                </a:solidFill>
                <a:latin typeface="Microsoft YaHei"/>
                <a:ea typeface="Microsoft YaHei"/>
                <a:cs typeface="Microsoft YaHei"/>
              </a:rPr>
              <a:t>cdf海南免税（万台）</a:t>
            </a:r>
            <a:endParaRPr lang="Microsoft YaHei" altLang="Microsoft YaHei" sz="1000" dirty="0"/>
          </a:p>
        </p:txBody>
      </p:sp>
      <p:pic>
        <p:nvPicPr>
          <p:cNvPr id="550" name="picture 550"/>
          <p:cNvPicPr>
            <a:picLocks noChangeAspect="1"/>
          </p:cNvPicPr>
          <p:nvPr/>
        </p:nvPicPr>
        <p:blipFill>
          <a:blip r:embed="rId6"/>
          <a:stretch>
            <a:fillRect/>
          </a:stretch>
        </p:blipFill>
        <p:spPr>
          <a:xfrm rot="21600000">
            <a:off x="1734329" y="5861113"/>
            <a:ext cx="269239" cy="82676"/>
          </a:xfrm>
          <a:prstGeom prst="rect">
            <a:avLst/>
          </a:prstGeom>
        </p:spPr>
      </p:pic>
      <p:sp>
        <p:nvSpPr>
          <p:cNvPr id="552" name="path"/>
          <p:cNvSpPr/>
          <p:nvPr/>
        </p:nvSpPr>
        <p:spPr>
          <a:xfrm>
            <a:off x="6416267" y="2921862"/>
            <a:ext cx="296329" cy="649620"/>
          </a:xfrm>
          <a:custGeom>
            <a:avLst/>
            <a:gdLst/>
            <a:ahLst/>
            <a:cxnLst/>
            <a:rect l="0" t="0" r="0" b="0"/>
            <a:pathLst>
              <a:path w="466" h="1023">
                <a:moveTo>
                  <a:pt x="139" y="95"/>
                </a:moveTo>
                <a:cubicBezTo>
                  <a:pt x="139" y="42"/>
                  <a:pt x="179" y="0"/>
                  <a:pt x="229" y="0"/>
                </a:cubicBezTo>
                <a:cubicBezTo>
                  <a:pt x="278" y="0"/>
                  <a:pt x="319" y="42"/>
                  <a:pt x="319" y="95"/>
                </a:cubicBezTo>
                <a:cubicBezTo>
                  <a:pt x="319" y="148"/>
                  <a:pt x="278" y="190"/>
                  <a:pt x="229" y="190"/>
                </a:cubicBezTo>
                <a:cubicBezTo>
                  <a:pt x="179" y="190"/>
                  <a:pt x="139" y="148"/>
                  <a:pt x="139" y="95"/>
                </a:cubicBezTo>
              </a:path>
              <a:path w="466" h="1023">
                <a:moveTo>
                  <a:pt x="385" y="283"/>
                </a:moveTo>
                <a:cubicBezTo>
                  <a:pt x="376" y="236"/>
                  <a:pt x="341" y="208"/>
                  <a:pt x="296" y="208"/>
                </a:cubicBezTo>
                <a:cubicBezTo>
                  <a:pt x="170" y="208"/>
                  <a:pt x="170" y="208"/>
                  <a:pt x="170" y="208"/>
                </a:cubicBezTo>
                <a:cubicBezTo>
                  <a:pt x="134" y="208"/>
                  <a:pt x="98" y="227"/>
                  <a:pt x="89" y="264"/>
                </a:cubicBezTo>
                <a:cubicBezTo>
                  <a:pt x="80" y="274"/>
                  <a:pt x="80" y="274"/>
                  <a:pt x="80" y="283"/>
                </a:cubicBezTo>
                <a:cubicBezTo>
                  <a:pt x="8" y="511"/>
                  <a:pt x="8" y="511"/>
                  <a:pt x="8" y="511"/>
                </a:cubicBezTo>
                <a:cubicBezTo>
                  <a:pt x="0" y="530"/>
                  <a:pt x="8" y="549"/>
                  <a:pt x="26" y="558"/>
                </a:cubicBezTo>
                <a:cubicBezTo>
                  <a:pt x="44" y="558"/>
                  <a:pt x="71" y="549"/>
                  <a:pt x="71" y="530"/>
                </a:cubicBezTo>
                <a:cubicBezTo>
                  <a:pt x="143" y="321"/>
                  <a:pt x="143" y="321"/>
                  <a:pt x="143" y="321"/>
                </a:cubicBezTo>
                <a:cubicBezTo>
                  <a:pt x="152" y="321"/>
                  <a:pt x="152" y="321"/>
                  <a:pt x="152" y="321"/>
                </a:cubicBezTo>
                <a:cubicBezTo>
                  <a:pt x="35" y="681"/>
                  <a:pt x="35" y="681"/>
                  <a:pt x="35" y="681"/>
                </a:cubicBezTo>
                <a:cubicBezTo>
                  <a:pt x="143" y="681"/>
                  <a:pt x="143" y="681"/>
                  <a:pt x="143" y="681"/>
                </a:cubicBezTo>
                <a:cubicBezTo>
                  <a:pt x="143" y="975"/>
                  <a:pt x="143" y="975"/>
                  <a:pt x="143" y="975"/>
                </a:cubicBezTo>
                <a:cubicBezTo>
                  <a:pt x="143" y="1004"/>
                  <a:pt x="161" y="1023"/>
                  <a:pt x="188" y="1023"/>
                </a:cubicBezTo>
                <a:cubicBezTo>
                  <a:pt x="206" y="1023"/>
                  <a:pt x="224" y="1004"/>
                  <a:pt x="224" y="975"/>
                </a:cubicBezTo>
                <a:cubicBezTo>
                  <a:pt x="224" y="681"/>
                  <a:pt x="224" y="681"/>
                  <a:pt x="224" y="681"/>
                </a:cubicBezTo>
                <a:cubicBezTo>
                  <a:pt x="242" y="681"/>
                  <a:pt x="242" y="681"/>
                  <a:pt x="242" y="681"/>
                </a:cubicBezTo>
                <a:cubicBezTo>
                  <a:pt x="242" y="975"/>
                  <a:pt x="242" y="975"/>
                  <a:pt x="242" y="975"/>
                </a:cubicBezTo>
                <a:cubicBezTo>
                  <a:pt x="242" y="1004"/>
                  <a:pt x="260" y="1023"/>
                  <a:pt x="278" y="1023"/>
                </a:cubicBezTo>
                <a:cubicBezTo>
                  <a:pt x="305" y="1023"/>
                  <a:pt x="323" y="1004"/>
                  <a:pt x="323" y="975"/>
                </a:cubicBezTo>
                <a:cubicBezTo>
                  <a:pt x="323" y="681"/>
                  <a:pt x="323" y="681"/>
                  <a:pt x="323" y="681"/>
                </a:cubicBezTo>
                <a:cubicBezTo>
                  <a:pt x="430" y="681"/>
                  <a:pt x="430" y="681"/>
                  <a:pt x="430" y="681"/>
                </a:cubicBezTo>
                <a:cubicBezTo>
                  <a:pt x="314" y="321"/>
                  <a:pt x="314" y="321"/>
                  <a:pt x="314" y="321"/>
                </a:cubicBezTo>
                <a:cubicBezTo>
                  <a:pt x="332" y="321"/>
                  <a:pt x="332" y="321"/>
                  <a:pt x="332" y="321"/>
                </a:cubicBezTo>
                <a:cubicBezTo>
                  <a:pt x="394" y="530"/>
                  <a:pt x="394" y="530"/>
                  <a:pt x="394" y="530"/>
                </a:cubicBezTo>
                <a:cubicBezTo>
                  <a:pt x="403" y="549"/>
                  <a:pt x="421" y="558"/>
                  <a:pt x="439" y="558"/>
                </a:cubicBezTo>
                <a:cubicBezTo>
                  <a:pt x="457" y="549"/>
                  <a:pt x="466" y="530"/>
                  <a:pt x="457" y="511"/>
                </a:cubicBezTo>
                <a:lnTo>
                  <a:pt x="385" y="283"/>
                </a:lnTo>
                <a:close/>
              </a:path>
            </a:pathLst>
          </a:custGeom>
          <a:solidFill>
            <a:srgbClr val="1EC8F3">
              <a:alpha val="100000"/>
            </a:srgbClr>
          </a:solidFill>
          <a:ln cap="flat">
            <a:noFill/>
            <a:prstDash val="solid"/>
            <a:miter lim="0"/>
          </a:ln>
        </p:spPr>
        <p:txBody>
          <a:bodyPr rtlCol="0"/>
          <a:lstStyle/>
          <a:p>
            <a:pPr algn="ctr"/>
            <a:endParaRPr lang="zh-CN" altLang="en-US"/>
          </a:p>
        </p:txBody>
      </p:sp>
      <p:sp>
        <p:nvSpPr>
          <p:cNvPr id="554" name="path"/>
          <p:cNvSpPr/>
          <p:nvPr/>
        </p:nvSpPr>
        <p:spPr>
          <a:xfrm>
            <a:off x="4740371" y="2955618"/>
            <a:ext cx="235805" cy="649618"/>
          </a:xfrm>
          <a:custGeom>
            <a:avLst/>
            <a:gdLst/>
            <a:ahLst/>
            <a:cxnLst/>
            <a:rect l="0" t="0" r="0" b="0"/>
            <a:pathLst>
              <a:path w="371" h="1023">
                <a:moveTo>
                  <a:pt x="265" y="85"/>
                </a:moveTo>
                <a:cubicBezTo>
                  <a:pt x="265" y="38"/>
                  <a:pt x="228" y="0"/>
                  <a:pt x="184" y="0"/>
                </a:cubicBezTo>
                <a:cubicBezTo>
                  <a:pt x="139" y="0"/>
                  <a:pt x="103" y="38"/>
                  <a:pt x="103" y="85"/>
                </a:cubicBezTo>
                <a:cubicBezTo>
                  <a:pt x="103" y="133"/>
                  <a:pt x="139" y="171"/>
                  <a:pt x="184" y="171"/>
                </a:cubicBezTo>
                <a:cubicBezTo>
                  <a:pt x="228" y="171"/>
                  <a:pt x="265" y="133"/>
                  <a:pt x="265" y="85"/>
                </a:cubicBezTo>
              </a:path>
              <a:path w="371" h="1023">
                <a:moveTo>
                  <a:pt x="80" y="189"/>
                </a:moveTo>
                <a:cubicBezTo>
                  <a:pt x="287" y="189"/>
                  <a:pt x="287" y="189"/>
                  <a:pt x="287" y="189"/>
                </a:cubicBezTo>
                <a:cubicBezTo>
                  <a:pt x="332" y="189"/>
                  <a:pt x="371" y="226"/>
                  <a:pt x="371" y="274"/>
                </a:cubicBezTo>
                <a:cubicBezTo>
                  <a:pt x="371" y="557"/>
                  <a:pt x="371" y="557"/>
                  <a:pt x="371" y="557"/>
                </a:cubicBezTo>
                <a:cubicBezTo>
                  <a:pt x="371" y="576"/>
                  <a:pt x="353" y="594"/>
                  <a:pt x="336" y="594"/>
                </a:cubicBezTo>
                <a:cubicBezTo>
                  <a:pt x="315" y="594"/>
                  <a:pt x="297" y="576"/>
                  <a:pt x="297" y="557"/>
                </a:cubicBezTo>
                <a:cubicBezTo>
                  <a:pt x="297" y="319"/>
                  <a:pt x="297" y="319"/>
                  <a:pt x="297" y="319"/>
                </a:cubicBezTo>
                <a:cubicBezTo>
                  <a:pt x="287" y="319"/>
                  <a:pt x="287" y="319"/>
                  <a:pt x="287" y="319"/>
                </a:cubicBezTo>
                <a:cubicBezTo>
                  <a:pt x="287" y="974"/>
                  <a:pt x="287" y="974"/>
                  <a:pt x="287" y="974"/>
                </a:cubicBezTo>
                <a:cubicBezTo>
                  <a:pt x="287" y="1000"/>
                  <a:pt x="266" y="1023"/>
                  <a:pt x="238" y="1023"/>
                </a:cubicBezTo>
                <a:cubicBezTo>
                  <a:pt x="213" y="1023"/>
                  <a:pt x="192" y="1000"/>
                  <a:pt x="192" y="974"/>
                </a:cubicBezTo>
                <a:cubicBezTo>
                  <a:pt x="192" y="591"/>
                  <a:pt x="192" y="591"/>
                  <a:pt x="192" y="591"/>
                </a:cubicBezTo>
                <a:cubicBezTo>
                  <a:pt x="178" y="591"/>
                  <a:pt x="178" y="591"/>
                  <a:pt x="178" y="591"/>
                </a:cubicBezTo>
                <a:cubicBezTo>
                  <a:pt x="178" y="974"/>
                  <a:pt x="178" y="974"/>
                  <a:pt x="178" y="974"/>
                </a:cubicBezTo>
                <a:cubicBezTo>
                  <a:pt x="178" y="1000"/>
                  <a:pt x="157" y="1023"/>
                  <a:pt x="129" y="1023"/>
                </a:cubicBezTo>
                <a:cubicBezTo>
                  <a:pt x="105" y="1023"/>
                  <a:pt x="84" y="1000"/>
                  <a:pt x="84" y="974"/>
                </a:cubicBezTo>
                <a:cubicBezTo>
                  <a:pt x="84" y="319"/>
                  <a:pt x="84" y="319"/>
                  <a:pt x="84" y="319"/>
                </a:cubicBezTo>
                <a:cubicBezTo>
                  <a:pt x="70" y="319"/>
                  <a:pt x="70" y="319"/>
                  <a:pt x="70" y="319"/>
                </a:cubicBezTo>
                <a:cubicBezTo>
                  <a:pt x="70" y="557"/>
                  <a:pt x="70" y="557"/>
                  <a:pt x="70" y="557"/>
                </a:cubicBezTo>
                <a:cubicBezTo>
                  <a:pt x="70" y="576"/>
                  <a:pt x="52" y="594"/>
                  <a:pt x="35" y="594"/>
                </a:cubicBezTo>
                <a:cubicBezTo>
                  <a:pt x="14" y="594"/>
                  <a:pt x="0" y="576"/>
                  <a:pt x="0" y="557"/>
                </a:cubicBezTo>
                <a:cubicBezTo>
                  <a:pt x="0" y="274"/>
                  <a:pt x="0" y="274"/>
                  <a:pt x="0" y="274"/>
                </a:cubicBezTo>
                <a:cubicBezTo>
                  <a:pt x="0" y="226"/>
                  <a:pt x="35" y="189"/>
                  <a:pt x="80" y="189"/>
                </a:cubicBezTo>
              </a:path>
            </a:pathLst>
          </a:custGeom>
          <a:solidFill>
            <a:srgbClr val="B2D234">
              <a:alpha val="100000"/>
            </a:srgbClr>
          </a:solidFill>
          <a:ln cap="flat">
            <a:noFill/>
            <a:prstDash val="solid"/>
            <a:miter lim="0"/>
          </a:ln>
        </p:spPr>
        <p:txBody>
          <a:bodyPr rtlCol="0"/>
          <a:lstStyle/>
          <a:p>
            <a:pPr algn="ctr"/>
            <a:endParaRPr lang="zh-CN" altLang="en-US"/>
          </a:p>
        </p:txBody>
      </p:sp>
      <p:sp>
        <p:nvSpPr>
          <p:cNvPr id="556" name="rect"/>
          <p:cNvSpPr/>
          <p:nvPr/>
        </p:nvSpPr>
        <p:spPr>
          <a:xfrm>
            <a:off x="1685141" y="3889094"/>
            <a:ext cx="9525" cy="1192191"/>
          </a:xfrm>
          <a:prstGeom prst="rect">
            <a:avLst/>
          </a:prstGeom>
          <a:solidFill>
            <a:srgbClr val="B0D12F">
              <a:alpha val="100000"/>
            </a:srgbClr>
          </a:solidFill>
          <a:ln cap="flat">
            <a:noFill/>
            <a:prstDash val="solid"/>
            <a:miter lim="0"/>
          </a:ln>
        </p:spPr>
        <p:txBody>
          <a:bodyPr rtlCol="0"/>
          <a:lstStyle/>
          <a:p>
            <a:pPr algn="ctr"/>
            <a:endParaRPr lang="zh-CN" altLang="en-US"/>
          </a:p>
        </p:txBody>
      </p:sp>
      <p:sp>
        <p:nvSpPr>
          <p:cNvPr id="558" name="textbox 558"/>
          <p:cNvSpPr/>
          <p:nvPr/>
        </p:nvSpPr>
        <p:spPr>
          <a:xfrm>
            <a:off x="1520626" y="4681157"/>
            <a:ext cx="339090" cy="349250"/>
          </a:xfrm>
          <a:prstGeom prst="rect">
            <a:avLst/>
          </a:prstGeom>
          <a:solidFill>
            <a:srgbClr val="FFFFFF"/>
          </a:solidFill>
        </p:spPr>
        <p:txBody>
          <a:bodyPr vert="horz" wrap="square" lIns="0" tIns="0" rIns="0" bIns="0"/>
          <a:lstStyle/>
          <a:p>
            <a:pPr algn="l" rtl="0" eaLnBrk="0">
              <a:lnSpc>
                <a:spcPct val="120000"/>
              </a:lnSpc>
              <a:tabLst/>
            </a:pPr>
            <a:endParaRPr lang="Arial" altLang="Arial" sz="300" dirty="0"/>
          </a:p>
          <a:p>
            <a:pPr marL="116204" algn="l" rtl="0" eaLnBrk="0">
              <a:lnSpc>
                <a:spcPct val="76000"/>
              </a:lnSpc>
              <a:spcBef>
                <a:spcPts val="1"/>
              </a:spcBef>
              <a:tabLst/>
            </a:pPr>
            <a:r>
              <a:rPr sz="1000" kern="0" spc="-10" dirty="0">
                <a:solidFill>
                  <a:srgbClr val="B2D234">
                    <a:alpha val="100000"/>
                  </a:srgbClr>
                </a:solidFill>
                <a:latin typeface="Microsoft YaHei"/>
                <a:ea typeface="Microsoft YaHei"/>
                <a:cs typeface="Microsoft YaHei"/>
              </a:rPr>
              <a:t>国</a:t>
            </a:r>
            <a:endParaRPr lang="Microsoft YaHei" altLang="Microsoft YaHei" sz="1000" dirty="0"/>
          </a:p>
          <a:p>
            <a:pPr marL="109220" algn="l" rtl="0" eaLnBrk="0">
              <a:lnSpc>
                <a:spcPct val="92000"/>
              </a:lnSpc>
              <a:spcBef>
                <a:spcPts val="5"/>
              </a:spcBef>
              <a:tabLst/>
            </a:pPr>
            <a:r>
              <a:rPr sz="1000" kern="0" spc="-10" dirty="0">
                <a:solidFill>
                  <a:srgbClr val="B2D234">
                    <a:alpha val="100000"/>
                  </a:srgbClr>
                </a:solidFill>
                <a:latin typeface="Microsoft YaHei"/>
                <a:ea typeface="Microsoft YaHei"/>
                <a:cs typeface="Microsoft YaHei"/>
              </a:rPr>
              <a:t>庆</a:t>
            </a:r>
            <a:endParaRPr lang="Microsoft YaHei" altLang="Microsoft YaHei" sz="1000" dirty="0"/>
          </a:p>
        </p:txBody>
      </p:sp>
      <p:sp>
        <p:nvSpPr>
          <p:cNvPr id="560" name="rect"/>
          <p:cNvSpPr/>
          <p:nvPr/>
        </p:nvSpPr>
        <p:spPr>
          <a:xfrm>
            <a:off x="3080186" y="3748417"/>
            <a:ext cx="9525" cy="1332869"/>
          </a:xfrm>
          <a:prstGeom prst="rect">
            <a:avLst/>
          </a:prstGeom>
          <a:solidFill>
            <a:srgbClr val="B0D12F">
              <a:alpha val="100000"/>
            </a:srgbClr>
          </a:solidFill>
          <a:ln cap="flat">
            <a:noFill/>
            <a:prstDash val="solid"/>
            <a:miter lim="0"/>
          </a:ln>
        </p:spPr>
        <p:txBody>
          <a:bodyPr rtlCol="0"/>
          <a:lstStyle/>
          <a:p>
            <a:pPr algn="ctr"/>
            <a:endParaRPr lang="zh-CN" altLang="en-US"/>
          </a:p>
        </p:txBody>
      </p:sp>
      <p:sp>
        <p:nvSpPr>
          <p:cNvPr id="562" name="textbox 562"/>
          <p:cNvSpPr/>
          <p:nvPr/>
        </p:nvSpPr>
        <p:spPr>
          <a:xfrm>
            <a:off x="2915672" y="4681157"/>
            <a:ext cx="339090" cy="349250"/>
          </a:xfrm>
          <a:prstGeom prst="rect">
            <a:avLst/>
          </a:prstGeom>
          <a:solidFill>
            <a:srgbClr val="FFFFFF"/>
          </a:solidFill>
        </p:spPr>
        <p:txBody>
          <a:bodyPr vert="horz" wrap="square" lIns="0" tIns="0" rIns="0" bIns="0"/>
          <a:lstStyle/>
          <a:p>
            <a:pPr algn="l" rtl="0" eaLnBrk="0">
              <a:lnSpc>
                <a:spcPct val="120000"/>
              </a:lnSpc>
              <a:tabLst/>
            </a:pPr>
            <a:endParaRPr lang="Arial" altLang="Arial" sz="300" dirty="0"/>
          </a:p>
          <a:p>
            <a:pPr marL="116204" algn="l" rtl="0" eaLnBrk="0">
              <a:lnSpc>
                <a:spcPct val="76000"/>
              </a:lnSpc>
              <a:spcBef>
                <a:spcPts val="1"/>
              </a:spcBef>
              <a:tabLst/>
            </a:pPr>
            <a:r>
              <a:rPr sz="1000" kern="0" spc="-10" dirty="0">
                <a:solidFill>
                  <a:srgbClr val="B2D234">
                    <a:alpha val="100000"/>
                  </a:srgbClr>
                </a:solidFill>
                <a:latin typeface="Microsoft YaHei"/>
                <a:ea typeface="Microsoft YaHei"/>
                <a:cs typeface="Microsoft YaHei"/>
              </a:rPr>
              <a:t>国</a:t>
            </a:r>
            <a:endParaRPr lang="Microsoft YaHei" altLang="Microsoft YaHei" sz="1000" dirty="0"/>
          </a:p>
          <a:p>
            <a:pPr marL="109220" algn="l" rtl="0" eaLnBrk="0">
              <a:lnSpc>
                <a:spcPct val="92000"/>
              </a:lnSpc>
              <a:spcBef>
                <a:spcPts val="5"/>
              </a:spcBef>
              <a:tabLst/>
            </a:pPr>
            <a:r>
              <a:rPr sz="1000" kern="0" spc="-10" dirty="0">
                <a:solidFill>
                  <a:srgbClr val="B2D234">
                    <a:alpha val="100000"/>
                  </a:srgbClr>
                </a:solidFill>
                <a:latin typeface="Microsoft YaHei"/>
                <a:ea typeface="Microsoft YaHei"/>
                <a:cs typeface="Microsoft YaHei"/>
              </a:rPr>
              <a:t>庆</a:t>
            </a:r>
            <a:endParaRPr lang="Microsoft YaHei" altLang="Microsoft YaHei" sz="1000" dirty="0"/>
          </a:p>
        </p:txBody>
      </p:sp>
      <p:sp>
        <p:nvSpPr>
          <p:cNvPr id="564" name="rect"/>
          <p:cNvSpPr/>
          <p:nvPr/>
        </p:nvSpPr>
        <p:spPr>
          <a:xfrm>
            <a:off x="3900802" y="3605236"/>
            <a:ext cx="9526" cy="1476049"/>
          </a:xfrm>
          <a:prstGeom prst="rect">
            <a:avLst/>
          </a:prstGeom>
          <a:solidFill>
            <a:srgbClr val="B0D12F">
              <a:alpha val="100000"/>
            </a:srgbClr>
          </a:solidFill>
          <a:ln cap="flat">
            <a:noFill/>
            <a:prstDash val="solid"/>
            <a:miter lim="0"/>
          </a:ln>
        </p:spPr>
        <p:txBody>
          <a:bodyPr rtlCol="0"/>
          <a:lstStyle/>
          <a:p>
            <a:pPr algn="ctr"/>
            <a:endParaRPr lang="zh-CN" altLang="en-US"/>
          </a:p>
        </p:txBody>
      </p:sp>
      <p:sp>
        <p:nvSpPr>
          <p:cNvPr id="566" name="textbox 566"/>
          <p:cNvSpPr/>
          <p:nvPr/>
        </p:nvSpPr>
        <p:spPr>
          <a:xfrm>
            <a:off x="3736287" y="4682456"/>
            <a:ext cx="339090" cy="349250"/>
          </a:xfrm>
          <a:prstGeom prst="rect">
            <a:avLst/>
          </a:prstGeom>
          <a:solidFill>
            <a:srgbClr val="FFFFFF"/>
          </a:solidFill>
        </p:spPr>
        <p:txBody>
          <a:bodyPr vert="horz" wrap="square" lIns="0" tIns="0" rIns="0" bIns="0"/>
          <a:lstStyle/>
          <a:p>
            <a:pPr algn="l" rtl="0" eaLnBrk="0">
              <a:lnSpc>
                <a:spcPct val="121000"/>
              </a:lnSpc>
              <a:tabLst/>
            </a:pPr>
            <a:endParaRPr lang="Arial" altLang="Arial" sz="300" dirty="0"/>
          </a:p>
          <a:p>
            <a:pPr marL="109220" algn="l" rtl="0" eaLnBrk="0">
              <a:lnSpc>
                <a:spcPct val="84000"/>
              </a:lnSpc>
              <a:tabLst/>
            </a:pPr>
            <a:r>
              <a:rPr sz="1000" kern="0" spc="-10" dirty="0">
                <a:solidFill>
                  <a:srgbClr val="B2D234">
                    <a:alpha val="100000"/>
                  </a:srgbClr>
                </a:solidFill>
                <a:latin typeface="Microsoft YaHei"/>
                <a:ea typeface="Microsoft YaHei"/>
                <a:cs typeface="Microsoft YaHei"/>
              </a:rPr>
              <a:t>五</a:t>
            </a:r>
            <a:endParaRPr lang="Microsoft YaHei" altLang="Microsoft YaHei" sz="1000" dirty="0"/>
          </a:p>
          <a:p>
            <a:pPr algn="l" rtl="0" eaLnBrk="0">
              <a:lnSpc>
                <a:spcPct val="141000"/>
              </a:lnSpc>
              <a:tabLst/>
            </a:pPr>
            <a:endParaRPr lang="Arial" altLang="Arial" sz="200" dirty="0"/>
          </a:p>
          <a:p>
            <a:pPr marL="108585" algn="l" rtl="0" eaLnBrk="0">
              <a:lnSpc>
                <a:spcPts val="662"/>
              </a:lnSpc>
              <a:tabLst/>
            </a:pPr>
            <a:r>
              <a:rPr sz="1000" kern="0" spc="-10" dirty="0">
                <a:solidFill>
                  <a:srgbClr val="B2D234">
                    <a:alpha val="100000"/>
                  </a:srgbClr>
                </a:solidFill>
                <a:latin typeface="Microsoft YaHei"/>
                <a:ea typeface="Microsoft YaHei"/>
                <a:cs typeface="Microsoft YaHei"/>
              </a:rPr>
              <a:t>一</a:t>
            </a:r>
            <a:endParaRPr lang="Microsoft YaHei" altLang="Microsoft YaHei" sz="1000" dirty="0"/>
          </a:p>
        </p:txBody>
      </p:sp>
      <p:pic>
        <p:nvPicPr>
          <p:cNvPr id="568" name="picture 568"/>
          <p:cNvPicPr>
            <a:picLocks noChangeAspect="1"/>
          </p:cNvPicPr>
          <p:nvPr/>
        </p:nvPicPr>
        <p:blipFill>
          <a:blip r:embed="rId7"/>
          <a:stretch>
            <a:fillRect/>
          </a:stretch>
        </p:blipFill>
        <p:spPr>
          <a:xfrm rot="21600000">
            <a:off x="1204236" y="3225915"/>
            <a:ext cx="284285" cy="247365"/>
          </a:xfrm>
          <a:prstGeom prst="rect">
            <a:avLst/>
          </a:prstGeom>
        </p:spPr>
      </p:pic>
      <p:sp>
        <p:nvSpPr>
          <p:cNvPr id="570"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572" name="textbox 572"/>
          <p:cNvSpPr/>
          <p:nvPr/>
        </p:nvSpPr>
        <p:spPr>
          <a:xfrm>
            <a:off x="4603488" y="3876420"/>
            <a:ext cx="31178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9.4%</a:t>
            </a:r>
            <a:endParaRPr lang="Microsoft YaHei" altLang="Microsoft YaHei" sz="1000" dirty="0"/>
          </a:p>
        </p:txBody>
      </p:sp>
      <p:sp>
        <p:nvSpPr>
          <p:cNvPr id="574" name="rect"/>
          <p:cNvSpPr/>
          <p:nvPr/>
        </p:nvSpPr>
        <p:spPr>
          <a:xfrm>
            <a:off x="4561787" y="5022662"/>
            <a:ext cx="3888349" cy="3175"/>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576" name="rect"/>
          <p:cNvSpPr/>
          <p:nvPr/>
        </p:nvSpPr>
        <p:spPr>
          <a:xfrm>
            <a:off x="2611265" y="4104286"/>
            <a:ext cx="9525" cy="976999"/>
          </a:xfrm>
          <a:prstGeom prst="rect">
            <a:avLst/>
          </a:prstGeom>
          <a:solidFill>
            <a:srgbClr val="B0D12F">
              <a:alpha val="100000"/>
            </a:srgbClr>
          </a:solidFill>
          <a:ln cap="flat">
            <a:noFill/>
            <a:prstDash val="solid"/>
            <a:miter lim="0"/>
          </a:ln>
        </p:spPr>
        <p:txBody>
          <a:bodyPr rtlCol="0"/>
          <a:lstStyle/>
          <a:p>
            <a:pPr algn="ctr"/>
            <a:endParaRPr lang="zh-CN" altLang="en-US"/>
          </a:p>
        </p:txBody>
      </p:sp>
      <p:sp>
        <p:nvSpPr>
          <p:cNvPr id="578" name="path"/>
          <p:cNvSpPr/>
          <p:nvPr/>
        </p:nvSpPr>
        <p:spPr>
          <a:xfrm>
            <a:off x="1053144" y="5098422"/>
            <a:ext cx="2907078" cy="3175"/>
          </a:xfrm>
          <a:custGeom>
            <a:avLst/>
            <a:gdLst/>
            <a:ahLst/>
            <a:cxnLst/>
            <a:rect l="0" t="0" r="0" b="0"/>
            <a:pathLst>
              <a:path w="4578" h="5">
                <a:moveTo>
                  <a:pt x="0" y="2"/>
                </a:moveTo>
                <a:lnTo>
                  <a:pt x="4578" y="2"/>
                </a:lnTo>
              </a:path>
            </a:pathLst>
          </a:custGeom>
          <a:noFill/>
          <a:ln w="3175" cap="flat">
            <a:solidFill>
              <a:srgbClr val="595959">
                <a:alpha val="100000"/>
              </a:srgbClr>
            </a:solidFill>
            <a:prstDash val="solid"/>
            <a:round/>
          </a:ln>
        </p:spPr>
        <p:txBody>
          <a:bodyPr rtlCol="0"/>
          <a:lstStyle/>
          <a:p>
            <a:pPr algn="ctr"/>
            <a:endParaRPr lang="zh-CN" altLang="en-US"/>
          </a:p>
        </p:txBody>
      </p:sp>
      <p:sp>
        <p:nvSpPr>
          <p:cNvPr id="580" name="rect"/>
          <p:cNvSpPr/>
          <p:nvPr/>
        </p:nvSpPr>
        <p:spPr>
          <a:xfrm>
            <a:off x="1051557" y="3241426"/>
            <a:ext cx="3175" cy="1858584"/>
          </a:xfrm>
          <a:prstGeom prst="rect">
            <a:avLst/>
          </a:prstGeom>
          <a:solidFill>
            <a:srgbClr val="595959">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6"/>
          <p:cNvGrpSpPr/>
          <p:nvPr/>
        </p:nvGrpSpPr>
        <p:grpSpPr>
          <a:xfrm rot="21600000">
            <a:off x="1118171" y="2683167"/>
            <a:ext cx="7204025" cy="3023151"/>
            <a:chOff x="0" y="0"/>
            <a:chExt cx="7204025" cy="3023151"/>
          </a:xfrm>
        </p:grpSpPr>
        <p:pic>
          <p:nvPicPr>
            <p:cNvPr id="582" name="picture 582"/>
            <p:cNvPicPr>
              <a:picLocks noChangeAspect="1"/>
            </p:cNvPicPr>
            <p:nvPr/>
          </p:nvPicPr>
          <p:blipFill>
            <a:blip r:embed="rId2"/>
            <a:stretch>
              <a:fillRect/>
            </a:stretch>
          </p:blipFill>
          <p:spPr>
            <a:xfrm rot="21600000">
              <a:off x="0" y="0"/>
              <a:ext cx="7204025" cy="3023151"/>
            </a:xfrm>
            <a:prstGeom prst="rect">
              <a:avLst/>
            </a:prstGeom>
          </p:spPr>
        </p:pic>
        <p:sp>
          <p:nvSpPr>
            <p:cNvPr id="584" name="textbox 584"/>
            <p:cNvSpPr/>
            <p:nvPr/>
          </p:nvSpPr>
          <p:spPr>
            <a:xfrm>
              <a:off x="904482" y="48247"/>
              <a:ext cx="5799454" cy="210375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456"/>
                </a:lnSpc>
                <a:tabLst/>
              </a:pPr>
              <a:r>
                <a:rPr sz="1200" kern="0" spc="10" dirty="0">
                  <a:solidFill>
                    <a:srgbClr val="1EC8F3">
                      <a:alpha val="100000"/>
                    </a:srgbClr>
                  </a:solidFill>
                  <a:latin typeface="Microsoft YaHei"/>
                  <a:ea typeface="Microsoft YaHei"/>
                  <a:cs typeface="Microsoft YaHei"/>
                </a:rPr>
                <a:t>本地生活                               </a:t>
              </a:r>
              <a:r>
                <a:rPr sz="1800" kern="0" spc="10" baseline="-4761" dirty="0">
                  <a:solidFill>
                    <a:srgbClr val="FFCF00">
                      <a:alpha val="100000"/>
                    </a:srgbClr>
                  </a:solidFill>
                  <a:latin typeface="Microsoft YaHei"/>
                  <a:ea typeface="Microsoft YaHei"/>
                  <a:cs typeface="Microsoft YaHei"/>
                </a:rPr>
                <a:t>用车服务</a:t>
              </a:r>
              <a:r>
                <a:rPr sz="1100" kern="0" spc="10" dirty="0">
                  <a:solidFill>
                    <a:srgbClr val="FFCF00">
                      <a:alpha val="100000"/>
                    </a:srgbClr>
                  </a:solidFill>
                  <a:latin typeface="Microsoft YaHei"/>
                  <a:ea typeface="Microsoft YaHei"/>
                  <a:cs typeface="Microsoft YaHei"/>
                </a:rPr>
                <a:t>            </a:t>
              </a:r>
              <a:r>
                <a:rPr sz="1100" kern="0" spc="0" dirty="0">
                  <a:solidFill>
                    <a:srgbClr val="FFCF00">
                      <a:alpha val="100000"/>
                    </a:srgbClr>
                  </a:solidFill>
                  <a:latin typeface="Microsoft YaHei"/>
                  <a:ea typeface="Microsoft YaHei"/>
                  <a:cs typeface="Microsoft YaHei"/>
                </a:rPr>
                <a:t>           </a:t>
              </a:r>
              <a:r>
                <a:rPr sz="1200" kern="0" spc="0" dirty="0">
                  <a:solidFill>
                    <a:srgbClr val="F38286">
                      <a:alpha val="100000"/>
                    </a:srgbClr>
                  </a:solidFill>
                  <a:latin typeface="Microsoft YaHei"/>
                  <a:ea typeface="Microsoft YaHei"/>
                  <a:cs typeface="Microsoft YaHei"/>
                </a:rPr>
                <a:t>在线旅游                     </a:t>
              </a:r>
              <a:r>
                <a:rPr sz="1800" kern="0" spc="0" baseline="9707" dirty="0">
                  <a:solidFill>
                    <a:srgbClr val="B2D234">
                      <a:alpha val="100000"/>
                    </a:srgbClr>
                  </a:solidFill>
                  <a:latin typeface="Microsoft YaHei"/>
                  <a:ea typeface="Microsoft YaHei"/>
                  <a:cs typeface="Microsoft YaHei"/>
                </a:rPr>
                <a:t>购物金融</a:t>
              </a:r>
              <a:endParaRPr lang="Microsoft YaHei" altLang="Microsoft YaHei" sz="1800" baseline="9707" dirty="0"/>
            </a:p>
            <a:p>
              <a:pPr marL="4081779" algn="l" rtl="0" eaLnBrk="0">
                <a:lnSpc>
                  <a:spcPct val="84000"/>
                </a:lnSpc>
                <a:spcBef>
                  <a:spcPts val="863"/>
                </a:spcBef>
                <a:tabLst/>
              </a:pPr>
              <a:r>
                <a:rPr sz="1000" kern="0" spc="-30" dirty="0">
                  <a:solidFill>
                    <a:srgbClr val="595959">
                      <a:alpha val="100000"/>
                    </a:srgbClr>
                  </a:solidFill>
                  <a:latin typeface="Microsoft YaHei"/>
                  <a:ea typeface="Microsoft YaHei"/>
                  <a:cs typeface="Microsoft YaHei"/>
                </a:rPr>
                <a:t>183.8</a:t>
              </a:r>
              <a:endParaRPr lang="Microsoft YaHei" altLang="Microsoft YaHei" sz="1000" dirty="0"/>
            </a:p>
            <a:p>
              <a:pPr marL="3311525" algn="l" rtl="0" eaLnBrk="0">
                <a:lnSpc>
                  <a:spcPts val="764"/>
                </a:lnSpc>
                <a:spcBef>
                  <a:spcPts val="860"/>
                </a:spcBef>
                <a:tabLst/>
              </a:pPr>
              <a:r>
                <a:rPr sz="1000" kern="0" spc="-30" dirty="0">
                  <a:solidFill>
                    <a:srgbClr val="595959">
                      <a:alpha val="100000"/>
                    </a:srgbClr>
                  </a:solidFill>
                  <a:latin typeface="Microsoft YaHei"/>
                  <a:ea typeface="Microsoft YaHei"/>
                  <a:cs typeface="Microsoft YaHei"/>
                </a:rPr>
                <a:t>133.0</a:t>
              </a:r>
              <a:endParaRPr lang="Microsoft YaHei" altLang="Microsoft YaHei" sz="1000" dirty="0"/>
            </a:p>
            <a:p>
              <a:pPr marL="230504" algn="l" rtl="0" eaLnBrk="0">
                <a:lnSpc>
                  <a:spcPts val="733"/>
                </a:lnSpc>
                <a:tabLst/>
              </a:pPr>
              <a:r>
                <a:rPr sz="1000" kern="0" spc="-30" dirty="0">
                  <a:solidFill>
                    <a:srgbClr val="595959">
                      <a:alpha val="100000"/>
                    </a:srgbClr>
                  </a:solidFill>
                  <a:latin typeface="Microsoft YaHei"/>
                  <a:ea typeface="Microsoft YaHei"/>
                  <a:cs typeface="Microsoft YaHei"/>
                </a:rPr>
                <a:t>111.0</a:t>
              </a:r>
              <a:r>
                <a:rPr sz="1000" kern="0" spc="3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113.3</a:t>
              </a:r>
              <a:endParaRPr lang="Microsoft YaHei" altLang="Microsoft YaHei" sz="1000" dirty="0"/>
            </a:p>
            <a:p>
              <a:pPr marL="1801495" algn="l" rtl="0" eaLnBrk="0">
                <a:lnSpc>
                  <a:spcPct val="75000"/>
                </a:lnSpc>
                <a:spcBef>
                  <a:spcPts val="5"/>
                </a:spcBef>
                <a:tabLst/>
              </a:pPr>
              <a:r>
                <a:rPr sz="1000" kern="0" spc="-20" dirty="0">
                  <a:solidFill>
                    <a:srgbClr val="595959">
                      <a:alpha val="100000"/>
                    </a:srgbClr>
                  </a:solidFill>
                  <a:latin typeface="Microsoft YaHei"/>
                  <a:ea typeface="Microsoft YaHei"/>
                  <a:cs typeface="Microsoft YaHei"/>
                </a:rPr>
                <a:t>95.9</a:t>
              </a:r>
              <a:endParaRPr lang="Microsoft YaHei" altLang="Microsoft YaHei" sz="1000" dirty="0"/>
            </a:p>
            <a:p>
              <a:pPr marL="2576195" algn="l" rtl="0" eaLnBrk="0">
                <a:lnSpc>
                  <a:spcPct val="83000"/>
                </a:lnSpc>
                <a:spcBef>
                  <a:spcPts val="516"/>
                </a:spcBef>
                <a:tabLst/>
              </a:pPr>
              <a:r>
                <a:rPr sz="1000" kern="0" spc="-30" dirty="0">
                  <a:solidFill>
                    <a:srgbClr val="595959">
                      <a:alpha val="100000"/>
                    </a:srgbClr>
                  </a:solidFill>
                  <a:latin typeface="Microsoft YaHei"/>
                  <a:ea typeface="Microsoft YaHei"/>
                  <a:cs typeface="Microsoft YaHei"/>
                </a:rPr>
                <a:t>55.4</a:t>
              </a:r>
              <a:endParaRPr lang="Microsoft YaHei" altLang="Microsoft YaHei" sz="1000" dirty="0"/>
            </a:p>
            <a:p>
              <a:pPr algn="l" rtl="0" eaLnBrk="0">
                <a:lnSpc>
                  <a:spcPct val="163000"/>
                </a:lnSpc>
                <a:tabLst/>
              </a:pPr>
              <a:endParaRPr lang="Arial" altLang="Arial" sz="1000" dirty="0"/>
            </a:p>
            <a:p>
              <a:pPr marL="1739900" algn="l" rtl="0" eaLnBrk="0">
                <a:lnSpc>
                  <a:spcPts val="664"/>
                </a:lnSpc>
                <a:spcBef>
                  <a:spcPts val="300"/>
                </a:spcBef>
                <a:tabLst/>
              </a:pPr>
              <a:r>
                <a:rPr sz="1000" kern="0" spc="-10" dirty="0">
                  <a:solidFill>
                    <a:srgbClr val="595959">
                      <a:alpha val="100000"/>
                    </a:srgbClr>
                  </a:solidFill>
                  <a:latin typeface="Microsoft YaHei"/>
                  <a:ea typeface="Microsoft YaHei"/>
                  <a:cs typeface="Microsoft YaHei"/>
                </a:rPr>
                <a:t>45.3%</a:t>
              </a:r>
              <a:endParaRPr lang="Microsoft YaHei" altLang="Microsoft YaHei" sz="1000" dirty="0"/>
            </a:p>
            <a:p>
              <a:pPr marL="199389" algn="l" rtl="0" eaLnBrk="0">
                <a:lnSpc>
                  <a:spcPct val="74000"/>
                </a:lnSpc>
                <a:spcBef>
                  <a:spcPts val="8"/>
                </a:spcBef>
                <a:tabLst/>
              </a:pPr>
              <a:r>
                <a:rPr sz="1000" kern="0" spc="-10" dirty="0">
                  <a:solidFill>
                    <a:srgbClr val="595959">
                      <a:alpha val="100000"/>
                    </a:srgbClr>
                  </a:solidFill>
                  <a:latin typeface="Microsoft YaHei"/>
                  <a:ea typeface="Microsoft YaHei"/>
                  <a:cs typeface="Microsoft YaHei"/>
                </a:rPr>
                <a:t>41.4%</a:t>
              </a:r>
              <a:endParaRPr lang="Microsoft YaHei" altLang="Microsoft YaHei" sz="1000" dirty="0"/>
            </a:p>
            <a:p>
              <a:pPr marL="2517775" algn="l" rtl="0" eaLnBrk="0">
                <a:lnSpc>
                  <a:spcPts val="702"/>
                </a:lnSpc>
                <a:spcBef>
                  <a:spcPts val="96"/>
                </a:spcBef>
                <a:tabLst/>
              </a:pPr>
              <a:r>
                <a:rPr sz="1000" kern="0" spc="-20" dirty="0">
                  <a:solidFill>
                    <a:srgbClr val="595959">
                      <a:alpha val="100000"/>
                    </a:srgbClr>
                  </a:solidFill>
                  <a:latin typeface="Microsoft YaHei"/>
                  <a:ea typeface="Microsoft YaHei"/>
                  <a:cs typeface="Microsoft YaHei"/>
                </a:rPr>
                <a:t>33.8%</a:t>
              </a:r>
              <a:endParaRPr lang="Microsoft YaHei" altLang="Microsoft YaHei" sz="1000" dirty="0"/>
            </a:p>
            <a:p>
              <a:pPr marL="3286125" algn="l" rtl="0" eaLnBrk="0">
                <a:lnSpc>
                  <a:spcPct val="77000"/>
                </a:lnSpc>
                <a:spcBef>
                  <a:spcPts val="6"/>
                </a:spcBef>
                <a:tabLst/>
              </a:pPr>
              <a:r>
                <a:rPr sz="1000" kern="0" spc="-20" dirty="0">
                  <a:solidFill>
                    <a:srgbClr val="595959">
                      <a:alpha val="100000"/>
                    </a:srgbClr>
                  </a:solidFill>
                  <a:latin typeface="Microsoft YaHei"/>
                  <a:ea typeface="Microsoft YaHei"/>
                  <a:cs typeface="Microsoft YaHei"/>
                </a:rPr>
                <a:t>29.6%</a:t>
              </a:r>
              <a:endParaRPr lang="Microsoft YaHei" altLang="Microsoft YaHei" sz="1000" dirty="0"/>
            </a:p>
            <a:p>
              <a:pPr marL="981710" algn="l" rtl="0" eaLnBrk="0">
                <a:lnSpc>
                  <a:spcPct val="70000"/>
                </a:lnSpc>
                <a:spcBef>
                  <a:spcPts val="860"/>
                </a:spcBef>
                <a:tabLst/>
              </a:pPr>
              <a:r>
                <a:rPr sz="1000" kern="0" spc="-30" dirty="0">
                  <a:solidFill>
                    <a:srgbClr val="595959">
                      <a:alpha val="100000"/>
                    </a:srgbClr>
                  </a:solidFill>
                  <a:latin typeface="Microsoft YaHei"/>
                  <a:ea typeface="Microsoft YaHei"/>
                  <a:cs typeface="Microsoft YaHei"/>
                </a:rPr>
                <a:t>16.8%</a:t>
              </a:r>
              <a:endParaRPr lang="Microsoft YaHei" altLang="Microsoft YaHei" sz="1000" dirty="0"/>
            </a:p>
            <a:p>
              <a:pPr marL="406272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11.0%</a:t>
              </a:r>
              <a:endParaRPr lang="Microsoft YaHei" altLang="Microsoft YaHei" sz="1000" dirty="0"/>
            </a:p>
          </p:txBody>
        </p:sp>
        <p:pic>
          <p:nvPicPr>
            <p:cNvPr id="586" name="picture 586"/>
            <p:cNvPicPr>
              <a:picLocks noChangeAspect="1"/>
            </p:cNvPicPr>
            <p:nvPr/>
          </p:nvPicPr>
          <p:blipFill>
            <a:blip r:embed="rId3"/>
            <a:stretch>
              <a:fillRect/>
            </a:stretch>
          </p:blipFill>
          <p:spPr>
            <a:xfrm rot="21600000">
              <a:off x="1239554" y="889976"/>
              <a:ext cx="853821" cy="91820"/>
            </a:xfrm>
            <a:prstGeom prst="rect">
              <a:avLst/>
            </a:prstGeom>
          </p:spPr>
        </p:pic>
        <p:pic>
          <p:nvPicPr>
            <p:cNvPr id="588" name="picture 588"/>
            <p:cNvPicPr>
              <a:picLocks noChangeAspect="1"/>
            </p:cNvPicPr>
            <p:nvPr/>
          </p:nvPicPr>
          <p:blipFill>
            <a:blip r:embed="rId4"/>
            <a:stretch>
              <a:fillRect/>
            </a:stretch>
          </p:blipFill>
          <p:spPr>
            <a:xfrm rot="21600000">
              <a:off x="2781842" y="972272"/>
              <a:ext cx="82677" cy="82677"/>
            </a:xfrm>
            <a:prstGeom prst="rect">
              <a:avLst/>
            </a:prstGeom>
          </p:spPr>
        </p:pic>
        <p:pic>
          <p:nvPicPr>
            <p:cNvPr id="590" name="picture 590"/>
            <p:cNvPicPr>
              <a:picLocks noChangeAspect="1"/>
            </p:cNvPicPr>
            <p:nvPr/>
          </p:nvPicPr>
          <p:blipFill>
            <a:blip r:embed="rId5"/>
            <a:stretch>
              <a:fillRect/>
            </a:stretch>
          </p:blipFill>
          <p:spPr>
            <a:xfrm rot="21600000">
              <a:off x="4321083" y="795488"/>
              <a:ext cx="82677" cy="82677"/>
            </a:xfrm>
            <a:prstGeom prst="rect">
              <a:avLst/>
            </a:prstGeom>
          </p:spPr>
        </p:pic>
        <p:pic>
          <p:nvPicPr>
            <p:cNvPr id="592" name="picture 592"/>
            <p:cNvPicPr>
              <a:picLocks noChangeAspect="1"/>
            </p:cNvPicPr>
            <p:nvPr/>
          </p:nvPicPr>
          <p:blipFill>
            <a:blip r:embed="rId6"/>
            <a:stretch>
              <a:fillRect/>
            </a:stretch>
          </p:blipFill>
          <p:spPr>
            <a:xfrm rot="21600000">
              <a:off x="3549938" y="1164296"/>
              <a:ext cx="82677" cy="82677"/>
            </a:xfrm>
            <a:prstGeom prst="rect">
              <a:avLst/>
            </a:prstGeom>
          </p:spPr>
        </p:pic>
        <p:pic>
          <p:nvPicPr>
            <p:cNvPr id="594" name="picture 594"/>
            <p:cNvPicPr>
              <a:picLocks noChangeAspect="1"/>
            </p:cNvPicPr>
            <p:nvPr/>
          </p:nvPicPr>
          <p:blipFill>
            <a:blip r:embed="rId7"/>
            <a:stretch>
              <a:fillRect/>
            </a:stretch>
          </p:blipFill>
          <p:spPr>
            <a:xfrm rot="21600000">
              <a:off x="5863371" y="835112"/>
              <a:ext cx="82677" cy="82677"/>
            </a:xfrm>
            <a:prstGeom prst="rect">
              <a:avLst/>
            </a:prstGeom>
          </p:spPr>
        </p:pic>
        <p:pic>
          <p:nvPicPr>
            <p:cNvPr id="596" name="picture 596"/>
            <p:cNvPicPr>
              <a:picLocks noChangeAspect="1"/>
            </p:cNvPicPr>
            <p:nvPr/>
          </p:nvPicPr>
          <p:blipFill>
            <a:blip r:embed="rId8"/>
            <a:stretch>
              <a:fillRect/>
            </a:stretch>
          </p:blipFill>
          <p:spPr>
            <a:xfrm rot="21600000">
              <a:off x="6631467" y="947888"/>
              <a:ext cx="82677" cy="82677"/>
            </a:xfrm>
            <a:prstGeom prst="rect">
              <a:avLst/>
            </a:prstGeom>
          </p:spPr>
        </p:pic>
        <p:pic>
          <p:nvPicPr>
            <p:cNvPr id="598" name="picture 598"/>
            <p:cNvPicPr>
              <a:picLocks noChangeAspect="1"/>
            </p:cNvPicPr>
            <p:nvPr/>
          </p:nvPicPr>
          <p:blipFill>
            <a:blip r:embed="rId9"/>
            <a:stretch>
              <a:fillRect/>
            </a:stretch>
          </p:blipFill>
          <p:spPr>
            <a:xfrm rot="21600000">
              <a:off x="5092227" y="554696"/>
              <a:ext cx="82677" cy="82677"/>
            </a:xfrm>
            <a:prstGeom prst="rect">
              <a:avLst/>
            </a:prstGeom>
          </p:spPr>
        </p:pic>
        <p:pic>
          <p:nvPicPr>
            <p:cNvPr id="600" name="picture 600"/>
            <p:cNvPicPr>
              <a:picLocks noChangeAspect="1"/>
            </p:cNvPicPr>
            <p:nvPr/>
          </p:nvPicPr>
          <p:blipFill>
            <a:blip r:embed="rId10"/>
            <a:stretch>
              <a:fillRect/>
            </a:stretch>
          </p:blipFill>
          <p:spPr>
            <a:xfrm rot="21600000">
              <a:off x="471459" y="835112"/>
              <a:ext cx="82676" cy="82677"/>
            </a:xfrm>
            <a:prstGeom prst="rect">
              <a:avLst/>
            </a:prstGeom>
          </p:spPr>
        </p:pic>
      </p:grpSp>
      <p:sp>
        <p:nvSpPr>
          <p:cNvPr id="602" name="textbox 602"/>
          <p:cNvSpPr/>
          <p:nvPr/>
        </p:nvSpPr>
        <p:spPr>
          <a:xfrm>
            <a:off x="-12699" y="-12700"/>
            <a:ext cx="8893809" cy="159194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100" dirty="0">
                <a:solidFill>
                  <a:srgbClr val="8BC53F">
                    <a:alpha val="100000"/>
                  </a:srgbClr>
                </a:solidFill>
                <a:latin typeface="Microsoft YaHei"/>
                <a:ea typeface="Microsoft YaHei"/>
                <a:cs typeface="Microsoft YaHei"/>
              </a:rPr>
              <a:t>海南免税店-典型小程序分析                     </a:t>
            </a:r>
            <a:endParaRPr lang="Microsoft YaHei" altLang="Microsoft YaHei" sz="3100" dirty="0"/>
          </a:p>
          <a:p>
            <a:pPr marL="555625" algn="l" rtl="0" eaLnBrk="0">
              <a:lnSpc>
                <a:spcPct val="95000"/>
              </a:lnSpc>
              <a:spcBef>
                <a:spcPts val="125"/>
              </a:spcBef>
              <a:tabLst/>
            </a:pPr>
            <a:r>
              <a:rPr sz="2000" kern="0" spc="0" dirty="0">
                <a:solidFill>
                  <a:srgbClr val="595959">
                    <a:alpha val="100000"/>
                  </a:srgbClr>
                </a:solidFill>
                <a:latin typeface="Microsoft YaHei"/>
                <a:ea typeface="Microsoft YaHei"/>
                <a:cs typeface="Microsoft YaHei"/>
              </a:rPr>
              <a:t>旅游购物乐趣多，顺丰速运、什么值</a:t>
            </a:r>
            <a:r>
              <a:rPr sz="2000" kern="0" spc="-10" dirty="0">
                <a:solidFill>
                  <a:srgbClr val="595959">
                    <a:alpha val="100000"/>
                  </a:srgbClr>
                </a:solidFill>
                <a:latin typeface="Microsoft YaHei"/>
                <a:ea typeface="Microsoft YaHei"/>
                <a:cs typeface="Microsoft YaHei"/>
              </a:rPr>
              <a:t>得买、招商银行掌上生活APP消费       </a:t>
            </a:r>
            <a:r>
              <a:rPr sz="2000" kern="0" spc="-20" dirty="0">
                <a:solidFill>
                  <a:srgbClr val="595959">
                    <a:alpha val="100000"/>
                  </a:srgbClr>
                </a:solidFill>
                <a:latin typeface="Microsoft YaHei"/>
                <a:ea typeface="Microsoft YaHei"/>
                <a:cs typeface="Microsoft YaHei"/>
              </a:rPr>
              <a:t>相关网站受TA们喜</a:t>
            </a:r>
            <a:r>
              <a:rPr sz="2000" kern="0" spc="-30" dirty="0">
                <a:solidFill>
                  <a:srgbClr val="595959">
                    <a:alpha val="100000"/>
                  </a:srgbClr>
                </a:solidFill>
                <a:latin typeface="Microsoft YaHei"/>
                <a:ea typeface="Microsoft YaHei"/>
                <a:cs typeface="Microsoft YaHei"/>
              </a:rPr>
              <a:t>爱</a:t>
            </a:r>
            <a:endParaRPr lang="Microsoft YaHei" altLang="Microsoft YaHei" sz="2000" dirty="0"/>
          </a:p>
        </p:txBody>
      </p:sp>
      <p:pic>
        <p:nvPicPr>
          <p:cNvPr id="604" name="picture 604"/>
          <p:cNvPicPr>
            <a:picLocks noChangeAspect="1"/>
          </p:cNvPicPr>
          <p:nvPr/>
        </p:nvPicPr>
        <p:blipFill>
          <a:blip r:embed="rId11"/>
          <a:stretch>
            <a:fillRect/>
          </a:stretch>
        </p:blipFill>
        <p:spPr>
          <a:xfrm rot="21600000">
            <a:off x="7988740" y="289233"/>
            <a:ext cx="988988" cy="490439"/>
          </a:xfrm>
          <a:prstGeom prst="rect">
            <a:avLst/>
          </a:prstGeom>
        </p:spPr>
      </p:pic>
      <p:sp>
        <p:nvSpPr>
          <p:cNvPr id="606" name="textbox 606"/>
          <p:cNvSpPr/>
          <p:nvPr/>
        </p:nvSpPr>
        <p:spPr>
          <a:xfrm>
            <a:off x="1908253" y="2197810"/>
            <a:ext cx="5221604" cy="216534"/>
          </a:xfrm>
          <a:prstGeom prst="rect">
            <a:avLst/>
          </a:prstGeom>
        </p:spPr>
        <p:txBody>
          <a:bodyPr vert="horz" wrap="square" lIns="0" tIns="0" rIns="0" bIns="0"/>
          <a:lstStyle/>
          <a:p>
            <a:pPr algn="l" rtl="0" eaLnBrk="0">
              <a:lnSpc>
                <a:spcPct val="77552"/>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MiniTracker-2023.5cdf海南免税小程序用户典型APP使用及偏好</a:t>
            </a:r>
            <a:endParaRPr lang="Microsoft YaHei" altLang="Microsoft YaHei" sz="1400" dirty="0"/>
          </a:p>
        </p:txBody>
      </p:sp>
      <p:sp>
        <p:nvSpPr>
          <p:cNvPr id="608" name="textbox 608"/>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14</a:t>
            </a:r>
            <a:endParaRPr lang="Microsoft YaHei" altLang="Microsoft YaHei" sz="1200" baseline="-4340" dirty="0"/>
          </a:p>
        </p:txBody>
      </p:sp>
      <p:sp>
        <p:nvSpPr>
          <p:cNvPr id="610" name="textbox 610"/>
          <p:cNvSpPr/>
          <p:nvPr/>
        </p:nvSpPr>
        <p:spPr>
          <a:xfrm rot="20160000">
            <a:off x="6047466" y="5426563"/>
            <a:ext cx="1040130" cy="172720"/>
          </a:xfrm>
          <a:prstGeom prst="rect">
            <a:avLst/>
          </a:prstGeom>
        </p:spPr>
        <p:txBody>
          <a:bodyPr vert="horz" wrap="square" lIns="0" tIns="0" rIns="0" bIns="0"/>
          <a:lstStyle/>
          <a:p>
            <a:pPr algn="l" rtl="0" eaLnBrk="0">
              <a:lnSpc>
                <a:spcPct val="158000"/>
              </a:lnSpc>
              <a:tabLst/>
            </a:pPr>
            <a:endParaRPr lang="Arial" altLang="Arial" sz="100" dirty="0"/>
          </a:p>
          <a:p>
            <a:pPr marL="12700" algn="l" rtl="0" eaLnBrk="0">
              <a:lnSpc>
                <a:spcPct val="99000"/>
              </a:lnSpc>
              <a:spcBef>
                <a:spcPts val="1"/>
              </a:spcBef>
              <a:tabLst/>
            </a:pPr>
            <a:r>
              <a:rPr sz="900" kern="0" spc="90" dirty="0">
                <a:solidFill>
                  <a:srgbClr val="595959">
                    <a:alpha val="100000"/>
                  </a:srgbClr>
                </a:solidFill>
                <a:latin typeface="Microsoft YaHei"/>
                <a:ea typeface="Microsoft YaHei"/>
                <a:cs typeface="Microsoft YaHei"/>
              </a:rPr>
              <a:t>招商银行掌上生活</a:t>
            </a:r>
            <a:endParaRPr lang="Microsoft YaHei" altLang="Microsoft YaHei" sz="900" dirty="0"/>
          </a:p>
        </p:txBody>
      </p:sp>
      <p:sp>
        <p:nvSpPr>
          <p:cNvPr id="612" name="textbox 612"/>
          <p:cNvSpPr/>
          <p:nvPr/>
        </p:nvSpPr>
        <p:spPr>
          <a:xfrm>
            <a:off x="3416728" y="5735192"/>
            <a:ext cx="2289810" cy="189864"/>
          </a:xfrm>
          <a:prstGeom prst="rect">
            <a:avLst/>
          </a:prstGeom>
        </p:spPr>
        <p:txBody>
          <a:bodyPr vert="horz" wrap="square" lIns="0" tIns="0" rIns="0" bIns="0"/>
          <a:lstStyle/>
          <a:p>
            <a:pPr algn="l" rtl="0" eaLnBrk="0">
              <a:lnSpc>
                <a:spcPct val="83341"/>
              </a:lnSpc>
              <a:tabLst/>
            </a:pPr>
            <a:endParaRPr lang="Arial" altLang="Arial" sz="100" dirty="0"/>
          </a:p>
          <a:p>
            <a:pPr algn="r" rtl="0" eaLnBrk="0">
              <a:lnSpc>
                <a:spcPts val="1292"/>
              </a:lnSpc>
              <a:tabLst/>
            </a:pPr>
            <a:r>
              <a:rPr sz="1000" kern="0" spc="-30" dirty="0">
                <a:solidFill>
                  <a:srgbClr val="595959">
                    <a:alpha val="100000"/>
                  </a:srgbClr>
                </a:solidFill>
                <a:latin typeface="Microsoft YaHei"/>
                <a:ea typeface="Microsoft YaHei"/>
                <a:cs typeface="Microsoft YaHei"/>
              </a:rPr>
              <a:t>2023.5海南免税小</a:t>
            </a:r>
            <a:r>
              <a:rPr sz="1000" kern="0" spc="-40" dirty="0">
                <a:solidFill>
                  <a:srgbClr val="595959">
                    <a:alpha val="100000"/>
                  </a:srgbClr>
                </a:solidFill>
                <a:latin typeface="Microsoft YaHei"/>
                <a:ea typeface="Microsoft YaHei"/>
                <a:cs typeface="Microsoft YaHei"/>
              </a:rPr>
              <a:t>程序人群触达率（%）</a:t>
            </a:r>
            <a:endParaRPr lang="Microsoft YaHei" altLang="Microsoft YaHei" sz="1000" dirty="0"/>
          </a:p>
        </p:txBody>
      </p:sp>
      <p:sp>
        <p:nvSpPr>
          <p:cNvPr id="614"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616" name="textbox 616"/>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618" name="textbox 618"/>
          <p:cNvSpPr/>
          <p:nvPr/>
        </p:nvSpPr>
        <p:spPr>
          <a:xfrm rot="20160000">
            <a:off x="4751440" y="5374571"/>
            <a:ext cx="784225" cy="172720"/>
          </a:xfrm>
          <a:prstGeom prst="rect">
            <a:avLst/>
          </a:prstGeom>
        </p:spPr>
        <p:txBody>
          <a:bodyPr vert="horz" wrap="square" lIns="0" tIns="0" rIns="0" bIns="0"/>
          <a:lstStyle/>
          <a:p>
            <a:pPr algn="l" rtl="0" eaLnBrk="0">
              <a:lnSpc>
                <a:spcPct val="157000"/>
              </a:lnSpc>
              <a:tabLst/>
            </a:pPr>
            <a:endParaRPr lang="Arial" altLang="Arial" sz="100" dirty="0"/>
          </a:p>
          <a:p>
            <a:pPr marL="12700" algn="l" rtl="0" eaLnBrk="0">
              <a:lnSpc>
                <a:spcPct val="99000"/>
              </a:lnSpc>
              <a:spcBef>
                <a:spcPts val="1"/>
              </a:spcBef>
              <a:tabLst/>
            </a:pPr>
            <a:r>
              <a:rPr sz="900" kern="0" spc="90" dirty="0">
                <a:solidFill>
                  <a:srgbClr val="595959">
                    <a:alpha val="100000"/>
                  </a:srgbClr>
                </a:solidFill>
                <a:latin typeface="Microsoft YaHei"/>
                <a:ea typeface="Microsoft YaHei"/>
                <a:cs typeface="Microsoft YaHei"/>
              </a:rPr>
              <a:t>去哪儿旅行网</a:t>
            </a:r>
            <a:endParaRPr lang="Microsoft YaHei" altLang="Microsoft YaHei" sz="900" dirty="0"/>
          </a:p>
        </p:txBody>
      </p:sp>
      <p:sp>
        <p:nvSpPr>
          <p:cNvPr id="620" name="textbox 620"/>
          <p:cNvSpPr/>
          <p:nvPr/>
        </p:nvSpPr>
        <p:spPr>
          <a:xfrm>
            <a:off x="533500" y="6418376"/>
            <a:ext cx="2664460" cy="13525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622" name="textbox 622"/>
          <p:cNvSpPr/>
          <p:nvPr/>
        </p:nvSpPr>
        <p:spPr>
          <a:xfrm rot="20160000">
            <a:off x="1021851" y="5349822"/>
            <a:ext cx="659130" cy="17208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900" kern="0" spc="90" dirty="0">
                <a:solidFill>
                  <a:srgbClr val="595959">
                    <a:alpha val="100000"/>
                  </a:srgbClr>
                </a:solidFill>
                <a:latin typeface="Microsoft YaHei"/>
                <a:ea typeface="Microsoft YaHei"/>
                <a:cs typeface="Microsoft YaHei"/>
              </a:rPr>
              <a:t>大众点评网</a:t>
            </a:r>
            <a:endParaRPr lang="Microsoft YaHei" altLang="Microsoft YaHei" sz="900" dirty="0"/>
          </a:p>
        </p:txBody>
      </p:sp>
      <p:sp>
        <p:nvSpPr>
          <p:cNvPr id="624" name="textbox 624"/>
          <p:cNvSpPr/>
          <p:nvPr/>
        </p:nvSpPr>
        <p:spPr>
          <a:xfrm rot="20160000">
            <a:off x="7183682" y="5349822"/>
            <a:ext cx="659130" cy="172085"/>
          </a:xfrm>
          <a:prstGeom prst="rect">
            <a:avLst/>
          </a:prstGeom>
        </p:spPr>
        <p:txBody>
          <a:bodyPr vert="horz" wrap="square" lIns="0" tIns="0" rIns="0" bIns="0"/>
          <a:lstStyle/>
          <a:p>
            <a:pPr algn="l" rtl="0" eaLnBrk="0">
              <a:lnSpc>
                <a:spcPct val="161000"/>
              </a:lnSpc>
              <a:tabLst/>
            </a:pPr>
            <a:endParaRPr lang="Arial" altLang="Arial" sz="100" dirty="0"/>
          </a:p>
          <a:p>
            <a:pPr marL="12700" algn="l" rtl="0" eaLnBrk="0">
              <a:lnSpc>
                <a:spcPct val="98000"/>
              </a:lnSpc>
              <a:spcBef>
                <a:spcPts val="1"/>
              </a:spcBef>
              <a:tabLst/>
            </a:pPr>
            <a:r>
              <a:rPr sz="900" kern="0" spc="90" dirty="0">
                <a:solidFill>
                  <a:srgbClr val="595959">
                    <a:alpha val="100000"/>
                  </a:srgbClr>
                </a:solidFill>
                <a:latin typeface="Microsoft YaHei"/>
                <a:ea typeface="Microsoft YaHei"/>
                <a:cs typeface="Microsoft YaHei"/>
              </a:rPr>
              <a:t>什么值得买</a:t>
            </a:r>
            <a:endParaRPr lang="Microsoft YaHei" altLang="Microsoft YaHei" sz="900" dirty="0"/>
          </a:p>
        </p:txBody>
      </p:sp>
      <p:sp>
        <p:nvSpPr>
          <p:cNvPr id="626" name="textbox 626"/>
          <p:cNvSpPr/>
          <p:nvPr/>
        </p:nvSpPr>
        <p:spPr>
          <a:xfrm rot="20160000">
            <a:off x="2681962" y="5324310"/>
            <a:ext cx="532765" cy="171450"/>
          </a:xfrm>
          <a:prstGeom prst="rect">
            <a:avLst/>
          </a:prstGeom>
        </p:spPr>
        <p:txBody>
          <a:bodyPr vert="horz" wrap="square" lIns="0" tIns="0" rIns="0" bIns="0"/>
          <a:lstStyle/>
          <a:p>
            <a:pPr algn="l" rtl="0" eaLnBrk="0">
              <a:lnSpc>
                <a:spcPct val="158000"/>
              </a:lnSpc>
              <a:tabLst/>
            </a:pPr>
            <a:endParaRPr lang="Arial" altLang="Arial" sz="100" dirty="0"/>
          </a:p>
          <a:p>
            <a:pPr marL="12700" algn="l" rtl="0" eaLnBrk="0">
              <a:lnSpc>
                <a:spcPct val="98000"/>
              </a:lnSpc>
              <a:spcBef>
                <a:spcPts val="1"/>
              </a:spcBef>
              <a:tabLst/>
            </a:pPr>
            <a:r>
              <a:rPr sz="900" kern="0" spc="90" dirty="0">
                <a:solidFill>
                  <a:srgbClr val="595959">
                    <a:alpha val="100000"/>
                  </a:srgbClr>
                </a:solidFill>
                <a:latin typeface="Microsoft YaHei"/>
                <a:ea typeface="Microsoft YaHei"/>
                <a:cs typeface="Microsoft YaHei"/>
              </a:rPr>
              <a:t>顺丰速运</a:t>
            </a:r>
            <a:endParaRPr lang="Microsoft YaHei" altLang="Microsoft YaHei" sz="900" dirty="0"/>
          </a:p>
        </p:txBody>
      </p:sp>
      <p:sp>
        <p:nvSpPr>
          <p:cNvPr id="628" name="textbox 628"/>
          <p:cNvSpPr/>
          <p:nvPr/>
        </p:nvSpPr>
        <p:spPr>
          <a:xfrm rot="20160000">
            <a:off x="5763414" y="5322228"/>
            <a:ext cx="532130" cy="173354"/>
          </a:xfrm>
          <a:prstGeom prst="rect">
            <a:avLst/>
          </a:prstGeom>
        </p:spPr>
        <p:txBody>
          <a:bodyPr vert="horz" wrap="square" lIns="0" tIns="0" rIns="0" bIns="0"/>
          <a:lstStyle/>
          <a:p>
            <a:pPr algn="l" rtl="0" eaLnBrk="0">
              <a:lnSpc>
                <a:spcPct val="161000"/>
              </a:lnSpc>
              <a:tabLst/>
            </a:pPr>
            <a:endParaRPr lang="Arial" altLang="Arial" sz="100" dirty="0"/>
          </a:p>
          <a:p>
            <a:pPr marL="12700" algn="l" rtl="0" eaLnBrk="0">
              <a:lnSpc>
                <a:spcPct val="99000"/>
              </a:lnSpc>
              <a:spcBef>
                <a:spcPts val="1"/>
              </a:spcBef>
              <a:tabLst/>
            </a:pPr>
            <a:r>
              <a:rPr sz="900" kern="0" spc="90" dirty="0">
                <a:solidFill>
                  <a:srgbClr val="595959">
                    <a:alpha val="100000"/>
                  </a:srgbClr>
                </a:solidFill>
                <a:latin typeface="Microsoft YaHei"/>
                <a:ea typeface="Microsoft YaHei"/>
                <a:cs typeface="Microsoft YaHei"/>
              </a:rPr>
              <a:t>携程旅行</a:t>
            </a:r>
            <a:endParaRPr lang="Microsoft YaHei" altLang="Microsoft YaHei" sz="900" dirty="0"/>
          </a:p>
        </p:txBody>
      </p:sp>
      <p:sp>
        <p:nvSpPr>
          <p:cNvPr id="630" name="textbox 630"/>
          <p:cNvSpPr/>
          <p:nvPr/>
        </p:nvSpPr>
        <p:spPr>
          <a:xfrm rot="20160000">
            <a:off x="3452451" y="5321368"/>
            <a:ext cx="532130" cy="173989"/>
          </a:xfrm>
          <a:prstGeom prst="rect">
            <a:avLst/>
          </a:prstGeom>
        </p:spPr>
        <p:txBody>
          <a:bodyPr vert="horz" wrap="square" lIns="0" tIns="0" rIns="0" bIns="0"/>
          <a:lstStyle/>
          <a:p>
            <a:pPr algn="l" rtl="0" eaLnBrk="0">
              <a:lnSpc>
                <a:spcPct val="166000"/>
              </a:lnSpc>
              <a:tabLst/>
            </a:pPr>
            <a:endParaRPr lang="Arial" altLang="Arial" sz="100" dirty="0"/>
          </a:p>
          <a:p>
            <a:pPr marL="12700" algn="l" rtl="0" eaLnBrk="0">
              <a:lnSpc>
                <a:spcPct val="99000"/>
              </a:lnSpc>
              <a:spcBef>
                <a:spcPts val="1"/>
              </a:spcBef>
              <a:tabLst/>
            </a:pPr>
            <a:r>
              <a:rPr sz="900" kern="0" spc="90" dirty="0">
                <a:solidFill>
                  <a:srgbClr val="595959">
                    <a:alpha val="100000"/>
                  </a:srgbClr>
                </a:solidFill>
                <a:latin typeface="Microsoft YaHei"/>
                <a:ea typeface="Microsoft YaHei"/>
                <a:cs typeface="Microsoft YaHei"/>
              </a:rPr>
              <a:t>滴滴出行</a:t>
            </a:r>
            <a:endParaRPr lang="Microsoft YaHei" altLang="Microsoft YaHei" sz="900" dirty="0"/>
          </a:p>
        </p:txBody>
      </p:sp>
      <p:sp>
        <p:nvSpPr>
          <p:cNvPr id="632" name="textbox 632"/>
          <p:cNvSpPr/>
          <p:nvPr/>
        </p:nvSpPr>
        <p:spPr>
          <a:xfrm rot="20160000">
            <a:off x="4229058" y="5321720"/>
            <a:ext cx="525780" cy="172720"/>
          </a:xfrm>
          <a:prstGeom prst="rect">
            <a:avLst/>
          </a:prstGeom>
        </p:spPr>
        <p:txBody>
          <a:bodyPr vert="horz" wrap="square" lIns="0" tIns="0" rIns="0" bIns="0"/>
          <a:lstStyle/>
          <a:p>
            <a:pPr algn="l" rtl="0" eaLnBrk="0">
              <a:lnSpc>
                <a:spcPct val="165000"/>
              </a:lnSpc>
              <a:tabLst/>
            </a:pPr>
            <a:endParaRPr lang="Arial" altLang="Arial" sz="100" dirty="0"/>
          </a:p>
          <a:p>
            <a:pPr marL="12700" algn="l" rtl="0" eaLnBrk="0">
              <a:lnSpc>
                <a:spcPct val="98000"/>
              </a:lnSpc>
              <a:tabLst/>
            </a:pPr>
            <a:r>
              <a:rPr sz="900" kern="0" spc="80" dirty="0">
                <a:solidFill>
                  <a:srgbClr val="595959">
                    <a:alpha val="100000"/>
                  </a:srgbClr>
                </a:solidFill>
                <a:latin typeface="Microsoft YaHei"/>
                <a:ea typeface="Microsoft YaHei"/>
                <a:cs typeface="Microsoft YaHei"/>
              </a:rPr>
              <a:t>哈啰出行</a:t>
            </a:r>
            <a:endParaRPr lang="Microsoft YaHei" altLang="Microsoft YaHei" sz="900" dirty="0"/>
          </a:p>
        </p:txBody>
      </p:sp>
      <p:sp>
        <p:nvSpPr>
          <p:cNvPr id="634" name="textbox 634"/>
          <p:cNvSpPr/>
          <p:nvPr/>
        </p:nvSpPr>
        <p:spPr>
          <a:xfrm rot="20160000">
            <a:off x="2156851" y="5270385"/>
            <a:ext cx="277495" cy="173354"/>
          </a:xfrm>
          <a:prstGeom prst="rect">
            <a:avLst/>
          </a:prstGeom>
        </p:spPr>
        <p:txBody>
          <a:bodyPr vert="horz" wrap="square" lIns="0" tIns="0" rIns="0" bIns="0"/>
          <a:lstStyle/>
          <a:p>
            <a:pPr algn="l" rtl="0" eaLnBrk="0">
              <a:lnSpc>
                <a:spcPct val="163000"/>
              </a:lnSpc>
              <a:tabLst/>
            </a:pPr>
            <a:endParaRPr lang="Arial" altLang="Arial" sz="100" dirty="0"/>
          </a:p>
          <a:p>
            <a:pPr marL="12700" algn="l" rtl="0" eaLnBrk="0">
              <a:lnSpc>
                <a:spcPct val="99000"/>
              </a:lnSpc>
              <a:tabLst/>
            </a:pPr>
            <a:r>
              <a:rPr sz="900" kern="0" spc="80" dirty="0">
                <a:solidFill>
                  <a:srgbClr val="595959">
                    <a:alpha val="100000"/>
                  </a:srgbClr>
                </a:solidFill>
                <a:latin typeface="Microsoft YaHei"/>
                <a:ea typeface="Microsoft YaHei"/>
                <a:cs typeface="Microsoft YaHei"/>
              </a:rPr>
              <a:t>美团</a:t>
            </a:r>
            <a:endParaRPr lang="Microsoft YaHei" altLang="Microsoft YaHei" sz="900" dirty="0"/>
          </a:p>
        </p:txBody>
      </p:sp>
      <p:sp>
        <p:nvSpPr>
          <p:cNvPr id="63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638" name="textbox 638"/>
          <p:cNvSpPr/>
          <p:nvPr/>
        </p:nvSpPr>
        <p:spPr>
          <a:xfrm>
            <a:off x="5931461" y="5769228"/>
            <a:ext cx="511809" cy="153670"/>
          </a:xfrm>
          <a:prstGeom prst="rect">
            <a:avLst/>
          </a:prstGeom>
        </p:spPr>
        <p:txBody>
          <a:bodyPr vert="horz" wrap="square" lIns="0" tIns="0" rIns="0" bIns="0"/>
          <a:lstStyle/>
          <a:p>
            <a:pPr algn="l" rtl="0" eaLnBrk="0">
              <a:lnSpc>
                <a:spcPct val="83656"/>
              </a:lnSpc>
              <a:tabLst/>
            </a:pPr>
            <a:endParaRPr lang="Arial" altLang="Arial" sz="100" dirty="0"/>
          </a:p>
          <a:p>
            <a:pPr algn="r" rtl="0" eaLnBrk="0">
              <a:lnSpc>
                <a:spcPct val="84000"/>
              </a:lnSpc>
              <a:tabLst/>
            </a:pPr>
            <a:r>
              <a:rPr sz="1000" kern="0" spc="-10" dirty="0">
                <a:solidFill>
                  <a:srgbClr val="595959">
                    <a:alpha val="100000"/>
                  </a:srgbClr>
                </a:solidFill>
                <a:latin typeface="Microsoft YaHei"/>
                <a:ea typeface="Microsoft YaHei"/>
                <a:cs typeface="Microsoft YaHei"/>
              </a:rPr>
              <a:t>TGI</a:t>
            </a:r>
            <a:endParaRPr lang="Microsoft YaHei" altLang="Microsoft YaHei" sz="1000" dirty="0"/>
          </a:p>
        </p:txBody>
      </p:sp>
      <p:pic>
        <p:nvPicPr>
          <p:cNvPr id="640" name="picture 640"/>
          <p:cNvPicPr>
            <a:picLocks noChangeAspect="1"/>
          </p:cNvPicPr>
          <p:nvPr/>
        </p:nvPicPr>
        <p:blipFill>
          <a:blip r:embed="rId12"/>
          <a:stretch>
            <a:fillRect/>
          </a:stretch>
        </p:blipFill>
        <p:spPr>
          <a:xfrm rot="21600000">
            <a:off x="5944161" y="5787961"/>
            <a:ext cx="272415" cy="82676"/>
          </a:xfrm>
          <a:prstGeom prst="rect">
            <a:avLst/>
          </a:prstGeom>
        </p:spPr>
      </p:pic>
      <p:sp>
        <p:nvSpPr>
          <p:cNvPr id="642" name="textbox 642"/>
          <p:cNvSpPr/>
          <p:nvPr/>
        </p:nvSpPr>
        <p:spPr>
          <a:xfrm>
            <a:off x="1445585" y="3690492"/>
            <a:ext cx="385445"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64.4%</a:t>
            </a:r>
            <a:endParaRPr lang="Microsoft YaHei" altLang="Microsoft YaHei" sz="1000" dirty="0"/>
          </a:p>
        </p:txBody>
      </p:sp>
      <p:sp>
        <p:nvSpPr>
          <p:cNvPr id="644" name="textbox 644"/>
          <p:cNvSpPr/>
          <p:nvPr/>
        </p:nvSpPr>
        <p:spPr>
          <a:xfrm>
            <a:off x="6842917" y="4595240"/>
            <a:ext cx="379729" cy="154304"/>
          </a:xfrm>
          <a:prstGeom prst="rect">
            <a:avLst/>
          </a:prstGeom>
        </p:spPr>
        <p:txBody>
          <a:bodyPr vert="horz" wrap="square" lIns="0" tIns="0" rIns="0" bIns="0"/>
          <a:lstStyle/>
          <a:p>
            <a:pPr algn="l" rtl="0" eaLnBrk="0">
              <a:lnSpc>
                <a:spcPct val="86582"/>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15.7%</a:t>
            </a:r>
            <a:endParaRPr lang="Microsoft YaHei" altLang="Microsoft YaHei" sz="1000" dirty="0"/>
          </a:p>
        </p:txBody>
      </p:sp>
      <p:sp>
        <p:nvSpPr>
          <p:cNvPr id="646" name="textbox 646"/>
          <p:cNvSpPr/>
          <p:nvPr/>
        </p:nvSpPr>
        <p:spPr>
          <a:xfrm>
            <a:off x="7613130" y="4628769"/>
            <a:ext cx="379729"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13.9%</a:t>
            </a:r>
            <a:endParaRPr lang="Microsoft YaHei" altLang="Microsoft YaHei" sz="1000" dirty="0"/>
          </a:p>
        </p:txBody>
      </p:sp>
      <p:sp>
        <p:nvSpPr>
          <p:cNvPr id="648" name="textbox 648"/>
          <p:cNvSpPr/>
          <p:nvPr/>
        </p:nvSpPr>
        <p:spPr>
          <a:xfrm>
            <a:off x="6862159" y="3299840"/>
            <a:ext cx="340995" cy="15430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125.0</a:t>
            </a:r>
            <a:endParaRPr lang="Microsoft YaHei" altLang="Microsoft YaHei" sz="1000" dirty="0"/>
          </a:p>
        </p:txBody>
      </p:sp>
      <p:sp>
        <p:nvSpPr>
          <p:cNvPr id="650" name="textbox 650"/>
          <p:cNvSpPr/>
          <p:nvPr/>
        </p:nvSpPr>
        <p:spPr>
          <a:xfrm>
            <a:off x="7632372" y="3415664"/>
            <a:ext cx="340995"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101.2</a:t>
            </a:r>
            <a:endParaRPr lang="Microsoft YaHei" altLang="Microsoft YaHei" sz="1000" dirty="0"/>
          </a:p>
        </p:txBody>
      </p:sp>
      <p:sp>
        <p:nvSpPr>
          <p:cNvPr id="652" name="textbox 652"/>
          <p:cNvSpPr/>
          <p:nvPr/>
        </p:nvSpPr>
        <p:spPr>
          <a:xfrm>
            <a:off x="1470668" y="3302888"/>
            <a:ext cx="340995" cy="154304"/>
          </a:xfrm>
          <a:prstGeom prst="rect">
            <a:avLst/>
          </a:prstGeom>
        </p:spPr>
        <p:txBody>
          <a:bodyPr vert="horz" wrap="square" lIns="0" tIns="0" rIns="0" bIns="0"/>
          <a:lstStyle/>
          <a:p>
            <a:pPr algn="l" rtl="0" eaLnBrk="0">
              <a:lnSpc>
                <a:spcPct val="86970"/>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124.4</a:t>
            </a:r>
            <a:endParaRPr lang="Microsoft YaHei" altLang="Microsoft YaHei" sz="1000" dirty="0"/>
          </a:p>
        </p:txBody>
      </p:sp>
      <p:sp>
        <p:nvSpPr>
          <p:cNvPr id="654" name="path"/>
          <p:cNvSpPr/>
          <p:nvPr/>
        </p:nvSpPr>
        <p:spPr>
          <a:xfrm>
            <a:off x="1249296" y="5104113"/>
            <a:ext cx="6931917" cy="3175"/>
          </a:xfrm>
          <a:custGeom>
            <a:avLst/>
            <a:gdLst/>
            <a:ahLst/>
            <a:cxnLst/>
            <a:rect l="0" t="0" r="0" b="0"/>
            <a:pathLst>
              <a:path w="10916" h="5">
                <a:moveTo>
                  <a:pt x="0" y="2"/>
                </a:moveTo>
                <a:lnTo>
                  <a:pt x="10916" y="2"/>
                </a:lnTo>
              </a:path>
            </a:pathLst>
          </a:custGeom>
          <a:noFill/>
          <a:ln w="3175" cap="flat">
            <a:solidFill>
              <a:srgbClr val="595959">
                <a:alpha val="100000"/>
              </a:srgbClr>
            </a:solidFill>
            <a:prstDash val="solid"/>
            <a:round/>
          </a:ln>
        </p:spPr>
        <p:txBody>
          <a:bodyPr rtlCol="0"/>
          <a:lstStyle/>
          <a:p>
            <a:pPr algn="ctr"/>
            <a:endParaRPr lang="zh-CN" altLang="en-US"/>
          </a:p>
        </p:txBody>
      </p:sp>
      <p:sp>
        <p:nvSpPr>
          <p:cNvPr id="656" name="rect"/>
          <p:cNvSpPr/>
          <p:nvPr/>
        </p:nvSpPr>
        <p:spPr>
          <a:xfrm>
            <a:off x="3152506" y="5794723"/>
            <a:ext cx="243839" cy="75410"/>
          </a:xfrm>
          <a:prstGeom prst="rect">
            <a:avLst/>
          </a:prstGeom>
          <a:solidFill>
            <a:srgbClr val="B2D234">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picture 658"/>
          <p:cNvPicPr>
            <a:picLocks noChangeAspect="1"/>
          </p:cNvPicPr>
          <p:nvPr/>
        </p:nvPicPr>
        <p:blipFill>
          <a:blip r:embed="rId2"/>
          <a:stretch>
            <a:fillRect/>
          </a:stretch>
        </p:blipFill>
        <p:spPr>
          <a:xfrm rot="21600000">
            <a:off x="0" y="0"/>
            <a:ext cx="9144000" cy="6858000"/>
          </a:xfrm>
          <a:prstGeom prst="rect">
            <a:avLst/>
          </a:prstGeom>
        </p:spPr>
      </p:pic>
      <p:sp>
        <p:nvSpPr>
          <p:cNvPr id="660" name="textbox 660"/>
          <p:cNvSpPr/>
          <p:nvPr/>
        </p:nvSpPr>
        <p:spPr>
          <a:xfrm>
            <a:off x="1176474" y="2588767"/>
            <a:ext cx="6504305" cy="883285"/>
          </a:xfrm>
          <a:prstGeom prst="rect">
            <a:avLst/>
          </a:prstGeom>
        </p:spPr>
        <p:txBody>
          <a:bodyPr vert="horz" wrap="square" lIns="0" tIns="0" rIns="0" bIns="0"/>
          <a:lstStyle/>
          <a:p>
            <a:pPr algn="l" rtl="0" eaLnBrk="0">
              <a:lnSpc>
                <a:spcPct val="70391"/>
              </a:lnSpc>
              <a:tabLst/>
            </a:pPr>
            <a:endParaRPr lang="Arial" altLang="Arial" sz="100" dirty="0"/>
          </a:p>
          <a:p>
            <a:pPr marL="12700" algn="l" rtl="0" eaLnBrk="0">
              <a:lnSpc>
                <a:spcPct val="75000"/>
              </a:lnSpc>
              <a:tabLst/>
            </a:pPr>
            <a:r>
              <a:rPr sz="5400" b="1" kern="0" spc="70" dirty="0">
                <a:solidFill>
                  <a:srgbClr val="FFFFFF">
                    <a:alpha val="100000"/>
                  </a:srgbClr>
                </a:solidFill>
                <a:latin typeface="Arial"/>
                <a:ea typeface="Arial"/>
                <a:cs typeface="Arial"/>
              </a:rPr>
              <a:t>02</a:t>
            </a:r>
            <a:r>
              <a:rPr sz="4000" b="1" kern="0" spc="70" dirty="0">
                <a:solidFill>
                  <a:srgbClr val="FFFFFF">
                    <a:alpha val="100000"/>
                  </a:srgbClr>
                </a:solidFill>
                <a:latin typeface="Microsoft YaHei"/>
                <a:ea typeface="Microsoft YaHei"/>
                <a:cs typeface="Microsoft YaHei"/>
              </a:rPr>
              <a:t>奢侈品展示广告投放分析</a:t>
            </a:r>
            <a:endParaRPr lang="Microsoft YaHei" altLang="Microsoft YaHei" sz="4000" dirty="0"/>
          </a:p>
          <a:p>
            <a:pPr marL="1007744" algn="l" rtl="0" eaLnBrk="0">
              <a:lnSpc>
                <a:spcPct val="79000"/>
              </a:lnSpc>
              <a:spcBef>
                <a:spcPts val="13"/>
              </a:spcBef>
              <a:tabLst/>
            </a:pPr>
            <a:r>
              <a:rPr sz="2000" kern="0" spc="-10" dirty="0">
                <a:solidFill>
                  <a:srgbClr val="FFFFFF">
                    <a:alpha val="100000"/>
                  </a:srgbClr>
                </a:solidFill>
                <a:latin typeface="Arial"/>
                <a:ea typeface="Arial"/>
                <a:cs typeface="Arial"/>
              </a:rPr>
              <a:t>Luxury</a:t>
            </a:r>
            <a:r>
              <a:rPr sz="2000" kern="0" spc="160" dirty="0">
                <a:solidFill>
                  <a:srgbClr val="FFFFFF">
                    <a:alpha val="100000"/>
                  </a:srgbClr>
                </a:solidFill>
                <a:latin typeface="Arial"/>
                <a:ea typeface="Arial"/>
                <a:cs typeface="Arial"/>
              </a:rPr>
              <a:t> </a:t>
            </a:r>
            <a:r>
              <a:rPr sz="2000" kern="0" spc="-10" dirty="0">
                <a:solidFill>
                  <a:srgbClr val="FFFFFF">
                    <a:alpha val="100000"/>
                  </a:srgbClr>
                </a:solidFill>
                <a:latin typeface="Arial"/>
                <a:ea typeface="Arial"/>
                <a:cs typeface="Arial"/>
              </a:rPr>
              <a:t>Display Advertising</a:t>
            </a:r>
            <a:r>
              <a:rPr sz="2000" kern="0" spc="170" dirty="0">
                <a:solidFill>
                  <a:srgbClr val="FFFFFF">
                    <a:alpha val="100000"/>
                  </a:srgbClr>
                </a:solidFill>
                <a:latin typeface="Arial"/>
                <a:ea typeface="Arial"/>
                <a:cs typeface="Arial"/>
              </a:rPr>
              <a:t> </a:t>
            </a:r>
            <a:r>
              <a:rPr sz="2000" kern="0" spc="-10" dirty="0">
                <a:solidFill>
                  <a:srgbClr val="FFFFFF">
                    <a:alpha val="100000"/>
                  </a:srgbClr>
                </a:solidFill>
                <a:latin typeface="Arial"/>
                <a:ea typeface="Arial"/>
                <a:cs typeface="Arial"/>
              </a:rPr>
              <a:t>Placement Analys</a:t>
            </a:r>
            <a:r>
              <a:rPr sz="2000" kern="0" spc="-20" dirty="0">
                <a:solidFill>
                  <a:srgbClr val="FFFFFF">
                    <a:alpha val="100000"/>
                  </a:srgbClr>
                </a:solidFill>
                <a:latin typeface="Arial"/>
                <a:ea typeface="Arial"/>
                <a:cs typeface="Arial"/>
              </a:rPr>
              <a:t>is</a:t>
            </a:r>
            <a:endParaRPr lang="Arial" altLang="Arial" sz="2000" dirty="0"/>
          </a:p>
        </p:txBody>
      </p:sp>
      <p:sp>
        <p:nvSpPr>
          <p:cNvPr id="662" name="path"/>
          <p:cNvSpPr/>
          <p:nvPr/>
        </p:nvSpPr>
        <p:spPr>
          <a:xfrm>
            <a:off x="1950184" y="2689935"/>
            <a:ext cx="104145" cy="437734"/>
          </a:xfrm>
          <a:custGeom>
            <a:avLst/>
            <a:gdLst/>
            <a:ahLst/>
            <a:cxnLst/>
            <a:rect l="0" t="0" r="0" b="0"/>
            <a:pathLst>
              <a:path w="164" h="689">
                <a:moveTo>
                  <a:pt x="156" y="1"/>
                </a:moveTo>
                <a:lnTo>
                  <a:pt x="7" y="687"/>
                </a:lnTo>
              </a:path>
            </a:pathLst>
          </a:custGeom>
          <a:noFill/>
          <a:ln w="9525" cap="flat">
            <a:solidFill>
              <a:srgbClr val="FFFFFF">
                <a:alpha val="100000"/>
              </a:srgbClr>
            </a:solidFill>
            <a:prstDash val="solid"/>
            <a:round/>
          </a:ln>
        </p:spPr>
        <p:txBody>
          <a:bodyPr rtlCol="0"/>
          <a:lstStyle/>
          <a:p>
            <a:pPr algn="ctr"/>
            <a:endParaRPr lang="zh-CN" altLang="en-US"/>
          </a:p>
        </p:txBody>
      </p:sp>
      <p:sp>
        <p:nvSpPr>
          <p:cNvPr id="664" name="textbox 664"/>
          <p:cNvSpPr/>
          <p:nvPr/>
        </p:nvSpPr>
        <p:spPr>
          <a:xfrm>
            <a:off x="8901029" y="6638747"/>
            <a:ext cx="135254" cy="128270"/>
          </a:xfrm>
          <a:prstGeom prst="rect">
            <a:avLst/>
          </a:prstGeom>
        </p:spPr>
        <p:txBody>
          <a:bodyPr vert="horz" wrap="square" lIns="0" tIns="0" rIns="0" bIns="0"/>
          <a:lstStyle/>
          <a:p>
            <a:pPr algn="l" rtl="0" eaLnBrk="0">
              <a:lnSpc>
                <a:spcPct val="85934"/>
              </a:lnSpc>
              <a:tabLst/>
            </a:pPr>
            <a:endParaRPr lang="Arial" altLang="Arial" sz="100" dirty="0"/>
          </a:p>
          <a:p>
            <a:pPr marL="12700" algn="l" rtl="0" eaLnBrk="0">
              <a:lnSpc>
                <a:spcPct val="84000"/>
              </a:lnSpc>
              <a:tabLst/>
            </a:pPr>
            <a:r>
              <a:rPr sz="800" kern="0" spc="-40" dirty="0">
                <a:solidFill>
                  <a:srgbClr val="FFFFFF">
                    <a:alpha val="100000"/>
                  </a:srgbClr>
                </a:solidFill>
                <a:latin typeface="Microsoft YaHei"/>
                <a:ea typeface="Microsoft YaHei"/>
                <a:cs typeface="Microsoft YaHei"/>
              </a:rPr>
              <a:t>15</a:t>
            </a:r>
            <a:endParaRPr lang="Microsoft YaHei" altLang="Microsoft YaHei"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textbox 666"/>
          <p:cNvSpPr/>
          <p:nvPr/>
        </p:nvSpPr>
        <p:spPr>
          <a:xfrm>
            <a:off x="-12699" y="-12700"/>
            <a:ext cx="8893809" cy="1875789"/>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290" dirty="0">
                <a:solidFill>
                  <a:srgbClr val="8BC53F">
                    <a:alpha val="100000"/>
                  </a:srgbClr>
                </a:solidFill>
                <a:latin typeface="Microsoft YaHei"/>
                <a:ea typeface="Microsoft YaHei"/>
                <a:cs typeface="Microsoft YaHei"/>
              </a:rPr>
              <a:t>行业概览丨投入趋势</a:t>
            </a:r>
            <a:r>
              <a:rPr sz="3100" kern="0" spc="0" dirty="0">
                <a:solidFill>
                  <a:srgbClr val="8BC53F">
                    <a:alpha val="100000"/>
                  </a:srgbClr>
                </a:solidFill>
                <a:latin typeface="Microsoft YaHei"/>
                <a:ea typeface="Microsoft YaHei"/>
                <a:cs typeface="Microsoft YaHei"/>
              </a:rPr>
              <a:t>                                </a:t>
            </a:r>
            <a:endParaRPr lang="Microsoft YaHei" altLang="Microsoft YaHei" sz="3100" dirty="0"/>
          </a:p>
          <a:p>
            <a:pPr marL="554990" algn="l" rtl="0" eaLnBrk="0">
              <a:lnSpc>
                <a:spcPct val="90000"/>
              </a:lnSpc>
              <a:spcBef>
                <a:spcPts val="173"/>
              </a:spcBef>
              <a:tabLst/>
            </a:pPr>
            <a:r>
              <a:rPr sz="2400" kern="0" spc="0" dirty="0">
                <a:solidFill>
                  <a:srgbClr val="595959">
                    <a:alpha val="100000"/>
                  </a:srgbClr>
                </a:solidFill>
                <a:latin typeface="Microsoft YaHei"/>
                <a:ea typeface="Microsoft YaHei"/>
                <a:cs typeface="Microsoft YaHei"/>
              </a:rPr>
              <a:t>奢侈品行业展示广告恢复增长，主要由非美妆类</a:t>
            </a:r>
            <a:r>
              <a:rPr sz="2400" kern="0" spc="-10" dirty="0">
                <a:solidFill>
                  <a:srgbClr val="595959">
                    <a:alpha val="100000"/>
                  </a:srgbClr>
                </a:solidFill>
                <a:latin typeface="Microsoft YaHei"/>
                <a:ea typeface="Microsoft YaHei"/>
                <a:cs typeface="Microsoft YaHei"/>
              </a:rPr>
              <a:t>品牌带动</a:t>
            </a:r>
            <a:endParaRPr lang="Microsoft YaHei" altLang="Microsoft YaHei" sz="2400" dirty="0"/>
          </a:p>
          <a:p>
            <a:pPr algn="l" rtl="0" eaLnBrk="0">
              <a:lnSpc>
                <a:spcPct val="104000"/>
              </a:lnSpc>
              <a:tabLst/>
            </a:pPr>
            <a:endParaRPr lang="Arial" altLang="Arial" sz="1100" dirty="0"/>
          </a:p>
          <a:p>
            <a:pPr algn="l" rtl="0" eaLnBrk="0">
              <a:lnSpc>
                <a:spcPct val="7607"/>
              </a:lnSpc>
              <a:tabLst/>
            </a:pPr>
            <a:endParaRPr lang="Arial" altLang="Arial" sz="100" dirty="0"/>
          </a:p>
          <a:p>
            <a:pPr marL="563244" indent="-3175" algn="l" rtl="0" eaLnBrk="0">
              <a:lnSpc>
                <a:spcPct val="105000"/>
              </a:lnSpc>
              <a:tabLst/>
            </a:pPr>
            <a:r>
              <a:rPr sz="1100" kern="0" spc="-10" dirty="0">
                <a:solidFill>
                  <a:srgbClr val="595959">
                    <a:alpha val="100000"/>
                  </a:srgbClr>
                </a:solidFill>
                <a:latin typeface="Microsoft YaHei"/>
                <a:ea typeface="Microsoft YaHei"/>
                <a:cs typeface="Microsoft YaHei"/>
              </a:rPr>
              <a:t>2023 年</a:t>
            </a:r>
            <a:r>
              <a:rPr sz="1100" kern="0" spc="11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1-5 月，奢侈品行业展示类广告投放恢复增长，  投入指数达8.10 亿，同比+10.1%</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，恢复至 2021 </a:t>
            </a:r>
            <a:r>
              <a:rPr sz="1100" kern="0" spc="-20" dirty="0">
                <a:solidFill>
                  <a:srgbClr val="595959">
                    <a:alpha val="100000"/>
                  </a:srgbClr>
                </a:solidFill>
                <a:latin typeface="Microsoft YaHei"/>
                <a:ea typeface="Microsoft YaHei"/>
                <a:cs typeface="Microsoft YaHei"/>
              </a:rPr>
              <a:t>年的 82.4%，达2019 年        </a:t>
            </a:r>
            <a:r>
              <a:rPr sz="1100" kern="0" spc="0" dirty="0">
                <a:solidFill>
                  <a:srgbClr val="595959">
                    <a:alpha val="100000"/>
                  </a:srgbClr>
                </a:solidFill>
                <a:latin typeface="Microsoft YaHei"/>
                <a:ea typeface="Microsoft YaHei"/>
                <a:cs typeface="Microsoft YaHei"/>
              </a:rPr>
              <a:t>同期的97.6%。其</a:t>
            </a:r>
            <a:r>
              <a:rPr sz="1100" kern="0" spc="-10" dirty="0">
                <a:solidFill>
                  <a:srgbClr val="595959">
                    <a:alpha val="100000"/>
                  </a:srgbClr>
                </a:solidFill>
                <a:latin typeface="Microsoft YaHei"/>
                <a:ea typeface="Microsoft YaHei"/>
                <a:cs typeface="Microsoft YaHei"/>
              </a:rPr>
              <a:t>中，增长主要由非美妆类奢侈品牌提升投放带动。</a:t>
            </a:r>
            <a:endParaRPr lang="Microsoft YaHei" altLang="Microsoft YaHei" sz="1100" dirty="0"/>
          </a:p>
        </p:txBody>
      </p:sp>
      <p:pic>
        <p:nvPicPr>
          <p:cNvPr id="668" name="picture 668"/>
          <p:cNvPicPr>
            <a:picLocks noChangeAspect="1"/>
          </p:cNvPicPr>
          <p:nvPr/>
        </p:nvPicPr>
        <p:blipFill>
          <a:blip r:embed="rId2"/>
          <a:stretch>
            <a:fillRect/>
          </a:stretch>
        </p:blipFill>
        <p:spPr>
          <a:xfrm rot="21600000">
            <a:off x="7866503" y="289233"/>
            <a:ext cx="988988" cy="490439"/>
          </a:xfrm>
          <a:prstGeom prst="rect">
            <a:avLst/>
          </a:prstGeom>
        </p:spPr>
      </p:pic>
      <p:pic>
        <p:nvPicPr>
          <p:cNvPr id="670" name="picture 670"/>
          <p:cNvPicPr>
            <a:picLocks noChangeAspect="1"/>
          </p:cNvPicPr>
          <p:nvPr/>
        </p:nvPicPr>
        <p:blipFill>
          <a:blip r:embed="rId3"/>
          <a:stretch>
            <a:fillRect/>
          </a:stretch>
        </p:blipFill>
        <p:spPr>
          <a:xfrm rot="21600000">
            <a:off x="981455" y="3627459"/>
            <a:ext cx="3456432" cy="1755308"/>
          </a:xfrm>
          <a:prstGeom prst="rect">
            <a:avLst/>
          </a:prstGeom>
        </p:spPr>
      </p:pic>
      <p:sp>
        <p:nvSpPr>
          <p:cNvPr id="672" name="textbox 672"/>
          <p:cNvSpPr/>
          <p:nvPr/>
        </p:nvSpPr>
        <p:spPr>
          <a:xfrm>
            <a:off x="5138396" y="2706978"/>
            <a:ext cx="3361054" cy="1594485"/>
          </a:xfrm>
          <a:prstGeom prst="rect">
            <a:avLst/>
          </a:prstGeom>
        </p:spPr>
        <p:txBody>
          <a:bodyPr vert="horz" wrap="square" lIns="0" tIns="0" rIns="0" bIns="0"/>
          <a:lstStyle/>
          <a:p>
            <a:pPr algn="l" rtl="0" eaLnBrk="0">
              <a:lnSpc>
                <a:spcPct val="76712"/>
              </a:lnSpc>
              <a:tabLst/>
            </a:pPr>
            <a:endParaRPr lang="Arial" altLang="Arial" sz="100" dirty="0"/>
          </a:p>
          <a:p>
            <a:pPr marL="348615" indent="-335915" algn="l" rtl="0" eaLnBrk="0">
              <a:lnSpc>
                <a:spcPct val="105000"/>
              </a:lnSpc>
              <a:tabLst/>
            </a:pPr>
            <a:r>
              <a:rPr sz="1400" b="1" kern="0" spc="-10" dirty="0">
                <a:solidFill>
                  <a:srgbClr val="404040">
                    <a:alpha val="100000"/>
                  </a:srgbClr>
                </a:solidFill>
                <a:latin typeface="Microsoft YaHei"/>
                <a:ea typeface="Microsoft YaHei"/>
                <a:cs typeface="Microsoft YaHei"/>
              </a:rPr>
              <a:t>AdTracker-2023.1-5奢侈品美妆&amp;非美</a:t>
            </a:r>
            <a:r>
              <a:rPr sz="1400" b="1" kern="0" spc="-20" dirty="0">
                <a:solidFill>
                  <a:srgbClr val="404040">
                    <a:alpha val="100000"/>
                  </a:srgbClr>
                </a:solidFill>
                <a:latin typeface="Microsoft YaHei"/>
                <a:ea typeface="Microsoft YaHei"/>
                <a:cs typeface="Microsoft YaHei"/>
              </a:rPr>
              <a:t>妆</a:t>
            </a:r>
            <a:r>
              <a:rPr sz="1400" b="1" kern="0" spc="-10" dirty="0">
                <a:solidFill>
                  <a:srgbClr val="404040">
                    <a:alpha val="100000"/>
                  </a:srgbClr>
                </a:solidFill>
                <a:latin typeface="Microsoft YaHei"/>
                <a:ea typeface="Microsoft YaHei"/>
                <a:cs typeface="Microsoft YaHei"/>
              </a:rPr>
              <a:t> </a:t>
            </a:r>
            <a:r>
              <a:rPr sz="1400" b="1" kern="0" spc="0" dirty="0">
                <a:solidFill>
                  <a:srgbClr val="404040">
                    <a:alpha val="100000"/>
                  </a:srgbClr>
                </a:solidFill>
                <a:latin typeface="Microsoft YaHei"/>
                <a:ea typeface="Microsoft YaHei"/>
                <a:cs typeface="Microsoft YaHei"/>
              </a:rPr>
              <a:t>行业展示广告投入指数占比</a:t>
            </a:r>
            <a:r>
              <a:rPr sz="1400" b="1" kern="0" spc="-10" dirty="0">
                <a:solidFill>
                  <a:srgbClr val="404040">
                    <a:alpha val="100000"/>
                  </a:srgbClr>
                </a:solidFill>
                <a:latin typeface="Microsoft YaHei"/>
                <a:ea typeface="Microsoft YaHei"/>
                <a:cs typeface="Microsoft YaHei"/>
              </a:rPr>
              <a:t>及同比</a:t>
            </a:r>
            <a:endParaRPr lang="Microsoft YaHei" altLang="Microsoft YaHei" sz="1400" dirty="0"/>
          </a:p>
          <a:p>
            <a:pPr algn="l" rtl="0" eaLnBrk="0">
              <a:lnSpc>
                <a:spcPct val="127000"/>
              </a:lnSpc>
              <a:tabLst/>
            </a:pPr>
            <a:endParaRPr lang="Arial" altLang="Arial" sz="1000" dirty="0"/>
          </a:p>
          <a:p>
            <a:pPr marL="2134235" algn="l" rtl="0" eaLnBrk="0">
              <a:lnSpc>
                <a:spcPct val="84000"/>
              </a:lnSpc>
              <a:spcBef>
                <a:spcPts val="301"/>
              </a:spcBef>
              <a:tabLst/>
            </a:pPr>
            <a:r>
              <a:rPr sz="1000" kern="0" spc="-20" dirty="0">
                <a:solidFill>
                  <a:srgbClr val="595959">
                    <a:alpha val="100000"/>
                  </a:srgbClr>
                </a:solidFill>
                <a:latin typeface="Microsoft YaHei"/>
                <a:ea typeface="Microsoft YaHei"/>
                <a:cs typeface="Microsoft YaHei"/>
              </a:rPr>
              <a:t>23.9%</a:t>
            </a:r>
            <a:endParaRPr lang="Microsoft YaHei" altLang="Microsoft YaHei" sz="1000" dirty="0"/>
          </a:p>
          <a:p>
            <a:pPr marL="685165" algn="l" rtl="0" eaLnBrk="0">
              <a:lnSpc>
                <a:spcPts val="1291"/>
              </a:lnSpc>
              <a:spcBef>
                <a:spcPts val="1460"/>
              </a:spcBef>
              <a:tabLst/>
            </a:pPr>
            <a:r>
              <a:rPr sz="1000" kern="0" spc="-10" dirty="0">
                <a:solidFill>
                  <a:srgbClr val="595959">
                    <a:alpha val="100000"/>
                  </a:srgbClr>
                </a:solidFill>
                <a:latin typeface="Microsoft YaHei"/>
                <a:ea typeface="Microsoft YaHei"/>
                <a:cs typeface="Microsoft YaHei"/>
              </a:rPr>
              <a:t>0.5%                                     </a:t>
            </a:r>
            <a:endParaRPr lang="Microsoft YaHei" altLang="Microsoft YaHei" sz="1000" dirty="0"/>
          </a:p>
          <a:p>
            <a:pPr algn="l" rtl="0" eaLnBrk="0">
              <a:lnSpc>
                <a:spcPct val="161000"/>
              </a:lnSpc>
              <a:tabLst/>
            </a:pPr>
            <a:endParaRPr lang="Arial" altLang="Arial" sz="1000" dirty="0"/>
          </a:p>
          <a:p>
            <a:pPr algn="l" rtl="0" eaLnBrk="0">
              <a:lnSpc>
                <a:spcPct val="128000"/>
              </a:lnSpc>
              <a:tabLst/>
            </a:pPr>
            <a:endParaRPr lang="Arial" altLang="Arial" sz="200" dirty="0"/>
          </a:p>
          <a:p>
            <a:pPr marL="648969"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76.1%</a:t>
            </a:r>
            <a:endParaRPr lang="Microsoft YaHei" altLang="Microsoft YaHei" sz="1000" dirty="0"/>
          </a:p>
        </p:txBody>
      </p:sp>
      <p:pic>
        <p:nvPicPr>
          <p:cNvPr id="674" name="picture 674"/>
          <p:cNvPicPr>
            <a:picLocks noChangeAspect="1"/>
          </p:cNvPicPr>
          <p:nvPr/>
        </p:nvPicPr>
        <p:blipFill>
          <a:blip r:embed="rId4"/>
          <a:stretch>
            <a:fillRect/>
          </a:stretch>
        </p:blipFill>
        <p:spPr>
          <a:xfrm rot="21600000">
            <a:off x="5501640" y="4367783"/>
            <a:ext cx="2410967" cy="990600"/>
          </a:xfrm>
          <a:prstGeom prst="rect">
            <a:avLst/>
          </a:prstGeom>
        </p:spPr>
      </p:pic>
      <p:sp>
        <p:nvSpPr>
          <p:cNvPr id="676" name="textbox 676"/>
          <p:cNvSpPr/>
          <p:nvPr/>
        </p:nvSpPr>
        <p:spPr>
          <a:xfrm>
            <a:off x="5254849" y="5494654"/>
            <a:ext cx="2790825" cy="722630"/>
          </a:xfrm>
          <a:prstGeom prst="rect">
            <a:avLst/>
          </a:prstGeom>
        </p:spPr>
        <p:txBody>
          <a:bodyPr vert="horz" wrap="square" lIns="0" tIns="0" rIns="0" bIns="0"/>
          <a:lstStyle/>
          <a:p>
            <a:pPr algn="l" rtl="0" eaLnBrk="0">
              <a:lnSpc>
                <a:spcPct val="81752"/>
              </a:lnSpc>
              <a:tabLst/>
            </a:pPr>
            <a:endParaRPr lang="Arial" altLang="Arial" sz="100" dirty="0"/>
          </a:p>
          <a:p>
            <a:pPr marL="266700" algn="l" rtl="0" eaLnBrk="0">
              <a:lnSpc>
                <a:spcPct val="82000"/>
              </a:lnSpc>
              <a:tabLst/>
            </a:pPr>
            <a:r>
              <a:rPr sz="1000" kern="0" spc="0" dirty="0">
                <a:solidFill>
                  <a:srgbClr val="595959">
                    <a:alpha val="100000"/>
                  </a:srgbClr>
                </a:solidFill>
                <a:latin typeface="Microsoft YaHei"/>
                <a:ea typeface="Microsoft YaHei"/>
                <a:cs typeface="Microsoft YaHei"/>
              </a:rPr>
              <a:t>美妆类奢侈品牌              非美妆类</a:t>
            </a:r>
            <a:r>
              <a:rPr sz="1000" kern="0" spc="-10" dirty="0">
                <a:solidFill>
                  <a:srgbClr val="595959">
                    <a:alpha val="100000"/>
                  </a:srgbClr>
                </a:solidFill>
                <a:latin typeface="Microsoft YaHei"/>
                <a:ea typeface="Microsoft YaHei"/>
                <a:cs typeface="Microsoft YaHei"/>
              </a:rPr>
              <a:t>奢侈品牌</a:t>
            </a:r>
            <a:endParaRPr lang="Microsoft YaHei" altLang="Microsoft YaHei" sz="1000" dirty="0"/>
          </a:p>
          <a:p>
            <a:pPr marL="12700" indent="255904" algn="l" rtl="0" eaLnBrk="0">
              <a:lnSpc>
                <a:spcPct val="125000"/>
              </a:lnSpc>
              <a:spcBef>
                <a:spcPts val="5"/>
              </a:spcBef>
              <a:tabLst>
                <a:tab pos="302259"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 年</a:t>
            </a:r>
            <a:r>
              <a:rPr sz="1000" kern="0" spc="9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1-5 月展示广告投入指数占比</a:t>
            </a:r>
            <a:r>
              <a:rPr sz="1000" kern="0" spc="-20" dirty="0">
                <a:solidFill>
                  <a:srgbClr val="595959">
                    <a:alpha val="100000"/>
                  </a:srgbClr>
                </a:solidFill>
                <a:latin typeface="Microsoft YaHei"/>
                <a:ea typeface="Microsoft YaHei"/>
                <a:cs typeface="Microsoft YaHei"/>
              </a:rPr>
              <a:t>（%）</a:t>
            </a:r>
            <a:r>
              <a:rPr sz="1000" kern="0" spc="0" dirty="0">
                <a:solidFill>
                  <a:srgbClr val="595959">
                    <a:alpha val="100000"/>
                  </a:srgbClr>
                </a:solidFill>
                <a:latin typeface="Microsoft YaHei"/>
                <a:ea typeface="Microsoft YaHei"/>
                <a:cs typeface="Microsoft YaHei"/>
              </a:rPr>
              <a:t> </a:t>
            </a:r>
            <a:r>
              <a:rPr sz="2000" kern="0" spc="1440" dirty="0">
                <a:solidFill>
                  <a:srgbClr val="1EC8F3">
                    <a:alpha val="100000"/>
                  </a:srgbClr>
                </a:solidFill>
                <a:latin typeface="Arial"/>
                <a:ea typeface="Arial"/>
                <a:cs typeface="Arial"/>
              </a:rPr>
              <a:t>-</a:t>
            </a:r>
            <a:r>
              <a:rPr sz="1000" kern="0" spc="20" dirty="0">
                <a:solidFill>
                  <a:srgbClr val="595959">
                    <a:alpha val="100000"/>
                  </a:srgbClr>
                </a:solidFill>
                <a:latin typeface="Microsoft YaHei"/>
                <a:ea typeface="Microsoft YaHei"/>
                <a:cs typeface="Microsoft YaHei"/>
              </a:rPr>
              <a:t>同比（%）</a:t>
            </a:r>
            <a:endParaRPr lang="Microsoft YaHei" altLang="Microsoft YaHei" sz="1000" dirty="0"/>
          </a:p>
        </p:txBody>
      </p:sp>
      <p:pic>
        <p:nvPicPr>
          <p:cNvPr id="678" name="picture 678"/>
          <p:cNvPicPr>
            <a:picLocks noChangeAspect="1"/>
          </p:cNvPicPr>
          <p:nvPr/>
        </p:nvPicPr>
        <p:blipFill>
          <a:blip r:embed="rId5"/>
          <a:stretch>
            <a:fillRect/>
          </a:stretch>
        </p:blipFill>
        <p:spPr>
          <a:xfrm rot="21600000">
            <a:off x="5280249" y="5805994"/>
            <a:ext cx="243839" cy="75410"/>
          </a:xfrm>
          <a:prstGeom prst="rect">
            <a:avLst/>
          </a:prstGeom>
        </p:spPr>
      </p:pic>
      <p:sp>
        <p:nvSpPr>
          <p:cNvPr id="680" name="textbox 680"/>
          <p:cNvSpPr/>
          <p:nvPr/>
        </p:nvSpPr>
        <p:spPr>
          <a:xfrm>
            <a:off x="533500" y="6265874"/>
            <a:ext cx="8028305" cy="251459"/>
          </a:xfrm>
          <a:prstGeom prst="rect">
            <a:avLst/>
          </a:prstGeom>
        </p:spPr>
        <p:txBody>
          <a:bodyPr vert="horz" wrap="square" lIns="0" tIns="0" rIns="0" bIns="0"/>
          <a:lstStyle/>
          <a:p>
            <a:pPr algn="l" rtl="0" eaLnBrk="0">
              <a:lnSpc>
                <a:spcPct val="84652"/>
              </a:lnSpc>
              <a:tabLst/>
            </a:pPr>
            <a:endParaRPr lang="Arial" altLang="Arial" sz="100" dirty="0"/>
          </a:p>
          <a:p>
            <a:pPr marL="12700" algn="l" rtl="0" eaLnBrk="0">
              <a:lnSpc>
                <a:spcPct val="90000"/>
              </a:lnSpc>
              <a:tabLst/>
            </a:pPr>
            <a:r>
              <a:rPr sz="800" kern="0" spc="0" dirty="0">
                <a:solidFill>
                  <a:srgbClr val="7F7F7F">
                    <a:alpha val="100000"/>
                  </a:srgbClr>
                </a:solidFill>
                <a:latin typeface="Microsoft YaHei"/>
                <a:ea typeface="Microsoft YaHei"/>
                <a:cs typeface="Microsoft YaHei"/>
              </a:rPr>
              <a:t>注释：美妆类奢侈品牌为统计周期内展示广告产品</a:t>
            </a:r>
            <a:r>
              <a:rPr sz="800" kern="0" spc="-10" dirty="0">
                <a:solidFill>
                  <a:srgbClr val="7F7F7F">
                    <a:alpha val="100000"/>
                  </a:srgbClr>
                </a:solidFill>
                <a:latin typeface="Microsoft YaHei"/>
                <a:ea typeface="Microsoft YaHei"/>
                <a:cs typeface="Microsoft YaHei"/>
              </a:rPr>
              <a:t>为美妆、护肤、香水品类的品牌，非美妆类奢侈品牌为统计周期内展示广告产品为珠宝腕表、箱包、眼镜、服装鞋履品类的品牌。</a:t>
            </a:r>
            <a:endParaRPr lang="Microsoft YaHei" altLang="Microsoft YaHei" sz="800" dirty="0"/>
          </a:p>
          <a:p>
            <a:pPr marL="12700" algn="l" rtl="0" eaLnBrk="0">
              <a:lnSpc>
                <a:spcPct val="90000"/>
              </a:lnSpc>
              <a:spcBef>
                <a:spcPts val="48"/>
              </a:spcBef>
              <a:tabLst/>
            </a:pPr>
            <a:r>
              <a:rPr sz="800" kern="0" spc="0" dirty="0">
                <a:solidFill>
                  <a:srgbClr val="7F7F7F">
                    <a:alpha val="100000"/>
                  </a:srgbClr>
                </a:solidFill>
                <a:latin typeface="Microsoft YaHei"/>
                <a:ea typeface="Microsoft YaHei"/>
                <a:cs typeface="Microsoft YaHei"/>
              </a:rPr>
              <a:t>来源：艾瑞咨询 AdTracker多平台网络广告监测数</a:t>
            </a:r>
            <a:r>
              <a:rPr sz="800" kern="0" spc="-10" dirty="0">
                <a:solidFill>
                  <a:srgbClr val="7F7F7F">
                    <a:alpha val="100000"/>
                  </a:srgbClr>
                </a:solidFill>
                <a:latin typeface="Microsoft YaHei"/>
                <a:ea typeface="Microsoft YaHei"/>
                <a:cs typeface="Microsoft YaHei"/>
              </a:rPr>
              <a:t>据库 。</a:t>
            </a:r>
            <a:endParaRPr lang="Microsoft YaHei" altLang="Microsoft YaHei" sz="800" dirty="0"/>
          </a:p>
        </p:txBody>
      </p:sp>
      <p:sp>
        <p:nvSpPr>
          <p:cNvPr id="682" name="textbox 682"/>
          <p:cNvSpPr/>
          <p:nvPr/>
        </p:nvSpPr>
        <p:spPr>
          <a:xfrm>
            <a:off x="942485" y="5503544"/>
            <a:ext cx="3540125" cy="44259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2019.1-5</a:t>
            </a:r>
            <a:r>
              <a:rPr sz="1000" kern="0" spc="6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2020.1-5</a:t>
            </a:r>
            <a:r>
              <a:rPr sz="1000" kern="0" spc="5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2021.1-5</a:t>
            </a:r>
            <a:r>
              <a:rPr sz="1000" kern="0" spc="5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2022.1-5</a:t>
            </a:r>
            <a:r>
              <a:rPr sz="1000" kern="0" spc="5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2023.1-5</a:t>
            </a:r>
            <a:endParaRPr lang="Microsoft YaHei" altLang="Microsoft YaHei" sz="1000" dirty="0"/>
          </a:p>
          <a:p>
            <a:pPr algn="l" rtl="0" eaLnBrk="0">
              <a:lnSpc>
                <a:spcPct val="102000"/>
              </a:lnSpc>
              <a:tabLst/>
            </a:pPr>
            <a:endParaRPr lang="Arial" altLang="Arial" sz="800" dirty="0"/>
          </a:p>
          <a:p>
            <a:pPr marL="609600" algn="l" rtl="0" eaLnBrk="0">
              <a:lnSpc>
                <a:spcPts val="1292"/>
              </a:lnSpc>
              <a:spcBef>
                <a:spcPts val="1"/>
              </a:spcBef>
              <a:tabLst>
                <a:tab pos="636905"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展示广告投入指数（亿）    </a:t>
            </a:r>
            <a:r>
              <a:rPr sz="1000" kern="0" spc="0" dirty="0">
                <a:solidFill>
                  <a:srgbClr val="595959">
                    <a:alpha val="100000"/>
                  </a:srgbClr>
                </a:solidFill>
                <a:latin typeface="Microsoft YaHei"/>
                <a:ea typeface="Microsoft YaHei"/>
                <a:cs typeface="Microsoft YaHei"/>
              </a:rPr>
              <a:t>        同比（%）</a:t>
            </a:r>
            <a:endParaRPr lang="Microsoft YaHei" altLang="Microsoft YaHei" sz="1000" dirty="0"/>
          </a:p>
        </p:txBody>
      </p:sp>
      <p:pic>
        <p:nvPicPr>
          <p:cNvPr id="684" name="picture 684"/>
          <p:cNvPicPr>
            <a:picLocks noChangeAspect="1"/>
          </p:cNvPicPr>
          <p:nvPr/>
        </p:nvPicPr>
        <p:blipFill>
          <a:blip r:embed="rId6"/>
          <a:stretch>
            <a:fillRect/>
          </a:stretch>
        </p:blipFill>
        <p:spPr>
          <a:xfrm rot="21600000">
            <a:off x="3186508" y="5809297"/>
            <a:ext cx="272415" cy="82676"/>
          </a:xfrm>
          <a:prstGeom prst="rect">
            <a:avLst/>
          </a:prstGeom>
        </p:spPr>
      </p:pic>
      <p:pic>
        <p:nvPicPr>
          <p:cNvPr id="686" name="picture 686"/>
          <p:cNvPicPr>
            <a:picLocks noChangeAspect="1"/>
          </p:cNvPicPr>
          <p:nvPr/>
        </p:nvPicPr>
        <p:blipFill>
          <a:blip r:embed="rId7"/>
          <a:stretch>
            <a:fillRect/>
          </a:stretch>
        </p:blipFill>
        <p:spPr>
          <a:xfrm rot="21600000">
            <a:off x="1308306" y="5817344"/>
            <a:ext cx="243839" cy="75410"/>
          </a:xfrm>
          <a:prstGeom prst="rect">
            <a:avLst/>
          </a:prstGeom>
        </p:spPr>
      </p:pic>
      <p:sp>
        <p:nvSpPr>
          <p:cNvPr id="688" name="textbox 688"/>
          <p:cNvSpPr/>
          <p:nvPr/>
        </p:nvSpPr>
        <p:spPr>
          <a:xfrm>
            <a:off x="1079459" y="2740532"/>
            <a:ext cx="3181985" cy="433069"/>
          </a:xfrm>
          <a:prstGeom prst="rect">
            <a:avLst/>
          </a:prstGeom>
        </p:spPr>
        <p:txBody>
          <a:bodyPr vert="horz" wrap="square" lIns="0" tIns="0" rIns="0" bIns="0"/>
          <a:lstStyle/>
          <a:p>
            <a:pPr algn="l" rtl="0" eaLnBrk="0">
              <a:lnSpc>
                <a:spcPct val="96464"/>
              </a:lnSpc>
              <a:tabLst/>
            </a:pPr>
            <a:endParaRPr lang="Arial" altLang="Arial" sz="100" dirty="0"/>
          </a:p>
          <a:p>
            <a:pPr marL="704850" indent="-692784" algn="l" rtl="0" eaLnBrk="0">
              <a:lnSpc>
                <a:spcPct val="95000"/>
              </a:lnSpc>
              <a:tabLst/>
            </a:pPr>
            <a:r>
              <a:rPr sz="1400" b="1" kern="0" spc="-10" dirty="0">
                <a:solidFill>
                  <a:srgbClr val="404040">
                    <a:alpha val="100000"/>
                  </a:srgbClr>
                </a:solidFill>
                <a:latin typeface="Microsoft YaHei"/>
                <a:ea typeface="Microsoft YaHei"/>
                <a:cs typeface="Microsoft YaHei"/>
              </a:rPr>
              <a:t>AdTracker-2019-2023.1-5奢侈品行</a:t>
            </a:r>
            <a:r>
              <a:rPr sz="1400" b="1" kern="0" spc="-20" dirty="0">
                <a:solidFill>
                  <a:srgbClr val="404040">
                    <a:alpha val="100000"/>
                  </a:srgbClr>
                </a:solidFill>
                <a:latin typeface="Microsoft YaHei"/>
                <a:ea typeface="Microsoft YaHei"/>
                <a:cs typeface="Microsoft YaHei"/>
              </a:rPr>
              <a:t>业</a:t>
            </a:r>
            <a:r>
              <a:rPr sz="1400" b="1" kern="0" spc="-1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展示广告投入指数趋势</a:t>
            </a:r>
            <a:endParaRPr lang="Microsoft YaHei" altLang="Microsoft YaHei" sz="1400" dirty="0"/>
          </a:p>
        </p:txBody>
      </p:sp>
      <p:sp>
        <p:nvSpPr>
          <p:cNvPr id="690" name="textbox 690"/>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16</a:t>
            </a:r>
            <a:endParaRPr lang="Microsoft YaHei" altLang="Microsoft YaHei" sz="1200" baseline="-4340" dirty="0"/>
          </a:p>
        </p:txBody>
      </p:sp>
      <p:sp>
        <p:nvSpPr>
          <p:cNvPr id="692" name="textbox 692"/>
          <p:cNvSpPr/>
          <p:nvPr/>
        </p:nvSpPr>
        <p:spPr>
          <a:xfrm>
            <a:off x="1031037" y="3382136"/>
            <a:ext cx="1874520" cy="437515"/>
          </a:xfrm>
          <a:prstGeom prst="rect">
            <a:avLst/>
          </a:prstGeom>
        </p:spPr>
        <p:txBody>
          <a:bodyPr vert="horz" wrap="square" lIns="0" tIns="0" rIns="0" bIns="0"/>
          <a:lstStyle/>
          <a:p>
            <a:pPr algn="l" rtl="0" eaLnBrk="0">
              <a:lnSpc>
                <a:spcPct val="86990"/>
              </a:lnSpc>
              <a:tabLst/>
            </a:pPr>
            <a:endParaRPr lang="Arial" altLang="Arial" sz="100" dirty="0"/>
          </a:p>
          <a:p>
            <a:pPr algn="r" rtl="0" eaLnBrk="0">
              <a:lnSpc>
                <a:spcPct val="84000"/>
              </a:lnSpc>
              <a:tabLst/>
            </a:pPr>
            <a:r>
              <a:rPr sz="1000" kern="0" spc="-20" dirty="0">
                <a:solidFill>
                  <a:srgbClr val="595959">
                    <a:alpha val="100000"/>
                  </a:srgbClr>
                </a:solidFill>
                <a:latin typeface="Microsoft YaHei"/>
                <a:ea typeface="Microsoft YaHei"/>
                <a:cs typeface="Microsoft YaHei"/>
              </a:rPr>
              <a:t>79.1%</a:t>
            </a:r>
            <a:endParaRPr lang="Microsoft YaHei" altLang="Microsoft YaHei" sz="1000" dirty="0"/>
          </a:p>
          <a:p>
            <a:pPr algn="l" rtl="0" eaLnBrk="0">
              <a:lnSpc>
                <a:spcPct val="102000"/>
              </a:lnSpc>
              <a:tabLst/>
            </a:pPr>
            <a:endParaRPr lang="Arial" altLang="Arial" sz="10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17.9%</a:t>
            </a:r>
            <a:endParaRPr lang="Microsoft YaHei" altLang="Microsoft YaHei" sz="1000" dirty="0"/>
          </a:p>
        </p:txBody>
      </p:sp>
      <p:sp>
        <p:nvSpPr>
          <p:cNvPr id="694"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696" name="textbox 696"/>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698"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700" name="textbox 700"/>
          <p:cNvSpPr/>
          <p:nvPr/>
        </p:nvSpPr>
        <p:spPr>
          <a:xfrm>
            <a:off x="1747478" y="3903852"/>
            <a:ext cx="438150"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-33.9%</a:t>
            </a:r>
            <a:endParaRPr lang="Microsoft YaHei" altLang="Microsoft YaHei" sz="1000" dirty="0"/>
          </a:p>
        </p:txBody>
      </p:sp>
      <p:sp>
        <p:nvSpPr>
          <p:cNvPr id="702" name="textbox 702"/>
          <p:cNvSpPr/>
          <p:nvPr/>
        </p:nvSpPr>
        <p:spPr>
          <a:xfrm>
            <a:off x="3242397" y="3864228"/>
            <a:ext cx="438150"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-25.2%</a:t>
            </a:r>
            <a:endParaRPr lang="Microsoft YaHei" altLang="Microsoft YaHei" sz="1000" dirty="0"/>
          </a:p>
        </p:txBody>
      </p:sp>
      <p:sp>
        <p:nvSpPr>
          <p:cNvPr id="704" name="textbox 704"/>
          <p:cNvSpPr/>
          <p:nvPr/>
        </p:nvSpPr>
        <p:spPr>
          <a:xfrm>
            <a:off x="7260376" y="4827396"/>
            <a:ext cx="385445"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23.9%</a:t>
            </a:r>
            <a:endParaRPr lang="Microsoft YaHei" altLang="Microsoft YaHei" sz="1000" dirty="0"/>
          </a:p>
        </p:txBody>
      </p:sp>
      <p:sp>
        <p:nvSpPr>
          <p:cNvPr id="706" name="textbox 706"/>
          <p:cNvSpPr/>
          <p:nvPr/>
        </p:nvSpPr>
        <p:spPr>
          <a:xfrm>
            <a:off x="4020875" y="3699128"/>
            <a:ext cx="379729"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10.1%</a:t>
            </a:r>
            <a:endParaRPr lang="Microsoft YaHei" altLang="Microsoft YaHei" sz="1000" dirty="0"/>
          </a:p>
        </p:txBody>
      </p:sp>
      <p:sp>
        <p:nvSpPr>
          <p:cNvPr id="708" name="textbox 708"/>
          <p:cNvSpPr/>
          <p:nvPr/>
        </p:nvSpPr>
        <p:spPr>
          <a:xfrm>
            <a:off x="4070248" y="4171569"/>
            <a:ext cx="273684"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8.10</a:t>
            </a:r>
            <a:endParaRPr lang="Microsoft YaHei" altLang="Microsoft YaHei" sz="1000" dirty="0"/>
          </a:p>
        </p:txBody>
      </p:sp>
      <p:sp>
        <p:nvSpPr>
          <p:cNvPr id="710" name="textbox 710"/>
          <p:cNvSpPr/>
          <p:nvPr/>
        </p:nvSpPr>
        <p:spPr>
          <a:xfrm>
            <a:off x="1080410" y="4147692"/>
            <a:ext cx="27368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8.30</a:t>
            </a:r>
            <a:endParaRPr lang="Microsoft YaHei" altLang="Microsoft YaHei" sz="1000" dirty="0"/>
          </a:p>
        </p:txBody>
      </p:sp>
      <p:sp>
        <p:nvSpPr>
          <p:cNvPr id="712" name="textbox 712"/>
          <p:cNvSpPr/>
          <p:nvPr/>
        </p:nvSpPr>
        <p:spPr>
          <a:xfrm>
            <a:off x="2575455" y="3958716"/>
            <a:ext cx="27368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9.84</a:t>
            </a:r>
            <a:endParaRPr lang="Microsoft YaHei" altLang="Microsoft YaHei" sz="1000" dirty="0"/>
          </a:p>
        </p:txBody>
      </p:sp>
      <p:sp>
        <p:nvSpPr>
          <p:cNvPr id="714" name="textbox 714"/>
          <p:cNvSpPr/>
          <p:nvPr/>
        </p:nvSpPr>
        <p:spPr>
          <a:xfrm>
            <a:off x="3323549" y="4263516"/>
            <a:ext cx="273050"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7.36</a:t>
            </a:r>
            <a:endParaRPr lang="Microsoft YaHei" altLang="Microsoft YaHei" sz="1000" dirty="0"/>
          </a:p>
        </p:txBody>
      </p:sp>
      <p:sp>
        <p:nvSpPr>
          <p:cNvPr id="716" name="textbox 716"/>
          <p:cNvSpPr/>
          <p:nvPr/>
        </p:nvSpPr>
        <p:spPr>
          <a:xfrm>
            <a:off x="1832567" y="4492116"/>
            <a:ext cx="268604"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5.49</a:t>
            </a:r>
            <a:endParaRPr lang="Microsoft YaHei" altLang="Microsoft YaHei" sz="1000" dirty="0"/>
          </a:p>
        </p:txBody>
      </p:sp>
      <p:sp>
        <p:nvSpPr>
          <p:cNvPr id="718" name="path"/>
          <p:cNvSpPr/>
          <p:nvPr/>
        </p:nvSpPr>
        <p:spPr>
          <a:xfrm>
            <a:off x="840283" y="5385065"/>
            <a:ext cx="3737297" cy="3175"/>
          </a:xfrm>
          <a:custGeom>
            <a:avLst/>
            <a:gdLst/>
            <a:ahLst/>
            <a:cxnLst/>
            <a:rect l="0" t="0" r="0" b="0"/>
            <a:pathLst>
              <a:path w="5885" h="5">
                <a:moveTo>
                  <a:pt x="0" y="2"/>
                </a:moveTo>
                <a:lnTo>
                  <a:pt x="5885" y="2"/>
                </a:lnTo>
              </a:path>
            </a:pathLst>
          </a:custGeom>
          <a:noFill/>
          <a:ln w="3175" cap="flat">
            <a:solidFill>
              <a:srgbClr val="595959">
                <a:alpha val="100000"/>
              </a:srgbClr>
            </a:solidFill>
            <a:prstDash val="solid"/>
            <a:round/>
          </a:ln>
        </p:spPr>
        <p:txBody>
          <a:bodyPr rtlCol="0"/>
          <a:lstStyle/>
          <a:p>
            <a:pPr algn="ctr"/>
            <a:endParaRPr lang="zh-CN" altLang="en-US"/>
          </a:p>
        </p:txBody>
      </p:sp>
      <p:sp>
        <p:nvSpPr>
          <p:cNvPr id="720" name="rect"/>
          <p:cNvSpPr/>
          <p:nvPr/>
        </p:nvSpPr>
        <p:spPr>
          <a:xfrm>
            <a:off x="5221860" y="5357595"/>
            <a:ext cx="2969779" cy="3175"/>
          </a:xfrm>
          <a:prstGeom prst="rect">
            <a:avLst/>
          </a:prstGeom>
          <a:solidFill>
            <a:srgbClr val="595959">
              <a:alpha val="100000"/>
            </a:srgbClr>
          </a:solidFill>
          <a:ln cap="flat">
            <a:noFill/>
            <a:prstDash val="solid"/>
            <a:miter lim="0"/>
          </a:ln>
        </p:spPr>
        <p:txBody>
          <a:bodyPr rtlCol="0"/>
          <a:lstStyle/>
          <a:p>
            <a:pPr algn="ctr"/>
            <a:endParaRPr lang="zh-CN" altLang="en-US"/>
          </a:p>
        </p:txBody>
      </p:sp>
      <p:pic>
        <p:nvPicPr>
          <p:cNvPr id="722" name="picture 722"/>
          <p:cNvPicPr>
            <a:picLocks noChangeAspect="1"/>
          </p:cNvPicPr>
          <p:nvPr/>
        </p:nvPicPr>
        <p:blipFill>
          <a:blip r:embed="rId8"/>
          <a:stretch>
            <a:fillRect/>
          </a:stretch>
        </p:blipFill>
        <p:spPr>
          <a:xfrm rot="21600000">
            <a:off x="2663704" y="3595132"/>
            <a:ext cx="82677" cy="82677"/>
          </a:xfrm>
          <a:prstGeom prst="rect">
            <a:avLst/>
          </a:prstGeom>
        </p:spPr>
      </p:pic>
      <p:pic>
        <p:nvPicPr>
          <p:cNvPr id="724" name="picture 724"/>
          <p:cNvPicPr>
            <a:picLocks noChangeAspect="1"/>
          </p:cNvPicPr>
          <p:nvPr/>
        </p:nvPicPr>
        <p:blipFill>
          <a:blip r:embed="rId9"/>
          <a:stretch>
            <a:fillRect/>
          </a:stretch>
        </p:blipFill>
        <p:spPr>
          <a:xfrm rot="21600000">
            <a:off x="1916944" y="4116340"/>
            <a:ext cx="82677" cy="82677"/>
          </a:xfrm>
          <a:prstGeom prst="rect">
            <a:avLst/>
          </a:prstGeom>
        </p:spPr>
      </p:pic>
      <p:pic>
        <p:nvPicPr>
          <p:cNvPr id="726" name="picture 726"/>
          <p:cNvPicPr>
            <a:picLocks noChangeAspect="1"/>
          </p:cNvPicPr>
          <p:nvPr/>
        </p:nvPicPr>
        <p:blipFill>
          <a:blip r:embed="rId10"/>
          <a:stretch>
            <a:fillRect/>
          </a:stretch>
        </p:blipFill>
        <p:spPr>
          <a:xfrm rot="21600000">
            <a:off x="4160272" y="3912124"/>
            <a:ext cx="82677" cy="82677"/>
          </a:xfrm>
          <a:prstGeom prst="rect">
            <a:avLst/>
          </a:prstGeom>
        </p:spPr>
      </p:pic>
      <p:pic>
        <p:nvPicPr>
          <p:cNvPr id="728" name="picture 728"/>
          <p:cNvPicPr>
            <a:picLocks noChangeAspect="1"/>
          </p:cNvPicPr>
          <p:nvPr/>
        </p:nvPicPr>
        <p:blipFill>
          <a:blip r:embed="rId11"/>
          <a:stretch>
            <a:fillRect/>
          </a:stretch>
        </p:blipFill>
        <p:spPr>
          <a:xfrm rot="21600000">
            <a:off x="3410464" y="4076716"/>
            <a:ext cx="82677" cy="82677"/>
          </a:xfrm>
          <a:prstGeom prst="rect">
            <a:avLst/>
          </a:prstGeom>
        </p:spPr>
      </p:pic>
      <p:pic>
        <p:nvPicPr>
          <p:cNvPr id="730" name="picture 730"/>
          <p:cNvPicPr>
            <a:picLocks noChangeAspect="1"/>
          </p:cNvPicPr>
          <p:nvPr/>
        </p:nvPicPr>
        <p:blipFill>
          <a:blip r:embed="rId12"/>
          <a:stretch>
            <a:fillRect/>
          </a:stretch>
        </p:blipFill>
        <p:spPr>
          <a:xfrm rot="21600000">
            <a:off x="7404859" y="3598180"/>
            <a:ext cx="82677" cy="82677"/>
          </a:xfrm>
          <a:prstGeom prst="rect">
            <a:avLst/>
          </a:prstGeom>
        </p:spPr>
      </p:pic>
      <p:pic>
        <p:nvPicPr>
          <p:cNvPr id="732" name="picture 732"/>
          <p:cNvPicPr>
            <a:picLocks noChangeAspect="1"/>
          </p:cNvPicPr>
          <p:nvPr/>
        </p:nvPicPr>
        <p:blipFill>
          <a:blip r:embed="rId13"/>
          <a:stretch>
            <a:fillRect/>
          </a:stretch>
        </p:blipFill>
        <p:spPr>
          <a:xfrm rot="21600000">
            <a:off x="1170184" y="3878596"/>
            <a:ext cx="82676" cy="826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extbox 734"/>
          <p:cNvSpPr/>
          <p:nvPr/>
        </p:nvSpPr>
        <p:spPr>
          <a:xfrm>
            <a:off x="-12699" y="-12700"/>
            <a:ext cx="8893809" cy="2754629"/>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290" dirty="0">
                <a:solidFill>
                  <a:srgbClr val="8BC53F">
                    <a:alpha val="100000"/>
                  </a:srgbClr>
                </a:solidFill>
                <a:latin typeface="Microsoft YaHei"/>
                <a:ea typeface="Microsoft YaHei"/>
                <a:cs typeface="Microsoft YaHei"/>
              </a:rPr>
              <a:t>细分行业丨投入排期</a:t>
            </a:r>
            <a:r>
              <a:rPr sz="3100" kern="0" spc="0" dirty="0">
                <a:solidFill>
                  <a:srgbClr val="8BC53F">
                    <a:alpha val="100000"/>
                  </a:srgbClr>
                </a:solidFill>
                <a:latin typeface="Microsoft YaHei"/>
                <a:ea typeface="Microsoft YaHei"/>
                <a:cs typeface="Microsoft YaHei"/>
              </a:rPr>
              <a:t>                                </a:t>
            </a:r>
            <a:endParaRPr lang="Microsoft YaHei" altLang="Microsoft YaHei" sz="3100" dirty="0"/>
          </a:p>
          <a:p>
            <a:pPr marL="557530" indent="-635" algn="l" rtl="0" eaLnBrk="0">
              <a:lnSpc>
                <a:spcPct val="96000"/>
              </a:lnSpc>
              <a:spcBef>
                <a:spcPts val="140"/>
              </a:spcBef>
              <a:tabLst/>
            </a:pPr>
            <a:r>
              <a:rPr sz="2400" kern="0" spc="-10" dirty="0">
                <a:solidFill>
                  <a:srgbClr val="595959">
                    <a:alpha val="100000"/>
                  </a:srgbClr>
                </a:solidFill>
                <a:latin typeface="Microsoft YaHei"/>
                <a:ea typeface="Microsoft YaHei"/>
                <a:cs typeface="Microsoft YaHei"/>
              </a:rPr>
              <a:t>美妆类奢侈品展示广告投放侧重电商大促，非美妆类则倾向     </a:t>
            </a:r>
            <a:r>
              <a:rPr sz="2400" kern="0" spc="-10" dirty="0">
                <a:solidFill>
                  <a:srgbClr val="595959">
                    <a:alpha val="100000"/>
                  </a:srgbClr>
                </a:solidFill>
                <a:latin typeface="Microsoft YaHei"/>
                <a:ea typeface="Microsoft YaHei"/>
                <a:cs typeface="Microsoft YaHei"/>
              </a:rPr>
              <a:t>节日节点投放</a:t>
            </a:r>
            <a:endParaRPr lang="Microsoft YaHei" altLang="Microsoft YaHei" sz="2400" dirty="0"/>
          </a:p>
          <a:p>
            <a:pPr marL="554990" indent="-1905" algn="l" rtl="0" eaLnBrk="0">
              <a:lnSpc>
                <a:spcPct val="105000"/>
              </a:lnSpc>
              <a:spcBef>
                <a:spcPts val="1454"/>
              </a:spcBef>
              <a:tabLst/>
            </a:pPr>
            <a:r>
              <a:rPr sz="1100" kern="0" spc="0" dirty="0">
                <a:solidFill>
                  <a:srgbClr val="595959">
                    <a:alpha val="100000"/>
                  </a:srgbClr>
                </a:solidFill>
                <a:latin typeface="Microsoft YaHei"/>
                <a:ea typeface="Microsoft YaHei"/>
                <a:cs typeface="Microsoft YaHei"/>
              </a:rPr>
              <a:t>从投放排期来看，美妆类奢侈品牌的线上渠道渗透率更高</a:t>
            </a:r>
            <a:r>
              <a:rPr sz="1100" kern="0" spc="-10" dirty="0">
                <a:solidFill>
                  <a:srgbClr val="595959">
                    <a:alpha val="100000"/>
                  </a:srgbClr>
                </a:solidFill>
                <a:latin typeface="Microsoft YaHei"/>
                <a:ea typeface="Microsoft YaHei"/>
                <a:cs typeface="Microsoft YaHei"/>
              </a:rPr>
              <a:t>， 预算集中在618、双11期间的电商大促；非美妆类奢侈品的线上展示广          </a:t>
            </a:r>
            <a:r>
              <a:rPr sz="1100" kern="0" spc="-10" dirty="0">
                <a:solidFill>
                  <a:srgbClr val="595959">
                    <a:alpha val="100000"/>
                  </a:srgbClr>
                </a:solidFill>
                <a:latin typeface="Microsoft YaHei"/>
                <a:ea typeface="Microsoft YaHei"/>
                <a:cs typeface="Microsoft YaHei"/>
              </a:rPr>
              <a:t>告投放更倾向于配合</a:t>
            </a:r>
            <a:r>
              <a:rPr sz="1100" kern="0" spc="-20" dirty="0">
                <a:solidFill>
                  <a:srgbClr val="595959">
                    <a:alpha val="100000"/>
                  </a:srgbClr>
                </a:solidFill>
                <a:latin typeface="Microsoft YaHei"/>
                <a:ea typeface="Microsoft YaHei"/>
                <a:cs typeface="Microsoft YaHei"/>
              </a:rPr>
              <a:t>广告主节日营销节奏</a:t>
            </a:r>
            <a:r>
              <a:rPr sz="1100" kern="0" spc="-17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，投放重点在新年、</a:t>
            </a:r>
            <a:r>
              <a:rPr sz="1100" kern="0" spc="28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七夕、情人节等礼赠氛围浓厚的营销期。</a:t>
            </a:r>
            <a:endParaRPr lang="Microsoft YaHei" altLang="Microsoft YaHei" sz="1100" dirty="0"/>
          </a:p>
          <a:p>
            <a:pPr algn="l" rtl="0" eaLnBrk="0">
              <a:lnSpc>
                <a:spcPct val="139000"/>
              </a:lnSpc>
              <a:tabLst/>
            </a:pPr>
            <a:endParaRPr lang="Arial" altLang="Arial" sz="1000" dirty="0"/>
          </a:p>
          <a:p>
            <a:pPr algn="l" rtl="0" eaLnBrk="0">
              <a:lnSpc>
                <a:spcPct val="118000"/>
              </a:lnSpc>
              <a:tabLst/>
            </a:pPr>
            <a:endParaRPr lang="Arial" altLang="Arial" sz="300" dirty="0"/>
          </a:p>
          <a:p>
            <a:pPr marL="1870710" algn="l" rtl="0" eaLnBrk="0">
              <a:lnSpc>
                <a:spcPts val="1848"/>
              </a:lnSpc>
              <a:spcBef>
                <a:spcPts val="3"/>
              </a:spcBef>
              <a:tabLst/>
            </a:pPr>
            <a:r>
              <a:rPr sz="1400" b="1" kern="0" spc="0" dirty="0">
                <a:solidFill>
                  <a:srgbClr val="404040">
                    <a:alpha val="100000"/>
                  </a:srgbClr>
                </a:solidFill>
                <a:latin typeface="Microsoft YaHei"/>
                <a:ea typeface="Microsoft YaHei"/>
                <a:cs typeface="Microsoft YaHei"/>
              </a:rPr>
              <a:t>AdTracker-202</a:t>
            </a:r>
            <a:r>
              <a:rPr sz="1400" b="1" kern="0" spc="-10" dirty="0">
                <a:solidFill>
                  <a:srgbClr val="404040">
                    <a:alpha val="100000"/>
                  </a:srgbClr>
                </a:solidFill>
                <a:latin typeface="Microsoft YaHei"/>
                <a:ea typeface="Microsoft YaHei"/>
                <a:cs typeface="Microsoft YaHei"/>
              </a:rPr>
              <a:t>1.1-2023.5奢侈品美妆&amp;非美妆行业展示广告投入排期</a:t>
            </a:r>
            <a:endParaRPr lang="Microsoft YaHei" altLang="Microsoft YaHei" sz="1400" dirty="0"/>
          </a:p>
        </p:txBody>
      </p:sp>
      <p:pic>
        <p:nvPicPr>
          <p:cNvPr id="736" name="picture 736"/>
          <p:cNvPicPr>
            <a:picLocks noChangeAspect="1"/>
          </p:cNvPicPr>
          <p:nvPr/>
        </p:nvPicPr>
        <p:blipFill>
          <a:blip r:embed="rId2"/>
          <a:stretch>
            <a:fillRect/>
          </a:stretch>
        </p:blipFill>
        <p:spPr>
          <a:xfrm rot="21600000">
            <a:off x="7866503" y="289233"/>
            <a:ext cx="988988" cy="490439"/>
          </a:xfrm>
          <a:prstGeom prst="rect">
            <a:avLst/>
          </a:prstGeom>
        </p:spPr>
      </p:pic>
      <p:grpSp>
        <p:nvGrpSpPr>
          <p:cNvPr id="38" name="group 38"/>
          <p:cNvGrpSpPr/>
          <p:nvPr/>
        </p:nvGrpSpPr>
        <p:grpSpPr>
          <a:xfrm rot="21600000">
            <a:off x="1954235" y="3169969"/>
            <a:ext cx="5665520" cy="1978533"/>
            <a:chOff x="0" y="0"/>
            <a:chExt cx="5665520" cy="1978533"/>
          </a:xfrm>
        </p:grpSpPr>
        <p:sp>
          <p:nvSpPr>
            <p:cNvPr id="738" name="path"/>
            <p:cNvSpPr/>
            <p:nvPr/>
          </p:nvSpPr>
          <p:spPr>
            <a:xfrm>
              <a:off x="42295" y="21103"/>
              <a:ext cx="5497248" cy="1549593"/>
            </a:xfrm>
            <a:custGeom>
              <a:avLst/>
              <a:gdLst/>
              <a:ahLst/>
              <a:cxnLst/>
              <a:rect l="0" t="0" r="0" b="0"/>
              <a:pathLst>
                <a:path w="8657" h="2440">
                  <a:moveTo>
                    <a:pt x="22" y="1085"/>
                  </a:moveTo>
                  <a:lnTo>
                    <a:pt x="331" y="1315"/>
                  </a:lnTo>
                  <a:lnTo>
                    <a:pt x="638" y="1233"/>
                  </a:lnTo>
                  <a:lnTo>
                    <a:pt x="945" y="1166"/>
                  </a:lnTo>
                  <a:lnTo>
                    <a:pt x="1252" y="595"/>
                  </a:lnTo>
                  <a:lnTo>
                    <a:pt x="1559" y="1195"/>
                  </a:lnTo>
                  <a:lnTo>
                    <a:pt x="1867" y="2006"/>
                  </a:lnTo>
                  <a:lnTo>
                    <a:pt x="2174" y="1368"/>
                  </a:lnTo>
                  <a:lnTo>
                    <a:pt x="2481" y="1497"/>
                  </a:lnTo>
                  <a:lnTo>
                    <a:pt x="2788" y="22"/>
                  </a:lnTo>
                  <a:lnTo>
                    <a:pt x="3095" y="1406"/>
                  </a:lnTo>
                  <a:lnTo>
                    <a:pt x="3407" y="1301"/>
                  </a:lnTo>
                  <a:lnTo>
                    <a:pt x="3715" y="1459"/>
                  </a:lnTo>
                  <a:lnTo>
                    <a:pt x="4022" y="1939"/>
                  </a:lnTo>
                  <a:lnTo>
                    <a:pt x="4329" y="1497"/>
                  </a:lnTo>
                  <a:lnTo>
                    <a:pt x="4636" y="2097"/>
                  </a:lnTo>
                  <a:lnTo>
                    <a:pt x="4943" y="1339"/>
                  </a:lnTo>
                  <a:lnTo>
                    <a:pt x="5251" y="1353"/>
                  </a:lnTo>
                  <a:lnTo>
                    <a:pt x="5558" y="1392"/>
                  </a:lnTo>
                  <a:lnTo>
                    <a:pt x="5865" y="1497"/>
                  </a:lnTo>
                  <a:lnTo>
                    <a:pt x="6172" y="1152"/>
                  </a:lnTo>
                  <a:lnTo>
                    <a:pt x="6479" y="873"/>
                  </a:lnTo>
                  <a:lnTo>
                    <a:pt x="6787" y="1512"/>
                  </a:lnTo>
                  <a:lnTo>
                    <a:pt x="7099" y="2193"/>
                  </a:lnTo>
                  <a:lnTo>
                    <a:pt x="7406" y="2417"/>
                  </a:lnTo>
                  <a:lnTo>
                    <a:pt x="7713" y="1368"/>
                  </a:lnTo>
                  <a:lnTo>
                    <a:pt x="8020" y="1315"/>
                  </a:lnTo>
                  <a:lnTo>
                    <a:pt x="8327" y="2136"/>
                  </a:lnTo>
                  <a:lnTo>
                    <a:pt x="8634" y="1061"/>
                  </a:lnTo>
                </a:path>
              </a:pathLst>
            </a:custGeom>
            <a:noFill/>
            <a:ln w="28575" cap="rnd">
              <a:solidFill>
                <a:srgbClr val="B2D234">
                  <a:alpha val="100000"/>
                </a:srgbClr>
              </a:solidFill>
              <a:prstDash val="solid"/>
              <a:round/>
            </a:ln>
          </p:spPr>
          <p:txBody>
            <a:bodyPr rtlCol="0"/>
            <a:lstStyle/>
            <a:p>
              <a:pPr algn="ctr"/>
              <a:endParaRPr lang="zh-CN" altLang="en-US"/>
            </a:p>
          </p:txBody>
        </p:sp>
        <p:pic>
          <p:nvPicPr>
            <p:cNvPr id="740" name="picture 740"/>
            <p:cNvPicPr>
              <a:picLocks noChangeAspect="1"/>
            </p:cNvPicPr>
            <p:nvPr/>
          </p:nvPicPr>
          <p:blipFill>
            <a:blip r:embed="rId3"/>
            <a:stretch>
              <a:fillRect/>
            </a:stretch>
          </p:blipFill>
          <p:spPr>
            <a:xfrm rot="21600000">
              <a:off x="4512926" y="1377695"/>
              <a:ext cx="265557" cy="213741"/>
            </a:xfrm>
            <a:prstGeom prst="rect">
              <a:avLst/>
            </a:prstGeom>
          </p:spPr>
        </p:pic>
        <p:pic>
          <p:nvPicPr>
            <p:cNvPr id="742" name="picture 742"/>
            <p:cNvPicPr>
              <a:picLocks noChangeAspect="1"/>
            </p:cNvPicPr>
            <p:nvPr/>
          </p:nvPicPr>
          <p:blipFill>
            <a:blip r:embed="rId4"/>
            <a:stretch>
              <a:fillRect/>
            </a:stretch>
          </p:blipFill>
          <p:spPr>
            <a:xfrm rot="21600000">
              <a:off x="20176" y="1472829"/>
              <a:ext cx="5519366" cy="484881"/>
            </a:xfrm>
            <a:prstGeom prst="rect">
              <a:avLst/>
            </a:prstGeom>
          </p:spPr>
        </p:pic>
        <p:sp>
          <p:nvSpPr>
            <p:cNvPr id="744" name="textbox 744"/>
            <p:cNvSpPr/>
            <p:nvPr/>
          </p:nvSpPr>
          <p:spPr>
            <a:xfrm>
              <a:off x="611594" y="159208"/>
              <a:ext cx="5066665" cy="1407794"/>
            </a:xfrm>
            <a:prstGeom prst="rect">
              <a:avLst/>
            </a:prstGeom>
          </p:spPr>
          <p:txBody>
            <a:bodyPr vert="horz" wrap="square" lIns="0" tIns="0" rIns="0" bIns="0"/>
            <a:lstStyle/>
            <a:p>
              <a:pPr algn="l" rtl="0" eaLnBrk="0">
                <a:lnSpc>
                  <a:spcPct val="83890"/>
                </a:lnSpc>
                <a:tabLst/>
              </a:pPr>
              <a:endParaRPr lang="Arial" altLang="Arial" sz="100" dirty="0"/>
            </a:p>
            <a:p>
              <a:pPr marL="12700" algn="l" rtl="0" eaLnBrk="0">
                <a:lnSpc>
                  <a:spcPct val="89000"/>
                </a:lnSpc>
                <a:tabLst/>
              </a:pPr>
              <a:r>
                <a:rPr sz="1000" kern="0" spc="-20" dirty="0">
                  <a:solidFill>
                    <a:srgbClr val="B2D234">
                      <a:alpha val="100000"/>
                    </a:srgbClr>
                  </a:solidFill>
                  <a:latin typeface="Microsoft YaHei"/>
                  <a:ea typeface="Microsoft YaHei"/>
                  <a:cs typeface="Microsoft YaHei"/>
                </a:rPr>
                <a:t>618大促</a:t>
              </a:r>
              <a:endParaRPr lang="Microsoft YaHei" altLang="Microsoft YaHei" sz="1000" dirty="0"/>
            </a:p>
            <a:p>
              <a:pPr marL="3305175" algn="l" rtl="0" eaLnBrk="0">
                <a:lnSpc>
                  <a:spcPct val="69000"/>
                </a:lnSpc>
                <a:spcBef>
                  <a:spcPts val="182"/>
                </a:spcBef>
                <a:tabLst/>
              </a:pPr>
              <a:r>
                <a:rPr sz="1000" kern="0" spc="-10" dirty="0">
                  <a:solidFill>
                    <a:srgbClr val="B2D234">
                      <a:alpha val="100000"/>
                    </a:srgbClr>
                  </a:solidFill>
                  <a:latin typeface="Microsoft YaHei"/>
                  <a:ea typeface="Microsoft YaHei"/>
                  <a:cs typeface="Microsoft YaHei"/>
                </a:rPr>
                <a:t>双11大促</a:t>
              </a:r>
              <a:endParaRPr lang="Microsoft YaHei" altLang="Microsoft YaHei" sz="1000" dirty="0"/>
            </a:p>
            <a:p>
              <a:pPr algn="r" rtl="0" eaLnBrk="0">
                <a:lnSpc>
                  <a:spcPct val="77000"/>
                </a:lnSpc>
                <a:spcBef>
                  <a:spcPts val="11"/>
                </a:spcBef>
                <a:tabLst/>
              </a:pPr>
              <a:r>
                <a:rPr sz="1000" kern="0" spc="-20" dirty="0">
                  <a:solidFill>
                    <a:srgbClr val="B2D234">
                      <a:alpha val="100000"/>
                    </a:srgbClr>
                  </a:solidFill>
                  <a:latin typeface="Microsoft YaHei"/>
                  <a:ea typeface="Microsoft YaHei"/>
                  <a:cs typeface="Microsoft YaHei"/>
                </a:rPr>
                <a:t>618大促</a:t>
              </a:r>
              <a:endParaRPr lang="Microsoft YaHei" altLang="Microsoft YaHei" sz="1000" dirty="0"/>
            </a:p>
            <a:p>
              <a:pPr marL="2345054" algn="l" rtl="0" eaLnBrk="0">
                <a:lnSpc>
                  <a:spcPct val="89000"/>
                </a:lnSpc>
                <a:spcBef>
                  <a:spcPts val="684"/>
                </a:spcBef>
                <a:tabLst/>
              </a:pPr>
              <a:r>
                <a:rPr sz="1000" kern="0" spc="-20" dirty="0">
                  <a:solidFill>
                    <a:srgbClr val="B2D234">
                      <a:alpha val="100000"/>
                    </a:srgbClr>
                  </a:solidFill>
                  <a:latin typeface="Microsoft YaHei"/>
                  <a:ea typeface="Microsoft YaHei"/>
                  <a:cs typeface="Microsoft YaHei"/>
                </a:rPr>
                <a:t>618大促</a:t>
              </a:r>
              <a:endParaRPr lang="Microsoft YaHei" altLang="Microsoft YaHei" sz="1000" dirty="0"/>
            </a:p>
            <a:p>
              <a:pPr algn="l" rtl="0" eaLnBrk="0">
                <a:lnSpc>
                  <a:spcPct val="126000"/>
                </a:lnSpc>
                <a:tabLst/>
              </a:pPr>
              <a:endParaRPr lang="Arial" altLang="Arial" sz="1000" dirty="0"/>
            </a:p>
            <a:p>
              <a:pPr algn="l" rtl="0" eaLnBrk="0">
                <a:lnSpc>
                  <a:spcPct val="126000"/>
                </a:lnSpc>
                <a:tabLst/>
              </a:pPr>
              <a:endParaRPr lang="Arial" altLang="Arial" sz="1000" dirty="0"/>
            </a:p>
            <a:p>
              <a:pPr marL="491490" algn="l" rtl="0" eaLnBrk="0">
                <a:lnSpc>
                  <a:spcPct val="75000"/>
                </a:lnSpc>
                <a:spcBef>
                  <a:spcPts val="307"/>
                </a:spcBef>
                <a:tabLst/>
              </a:pPr>
              <a:r>
                <a:rPr sz="1000" kern="0" spc="-20" dirty="0">
                  <a:solidFill>
                    <a:srgbClr val="1EC8F3">
                      <a:alpha val="100000"/>
                    </a:srgbClr>
                  </a:solidFill>
                  <a:latin typeface="Microsoft YaHei"/>
                  <a:ea typeface="Microsoft YaHei"/>
                  <a:cs typeface="Microsoft YaHei"/>
                </a:rPr>
                <a:t>七夕</a:t>
              </a:r>
              <a:endParaRPr lang="Microsoft YaHei" altLang="Microsoft YaHei" sz="1000" dirty="0"/>
            </a:p>
            <a:p>
              <a:pPr marL="1555750" algn="l" rtl="0" eaLnBrk="0">
                <a:lnSpc>
                  <a:spcPct val="72000"/>
                </a:lnSpc>
                <a:spcBef>
                  <a:spcPts val="8"/>
                </a:spcBef>
                <a:tabLst/>
              </a:pPr>
              <a:r>
                <a:rPr sz="1000" kern="0" spc="-20" dirty="0">
                  <a:solidFill>
                    <a:srgbClr val="1EC8F3">
                      <a:alpha val="100000"/>
                    </a:srgbClr>
                  </a:solidFill>
                  <a:latin typeface="Microsoft YaHei"/>
                  <a:ea typeface="Microsoft YaHei"/>
                  <a:cs typeface="Microsoft YaHei"/>
                </a:rPr>
                <a:t>新年</a:t>
              </a:r>
              <a:endParaRPr lang="Microsoft YaHei" altLang="Microsoft YaHei" sz="1000" dirty="0"/>
            </a:p>
            <a:p>
              <a:pPr marL="2837179" algn="l" rtl="0" eaLnBrk="0">
                <a:lnSpc>
                  <a:spcPct val="84000"/>
                </a:lnSpc>
                <a:spcBef>
                  <a:spcPts val="10"/>
                </a:spcBef>
                <a:tabLst/>
              </a:pPr>
              <a:r>
                <a:rPr sz="1000" kern="0" spc="-20" dirty="0">
                  <a:solidFill>
                    <a:srgbClr val="1EC8F3">
                      <a:alpha val="100000"/>
                    </a:srgbClr>
                  </a:solidFill>
                  <a:latin typeface="Microsoft YaHei"/>
                  <a:ea typeface="Microsoft YaHei"/>
                  <a:cs typeface="Microsoft YaHei"/>
                </a:rPr>
                <a:t>七夕</a:t>
              </a:r>
              <a:endParaRPr lang="Microsoft YaHei" altLang="Microsoft YaHei" sz="1000" dirty="0"/>
            </a:p>
          </p:txBody>
        </p:sp>
        <p:pic>
          <p:nvPicPr>
            <p:cNvPr id="746" name="picture 746"/>
            <p:cNvPicPr>
              <a:picLocks noChangeAspect="1"/>
            </p:cNvPicPr>
            <p:nvPr/>
          </p:nvPicPr>
          <p:blipFill>
            <a:blip r:embed="rId5"/>
            <a:stretch>
              <a:fillRect/>
            </a:stretch>
          </p:blipFill>
          <p:spPr>
            <a:xfrm rot="21600000">
              <a:off x="2559160" y="1615440"/>
              <a:ext cx="2999612" cy="363092"/>
            </a:xfrm>
            <a:prstGeom prst="rect">
              <a:avLst/>
            </a:prstGeom>
          </p:spPr>
        </p:pic>
        <p:pic>
          <p:nvPicPr>
            <p:cNvPr id="748" name="picture 748"/>
            <p:cNvPicPr>
              <a:picLocks noChangeAspect="1"/>
            </p:cNvPicPr>
            <p:nvPr/>
          </p:nvPicPr>
          <p:blipFill>
            <a:blip r:embed="rId6"/>
            <a:stretch>
              <a:fillRect/>
            </a:stretch>
          </p:blipFill>
          <p:spPr>
            <a:xfrm rot="21600000">
              <a:off x="20176" y="676655"/>
              <a:ext cx="655701" cy="213741"/>
            </a:xfrm>
            <a:prstGeom prst="rect">
              <a:avLst/>
            </a:prstGeom>
          </p:spPr>
        </p:pic>
        <p:pic>
          <p:nvPicPr>
            <p:cNvPr id="750" name="picture 750"/>
            <p:cNvPicPr>
              <a:picLocks noChangeAspect="1"/>
            </p:cNvPicPr>
            <p:nvPr/>
          </p:nvPicPr>
          <p:blipFill>
            <a:blip r:embed="rId7"/>
            <a:stretch>
              <a:fillRect/>
            </a:stretch>
          </p:blipFill>
          <p:spPr>
            <a:xfrm rot="21600000">
              <a:off x="1583800" y="1630680"/>
              <a:ext cx="460629" cy="198500"/>
            </a:xfrm>
            <a:prstGeom prst="rect">
              <a:avLst/>
            </a:prstGeom>
          </p:spPr>
        </p:pic>
        <p:pic>
          <p:nvPicPr>
            <p:cNvPr id="752" name="picture 752"/>
            <p:cNvPicPr>
              <a:picLocks noChangeAspect="1"/>
            </p:cNvPicPr>
            <p:nvPr/>
          </p:nvPicPr>
          <p:blipFill>
            <a:blip r:embed="rId8"/>
            <a:stretch>
              <a:fillRect/>
            </a:stretch>
          </p:blipFill>
          <p:spPr>
            <a:xfrm rot="21600000">
              <a:off x="1973944" y="810767"/>
              <a:ext cx="460629" cy="174117"/>
            </a:xfrm>
            <a:prstGeom prst="rect">
              <a:avLst/>
            </a:prstGeom>
          </p:spPr>
        </p:pic>
        <p:pic>
          <p:nvPicPr>
            <p:cNvPr id="754" name="picture 754"/>
            <p:cNvPicPr>
              <a:picLocks noChangeAspect="1"/>
            </p:cNvPicPr>
            <p:nvPr/>
          </p:nvPicPr>
          <p:blipFill>
            <a:blip r:embed="rId9"/>
            <a:stretch>
              <a:fillRect/>
            </a:stretch>
          </p:blipFill>
          <p:spPr>
            <a:xfrm rot="21600000">
              <a:off x="3732640" y="938783"/>
              <a:ext cx="655699" cy="79629"/>
            </a:xfrm>
            <a:prstGeom prst="rect">
              <a:avLst/>
            </a:prstGeom>
          </p:spPr>
        </p:pic>
        <p:pic>
          <p:nvPicPr>
            <p:cNvPr id="756" name="picture 756"/>
            <p:cNvPicPr>
              <a:picLocks noChangeAspect="1"/>
            </p:cNvPicPr>
            <p:nvPr/>
          </p:nvPicPr>
          <p:blipFill>
            <a:blip r:embed="rId10"/>
            <a:stretch>
              <a:fillRect/>
            </a:stretch>
          </p:blipFill>
          <p:spPr>
            <a:xfrm rot="21600000">
              <a:off x="605392" y="1697736"/>
              <a:ext cx="463676" cy="85725"/>
            </a:xfrm>
            <a:prstGeom prst="rect">
              <a:avLst/>
            </a:prstGeom>
          </p:spPr>
        </p:pic>
        <p:pic>
          <p:nvPicPr>
            <p:cNvPr id="758" name="picture 758"/>
            <p:cNvPicPr>
              <a:picLocks noChangeAspect="1"/>
            </p:cNvPicPr>
            <p:nvPr/>
          </p:nvPicPr>
          <p:blipFill>
            <a:blip r:embed="rId11"/>
            <a:stretch>
              <a:fillRect/>
            </a:stretch>
          </p:blipFill>
          <p:spPr>
            <a:xfrm rot="21600000">
              <a:off x="4903072" y="819911"/>
              <a:ext cx="265556" cy="104013"/>
            </a:xfrm>
            <a:prstGeom prst="rect">
              <a:avLst/>
            </a:prstGeom>
          </p:spPr>
        </p:pic>
        <p:pic>
          <p:nvPicPr>
            <p:cNvPr id="760" name="picture 760"/>
            <p:cNvPicPr>
              <a:picLocks noChangeAspect="1"/>
            </p:cNvPicPr>
            <p:nvPr/>
          </p:nvPicPr>
          <p:blipFill>
            <a:blip r:embed="rId12"/>
            <a:stretch>
              <a:fillRect/>
            </a:stretch>
          </p:blipFill>
          <p:spPr>
            <a:xfrm rot="21600000">
              <a:off x="3144376" y="838200"/>
              <a:ext cx="268604" cy="76580"/>
            </a:xfrm>
            <a:prstGeom prst="rect">
              <a:avLst/>
            </a:prstGeom>
          </p:spPr>
        </p:pic>
        <p:pic>
          <p:nvPicPr>
            <p:cNvPr id="762" name="picture 762"/>
            <p:cNvPicPr>
              <a:picLocks noChangeAspect="1"/>
            </p:cNvPicPr>
            <p:nvPr/>
          </p:nvPicPr>
          <p:blipFill>
            <a:blip r:embed="rId13"/>
            <a:stretch>
              <a:fillRect/>
            </a:stretch>
          </p:blipFill>
          <p:spPr>
            <a:xfrm rot="21600000">
              <a:off x="1778872" y="0"/>
              <a:ext cx="70485" cy="70485"/>
            </a:xfrm>
            <a:prstGeom prst="rect">
              <a:avLst/>
            </a:prstGeom>
          </p:spPr>
        </p:pic>
        <p:pic>
          <p:nvPicPr>
            <p:cNvPr id="764" name="picture 764"/>
            <p:cNvPicPr>
              <a:picLocks noChangeAspect="1"/>
            </p:cNvPicPr>
            <p:nvPr/>
          </p:nvPicPr>
          <p:blipFill>
            <a:blip r:embed="rId14"/>
            <a:stretch>
              <a:fillRect/>
            </a:stretch>
          </p:blipFill>
          <p:spPr>
            <a:xfrm rot="21600000">
              <a:off x="803512" y="362712"/>
              <a:ext cx="70485" cy="70485"/>
            </a:xfrm>
            <a:prstGeom prst="rect">
              <a:avLst/>
            </a:prstGeom>
          </p:spPr>
        </p:pic>
        <p:pic>
          <p:nvPicPr>
            <p:cNvPr id="766" name="picture 766"/>
            <p:cNvPicPr>
              <a:picLocks noChangeAspect="1"/>
            </p:cNvPicPr>
            <p:nvPr/>
          </p:nvPicPr>
          <p:blipFill>
            <a:blip r:embed="rId15"/>
            <a:stretch>
              <a:fillRect/>
            </a:stretch>
          </p:blipFill>
          <p:spPr>
            <a:xfrm rot="21600000">
              <a:off x="1388728" y="853440"/>
              <a:ext cx="70485" cy="70485"/>
            </a:xfrm>
            <a:prstGeom prst="rect">
              <a:avLst/>
            </a:prstGeom>
          </p:spPr>
        </p:pic>
        <p:pic>
          <p:nvPicPr>
            <p:cNvPr id="768" name="picture 768"/>
            <p:cNvPicPr>
              <a:picLocks noChangeAspect="1"/>
            </p:cNvPicPr>
            <p:nvPr/>
          </p:nvPicPr>
          <p:blipFill>
            <a:blip r:embed="rId16"/>
            <a:stretch>
              <a:fillRect/>
            </a:stretch>
          </p:blipFill>
          <p:spPr>
            <a:xfrm rot="21600000">
              <a:off x="1583800" y="938783"/>
              <a:ext cx="70485" cy="70485"/>
            </a:xfrm>
            <a:prstGeom prst="rect">
              <a:avLst/>
            </a:prstGeom>
          </p:spPr>
        </p:pic>
        <p:pic>
          <p:nvPicPr>
            <p:cNvPr id="770" name="picture 770"/>
            <p:cNvPicPr>
              <a:picLocks noChangeAspect="1"/>
            </p:cNvPicPr>
            <p:nvPr/>
          </p:nvPicPr>
          <p:blipFill>
            <a:blip r:embed="rId17"/>
            <a:stretch>
              <a:fillRect/>
            </a:stretch>
          </p:blipFill>
          <p:spPr>
            <a:xfrm rot="21600000">
              <a:off x="2754232" y="938783"/>
              <a:ext cx="70485" cy="70485"/>
            </a:xfrm>
            <a:prstGeom prst="rect">
              <a:avLst/>
            </a:prstGeom>
          </p:spPr>
        </p:pic>
        <p:pic>
          <p:nvPicPr>
            <p:cNvPr id="772" name="picture 772"/>
            <p:cNvPicPr>
              <a:picLocks noChangeAspect="1"/>
            </p:cNvPicPr>
            <p:nvPr/>
          </p:nvPicPr>
          <p:blipFill>
            <a:blip r:embed="rId18"/>
            <a:stretch>
              <a:fillRect/>
            </a:stretch>
          </p:blipFill>
          <p:spPr>
            <a:xfrm rot="21600000">
              <a:off x="4122784" y="542544"/>
              <a:ext cx="70485" cy="70485"/>
            </a:xfrm>
            <a:prstGeom prst="rect">
              <a:avLst/>
            </a:prstGeom>
          </p:spPr>
        </p:pic>
        <p:pic>
          <p:nvPicPr>
            <p:cNvPr id="774" name="picture 774"/>
            <p:cNvPicPr>
              <a:picLocks noChangeAspect="1"/>
            </p:cNvPicPr>
            <p:nvPr/>
          </p:nvPicPr>
          <p:blipFill>
            <a:blip r:embed="rId19"/>
            <a:stretch>
              <a:fillRect/>
            </a:stretch>
          </p:blipFill>
          <p:spPr>
            <a:xfrm rot="21600000">
              <a:off x="3927712" y="719327"/>
              <a:ext cx="70485" cy="70485"/>
            </a:xfrm>
            <a:prstGeom prst="rect">
              <a:avLst/>
            </a:prstGeom>
          </p:spPr>
        </p:pic>
        <p:pic>
          <p:nvPicPr>
            <p:cNvPr id="776" name="picture 776"/>
            <p:cNvPicPr>
              <a:picLocks noChangeAspect="1"/>
            </p:cNvPicPr>
            <p:nvPr/>
          </p:nvPicPr>
          <p:blipFill>
            <a:blip r:embed="rId20"/>
            <a:stretch>
              <a:fillRect/>
            </a:stretch>
          </p:blipFill>
          <p:spPr>
            <a:xfrm rot="21600000">
              <a:off x="3537568" y="871727"/>
              <a:ext cx="70485" cy="70485"/>
            </a:xfrm>
            <a:prstGeom prst="rect">
              <a:avLst/>
            </a:prstGeom>
          </p:spPr>
        </p:pic>
        <p:pic>
          <p:nvPicPr>
            <p:cNvPr id="778" name="picture 778"/>
            <p:cNvPicPr>
              <a:picLocks noChangeAspect="1"/>
            </p:cNvPicPr>
            <p:nvPr/>
          </p:nvPicPr>
          <p:blipFill>
            <a:blip r:embed="rId21"/>
            <a:stretch>
              <a:fillRect/>
            </a:stretch>
          </p:blipFill>
          <p:spPr>
            <a:xfrm rot="21600000">
              <a:off x="1388728" y="1557527"/>
              <a:ext cx="70485" cy="70485"/>
            </a:xfrm>
            <a:prstGeom prst="rect">
              <a:avLst/>
            </a:prstGeom>
          </p:spPr>
        </p:pic>
        <p:pic>
          <p:nvPicPr>
            <p:cNvPr id="780" name="picture 780"/>
            <p:cNvPicPr>
              <a:picLocks noChangeAspect="1"/>
            </p:cNvPicPr>
            <p:nvPr/>
          </p:nvPicPr>
          <p:blipFill>
            <a:blip r:embed="rId22"/>
            <a:stretch>
              <a:fillRect/>
            </a:stretch>
          </p:blipFill>
          <p:spPr>
            <a:xfrm rot="21600000">
              <a:off x="2169016" y="1527048"/>
              <a:ext cx="70485" cy="70485"/>
            </a:xfrm>
            <a:prstGeom prst="rect">
              <a:avLst/>
            </a:prstGeom>
          </p:spPr>
        </p:pic>
        <p:pic>
          <p:nvPicPr>
            <p:cNvPr id="782" name="picture 782"/>
            <p:cNvPicPr>
              <a:picLocks noChangeAspect="1"/>
            </p:cNvPicPr>
            <p:nvPr/>
          </p:nvPicPr>
          <p:blipFill>
            <a:blip r:embed="rId23"/>
            <a:stretch>
              <a:fillRect/>
            </a:stretch>
          </p:blipFill>
          <p:spPr>
            <a:xfrm rot="21600000">
              <a:off x="2559160" y="1216151"/>
              <a:ext cx="70485" cy="70485"/>
            </a:xfrm>
            <a:prstGeom prst="rect">
              <a:avLst/>
            </a:prstGeom>
          </p:spPr>
        </p:pic>
        <p:pic>
          <p:nvPicPr>
            <p:cNvPr id="784" name="picture 784"/>
            <p:cNvPicPr>
              <a:picLocks noChangeAspect="1"/>
            </p:cNvPicPr>
            <p:nvPr/>
          </p:nvPicPr>
          <p:blipFill>
            <a:blip r:embed="rId24"/>
            <a:stretch>
              <a:fillRect/>
            </a:stretch>
          </p:blipFill>
          <p:spPr>
            <a:xfrm rot="21600000">
              <a:off x="2949304" y="1319783"/>
              <a:ext cx="70485" cy="70485"/>
            </a:xfrm>
            <a:prstGeom prst="rect">
              <a:avLst/>
            </a:prstGeom>
          </p:spPr>
        </p:pic>
        <p:sp>
          <p:nvSpPr>
            <p:cNvPr id="786" name="rect"/>
            <p:cNvSpPr/>
            <p:nvPr/>
          </p:nvSpPr>
          <p:spPr>
            <a:xfrm>
              <a:off x="2364088" y="1542288"/>
              <a:ext cx="70485" cy="70485"/>
            </a:xfrm>
            <a:prstGeom prst="rect">
              <a:avLst/>
            </a:prstGeom>
            <a:solidFill>
              <a:srgbClr val="1EC8F3">
                <a:alpha val="97254"/>
              </a:srgbClr>
            </a:solidFill>
            <a:ln cap="flat">
              <a:noFill/>
              <a:prstDash val="solid"/>
              <a:miter lim="0"/>
            </a:ln>
          </p:spPr>
          <p:txBody>
            <a:bodyPr rtlCol="0"/>
            <a:lstStyle/>
            <a:p>
              <a:pPr algn="ctr"/>
              <a:endParaRPr lang="zh-CN" altLang="en-US"/>
            </a:p>
          </p:txBody>
        </p:sp>
        <p:pic>
          <p:nvPicPr>
            <p:cNvPr id="788" name="picture 788"/>
            <p:cNvPicPr>
              <a:picLocks noChangeAspect="1"/>
            </p:cNvPicPr>
            <p:nvPr/>
          </p:nvPicPr>
          <p:blipFill>
            <a:blip r:embed="rId25"/>
            <a:stretch>
              <a:fillRect/>
            </a:stretch>
          </p:blipFill>
          <p:spPr>
            <a:xfrm rot="21600000">
              <a:off x="998584" y="743711"/>
              <a:ext cx="70485" cy="70485"/>
            </a:xfrm>
            <a:prstGeom prst="rect">
              <a:avLst/>
            </a:prstGeom>
          </p:spPr>
        </p:pic>
        <p:pic>
          <p:nvPicPr>
            <p:cNvPr id="790" name="picture 790"/>
            <p:cNvPicPr>
              <a:picLocks noChangeAspect="1"/>
            </p:cNvPicPr>
            <p:nvPr/>
          </p:nvPicPr>
          <p:blipFill>
            <a:blip r:embed="rId26"/>
            <a:stretch>
              <a:fillRect/>
            </a:stretch>
          </p:blipFill>
          <p:spPr>
            <a:xfrm rot="21600000">
              <a:off x="1193656" y="1450848"/>
              <a:ext cx="70485" cy="70485"/>
            </a:xfrm>
            <a:prstGeom prst="rect">
              <a:avLst/>
            </a:prstGeom>
          </p:spPr>
        </p:pic>
        <p:pic>
          <p:nvPicPr>
            <p:cNvPr id="792" name="picture 792"/>
            <p:cNvPicPr>
              <a:picLocks noChangeAspect="1"/>
            </p:cNvPicPr>
            <p:nvPr/>
          </p:nvPicPr>
          <p:blipFill>
            <a:blip r:embed="rId27"/>
            <a:stretch>
              <a:fillRect/>
            </a:stretch>
          </p:blipFill>
          <p:spPr>
            <a:xfrm rot="21600000">
              <a:off x="5488288" y="658367"/>
              <a:ext cx="70484" cy="70485"/>
            </a:xfrm>
            <a:prstGeom prst="rect">
              <a:avLst/>
            </a:prstGeom>
          </p:spPr>
        </p:pic>
        <p:pic>
          <p:nvPicPr>
            <p:cNvPr id="794" name="picture 794"/>
            <p:cNvPicPr>
              <a:picLocks noChangeAspect="1"/>
            </p:cNvPicPr>
            <p:nvPr/>
          </p:nvPicPr>
          <p:blipFill>
            <a:blip r:embed="rId28"/>
            <a:stretch>
              <a:fillRect/>
            </a:stretch>
          </p:blipFill>
          <p:spPr>
            <a:xfrm rot="21600000">
              <a:off x="5293216" y="1344167"/>
              <a:ext cx="70484" cy="70485"/>
            </a:xfrm>
            <a:prstGeom prst="rect">
              <a:avLst/>
            </a:prstGeom>
          </p:spPr>
        </p:pic>
      </p:grpSp>
      <p:sp>
        <p:nvSpPr>
          <p:cNvPr id="796" name="rect"/>
          <p:cNvSpPr/>
          <p:nvPr/>
        </p:nvSpPr>
        <p:spPr>
          <a:xfrm>
            <a:off x="1913163" y="5214895"/>
            <a:ext cx="5663983" cy="3175"/>
          </a:xfrm>
          <a:prstGeom prst="rect">
            <a:avLst/>
          </a:prstGeom>
          <a:solidFill>
            <a:srgbClr val="595959">
              <a:alpha val="100000"/>
            </a:srgbClr>
          </a:solidFill>
          <a:ln cap="flat">
            <a:noFill/>
            <a:prstDash val="solid"/>
            <a:miter lim="0"/>
          </a:ln>
        </p:spPr>
        <p:txBody>
          <a:bodyPr rtlCol="0"/>
          <a:lstStyle/>
          <a:p>
            <a:pPr algn="ctr"/>
            <a:endParaRPr lang="zh-CN" altLang="en-US"/>
          </a:p>
        </p:txBody>
      </p:sp>
      <p:grpSp>
        <p:nvGrpSpPr>
          <p:cNvPr id="40" name="group 40"/>
          <p:cNvGrpSpPr/>
          <p:nvPr/>
        </p:nvGrpSpPr>
        <p:grpSpPr>
          <a:xfrm rot="21600000">
            <a:off x="1997658" y="3248841"/>
            <a:ext cx="5499565" cy="1989202"/>
            <a:chOff x="0" y="0"/>
            <a:chExt cx="5499565" cy="1989202"/>
          </a:xfrm>
        </p:grpSpPr>
        <p:sp>
          <p:nvSpPr>
            <p:cNvPr id="798" name="path"/>
            <p:cNvSpPr/>
            <p:nvPr/>
          </p:nvSpPr>
          <p:spPr>
            <a:xfrm>
              <a:off x="789599" y="0"/>
              <a:ext cx="4709965" cy="1989202"/>
            </a:xfrm>
            <a:custGeom>
              <a:avLst/>
              <a:gdLst/>
              <a:ahLst/>
              <a:cxnLst/>
              <a:rect l="0" t="0" r="0" b="0"/>
              <a:pathLst>
                <a:path w="7417" h="3132">
                  <a:moveTo>
                    <a:pt x="7" y="519"/>
                  </a:moveTo>
                  <a:lnTo>
                    <a:pt x="7" y="3132"/>
                  </a:lnTo>
                  <a:moveTo>
                    <a:pt x="1550" y="0"/>
                  </a:moveTo>
                  <a:lnTo>
                    <a:pt x="1550" y="3132"/>
                  </a:lnTo>
                  <a:moveTo>
                    <a:pt x="3701" y="1260"/>
                  </a:moveTo>
                  <a:lnTo>
                    <a:pt x="3701" y="3107"/>
                  </a:lnTo>
                  <a:moveTo>
                    <a:pt x="5236" y="820"/>
                  </a:moveTo>
                  <a:lnTo>
                    <a:pt x="5236" y="3132"/>
                  </a:lnTo>
                  <a:moveTo>
                    <a:pt x="7409" y="1015"/>
                  </a:moveTo>
                  <a:lnTo>
                    <a:pt x="7409" y="3107"/>
                  </a:lnTo>
                </a:path>
              </a:pathLst>
            </a:custGeom>
            <a:noFill/>
            <a:ln w="9525" cap="flat">
              <a:solidFill>
                <a:srgbClr val="B0D12F">
                  <a:alpha val="100000"/>
                </a:srgbClr>
              </a:solidFill>
              <a:prstDash val="dash"/>
              <a:round/>
            </a:ln>
          </p:spPr>
          <p:txBody>
            <a:bodyPr rtlCol="0"/>
            <a:lstStyle/>
            <a:p>
              <a:pPr algn="ctr"/>
              <a:endParaRPr lang="zh-CN" altLang="en-US"/>
            </a:p>
          </p:txBody>
        </p:sp>
        <p:sp>
          <p:nvSpPr>
            <p:cNvPr id="800" name="path"/>
            <p:cNvSpPr/>
            <p:nvPr/>
          </p:nvSpPr>
          <p:spPr>
            <a:xfrm>
              <a:off x="0" y="1454749"/>
              <a:ext cx="4901924" cy="531096"/>
            </a:xfrm>
            <a:custGeom>
              <a:avLst/>
              <a:gdLst/>
              <a:ahLst/>
              <a:cxnLst/>
              <a:rect l="0" t="0" r="0" b="0"/>
              <a:pathLst>
                <a:path w="7719" h="836">
                  <a:moveTo>
                    <a:pt x="1876" y="0"/>
                  </a:moveTo>
                  <a:lnTo>
                    <a:pt x="1876" y="816"/>
                  </a:lnTo>
                  <a:moveTo>
                    <a:pt x="7" y="183"/>
                  </a:moveTo>
                  <a:lnTo>
                    <a:pt x="7" y="816"/>
                  </a:lnTo>
                  <a:moveTo>
                    <a:pt x="3717" y="97"/>
                  </a:moveTo>
                  <a:lnTo>
                    <a:pt x="3717" y="816"/>
                  </a:lnTo>
                  <a:moveTo>
                    <a:pt x="5567" y="160"/>
                  </a:moveTo>
                  <a:lnTo>
                    <a:pt x="5567" y="816"/>
                  </a:lnTo>
                  <a:moveTo>
                    <a:pt x="7712" y="322"/>
                  </a:moveTo>
                  <a:lnTo>
                    <a:pt x="7712" y="816"/>
                  </a:lnTo>
                  <a:moveTo>
                    <a:pt x="3402" y="117"/>
                  </a:moveTo>
                  <a:lnTo>
                    <a:pt x="3402" y="836"/>
                  </a:lnTo>
                </a:path>
              </a:pathLst>
            </a:custGeom>
            <a:noFill/>
            <a:ln w="9525" cap="flat">
              <a:solidFill>
                <a:srgbClr val="1EC8F3">
                  <a:alpha val="100000"/>
                </a:srgbClr>
              </a:solidFill>
              <a:prstDash val="dash"/>
              <a:round/>
            </a:ln>
          </p:spPr>
          <p:txBody>
            <a:bodyPr rtlCol="0"/>
            <a:lstStyle/>
            <a:p>
              <a:pPr algn="ctr"/>
              <a:endParaRPr lang="zh-CN" altLang="en-US"/>
            </a:p>
          </p:txBody>
        </p:sp>
      </p:grpSp>
      <p:graphicFrame>
        <p:nvGraphicFramePr>
          <p:cNvPr id="802" name="table 802"/>
          <p:cNvGraphicFramePr>
            <a:graphicFrameLocks noGrp="1"/>
          </p:cNvGraphicFramePr>
          <p:nvPr/>
        </p:nvGraphicFramePr>
        <p:xfrm>
          <a:off x="1968560" y="5296661"/>
          <a:ext cx="5568316" cy="434975"/>
        </p:xfrm>
        <a:graphic>
          <a:graphicData uri="http://schemas.openxmlformats.org/drawingml/2006/table">
            <a:tbl>
              <a:tblPr/>
              <a:tblGrid>
                <a:gridCol w="147320"/>
                <a:gridCol w="195580"/>
                <a:gridCol w="194945"/>
                <a:gridCol w="194945"/>
                <a:gridCol w="195580"/>
                <a:gridCol w="195580"/>
                <a:gridCol w="194945"/>
                <a:gridCol w="194945"/>
                <a:gridCol w="195580"/>
                <a:gridCol w="194945"/>
                <a:gridCol w="195580"/>
                <a:gridCol w="195580"/>
                <a:gridCol w="195580"/>
                <a:gridCol w="195580"/>
                <a:gridCol w="195580"/>
                <a:gridCol w="195580"/>
                <a:gridCol w="195580"/>
                <a:gridCol w="195580"/>
                <a:gridCol w="195580"/>
                <a:gridCol w="194945"/>
                <a:gridCol w="194945"/>
                <a:gridCol w="195580"/>
                <a:gridCol w="194945"/>
                <a:gridCol w="194945"/>
                <a:gridCol w="195580"/>
                <a:gridCol w="194945"/>
                <a:gridCol w="194945"/>
                <a:gridCol w="195580"/>
                <a:gridCol w="147320"/>
              </a:tblGrid>
              <a:tr h="434975">
                <a:tc>
                  <a:txBody>
                    <a:bodyPr/>
                    <a:lstStyle/>
                    <a:p>
                      <a:pPr algn="r"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202101</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202102</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202103</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202104</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202105</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202106</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202107</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202108</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202109</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202110</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202111</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202112</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202201</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202202</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202203</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202204</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tabLst/>
                      </a:pPr>
                      <a:r>
                        <a:rPr sz="1000" kern="0" spc="-20" dirty="0">
                          <a:solidFill>
                            <a:srgbClr val="595959">
                              <a:alpha val="100000"/>
                            </a:srgbClr>
                          </a:solidFill>
                          <a:latin typeface="Microsoft YaHei"/>
                          <a:ea typeface="Microsoft YaHei"/>
                          <a:cs typeface="Microsoft YaHei"/>
                        </a:rPr>
                        <a:t>202205</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202206</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202207</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202208</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202209</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202210</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202211</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202212</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202301</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202302</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202303</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202304</a:t>
                      </a:r>
                      <a:endParaRPr lang="Microsoft YaHei" altLang="Microsoft YaHei" sz="1000" dirty="0"/>
                    </a:p>
                  </a:txBody>
                  <a:tcPr marL="0" marR="0" marT="0" marB="0" vert="vert270">
                    <a:lnL>
                      <a:noFill/>
                    </a:lnL>
                    <a:lnR>
                      <a:noFill/>
                    </a:lnR>
                    <a:lnT>
                      <a:noFill/>
                    </a:lnT>
                    <a:lnB>
                      <a:noFill/>
                    </a:lnB>
                  </a:tcPr>
                </a:tc>
                <a:tc>
                  <a:txBody>
                    <a:bodyPr/>
                    <a:lstStyle/>
                    <a:p>
                      <a:pPr algn="l" rtl="0" eaLnBrk="0">
                        <a:lnSpc>
                          <a:spcPct val="105000"/>
                        </a:lnSpc>
                        <a:tabLst/>
                      </a:pPr>
                      <a:endParaRPr lang="Arial" altLang="Arial" sz="300" dirty="0"/>
                    </a:p>
                    <a:p>
                      <a:pPr algn="r" rtl="0" eaLnBrk="0">
                        <a:lnSpc>
                          <a:spcPts val="780"/>
                        </a:lnSpc>
                        <a:tabLst/>
                      </a:pPr>
                      <a:r>
                        <a:rPr sz="1000" kern="0" spc="-20" dirty="0">
                          <a:solidFill>
                            <a:srgbClr val="595959">
                              <a:alpha val="100000"/>
                            </a:srgbClr>
                          </a:solidFill>
                          <a:latin typeface="Microsoft YaHei"/>
                          <a:ea typeface="Microsoft YaHei"/>
                          <a:cs typeface="Microsoft YaHei"/>
                        </a:rPr>
                        <a:t>202305</a:t>
                      </a:r>
                      <a:endParaRPr lang="Microsoft YaHei" altLang="Microsoft YaHei" sz="1000" dirty="0"/>
                    </a:p>
                  </a:txBody>
                  <a:tcPr marL="0" marR="0" marT="0" marB="0" vert="vert270">
                    <a:lnL>
                      <a:noFill/>
                    </a:lnL>
                    <a:lnR>
                      <a:noFill/>
                    </a:lnR>
                    <a:lnT>
                      <a:noFill/>
                    </a:lnT>
                    <a:lnB>
                      <a:noFill/>
                    </a:lnB>
                  </a:tcPr>
                </a:tc>
              </a:tr>
            </a:tbl>
          </a:graphicData>
        </a:graphic>
      </p:graphicFrame>
      <p:sp>
        <p:nvSpPr>
          <p:cNvPr id="804" name="textbox 804"/>
          <p:cNvSpPr/>
          <p:nvPr/>
        </p:nvSpPr>
        <p:spPr>
          <a:xfrm>
            <a:off x="533500" y="6095110"/>
            <a:ext cx="3725545" cy="448944"/>
          </a:xfrm>
          <a:prstGeom prst="rect">
            <a:avLst/>
          </a:prstGeom>
        </p:spPr>
        <p:txBody>
          <a:bodyPr vert="horz" wrap="square" lIns="0" tIns="0" rIns="0" bIns="0"/>
          <a:lstStyle/>
          <a:p>
            <a:pPr algn="l" rtl="0" eaLnBrk="0">
              <a:lnSpc>
                <a:spcPct val="83341"/>
              </a:lnSpc>
              <a:tabLst/>
            </a:pPr>
            <a:endParaRPr lang="Arial" altLang="Arial" sz="100" dirty="0"/>
          </a:p>
          <a:p>
            <a:pPr marL="1165225" algn="l" rtl="0" eaLnBrk="0">
              <a:lnSpc>
                <a:spcPts val="1013"/>
              </a:lnSpc>
              <a:tabLst/>
            </a:pPr>
            <a:r>
              <a:rPr sz="2000" kern="0" spc="30" dirty="0">
                <a:solidFill>
                  <a:srgbClr val="B2D234">
                    <a:alpha val="100000"/>
                  </a:srgbClr>
                </a:solidFill>
                <a:latin typeface="Arial"/>
                <a:ea typeface="Arial"/>
                <a:cs typeface="Arial"/>
              </a:rPr>
              <a:t>--</a:t>
            </a:r>
            <a:r>
              <a:rPr sz="1000" kern="0" spc="30" dirty="0">
                <a:solidFill>
                  <a:srgbClr val="595959">
                    <a:alpha val="100000"/>
                  </a:srgbClr>
                </a:solidFill>
                <a:latin typeface="Microsoft YaHei"/>
                <a:ea typeface="Microsoft YaHei"/>
                <a:cs typeface="Microsoft YaHei"/>
              </a:rPr>
              <a:t>美妆类奢侈品展示广告投入指数</a:t>
            </a:r>
            <a:r>
              <a:rPr sz="1000" kern="0" spc="20" dirty="0">
                <a:solidFill>
                  <a:srgbClr val="595959">
                    <a:alpha val="100000"/>
                  </a:srgbClr>
                </a:solidFill>
                <a:latin typeface="Microsoft YaHei"/>
                <a:ea typeface="Microsoft YaHei"/>
                <a:cs typeface="Microsoft YaHei"/>
              </a:rPr>
              <a:t>（百万）</a:t>
            </a:r>
            <a:endParaRPr lang="Microsoft YaHei" altLang="Microsoft YaHei" sz="1000" dirty="0"/>
          </a:p>
          <a:p>
            <a:pPr marL="12700" algn="l" rtl="0" eaLnBrk="0">
              <a:lnSpc>
                <a:spcPts val="2320"/>
              </a:lnSpc>
              <a:tabLst/>
            </a:pPr>
            <a:r>
              <a:rPr sz="800" kern="0" spc="0" dirty="0">
                <a:solidFill>
                  <a:srgbClr val="7F7F7F">
                    <a:alpha val="100000"/>
                  </a:srgbClr>
                </a:solidFill>
                <a:latin typeface="Microsoft YaHei"/>
                <a:ea typeface="Microsoft YaHei"/>
                <a:cs typeface="Microsoft YaHei"/>
              </a:rPr>
              <a:t>来源：艾瑞咨询 AdTracker多平台网络广告监测数</a:t>
            </a:r>
            <a:r>
              <a:rPr sz="800" kern="0" spc="-10" dirty="0">
                <a:solidFill>
                  <a:srgbClr val="7F7F7F">
                    <a:alpha val="100000"/>
                  </a:srgbClr>
                </a:solidFill>
                <a:latin typeface="Microsoft YaHei"/>
                <a:ea typeface="Microsoft YaHei"/>
                <a:cs typeface="Microsoft YaHei"/>
              </a:rPr>
              <a:t>据库 。</a:t>
            </a:r>
            <a:endParaRPr lang="Microsoft YaHei" altLang="Microsoft YaHei" sz="800" dirty="0"/>
          </a:p>
        </p:txBody>
      </p:sp>
      <p:sp>
        <p:nvSpPr>
          <p:cNvPr id="806" name="textbox 806"/>
          <p:cNvSpPr/>
          <p:nvPr/>
        </p:nvSpPr>
        <p:spPr>
          <a:xfrm>
            <a:off x="1432539" y="3044316"/>
            <a:ext cx="346709" cy="2266314"/>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250.0</a:t>
            </a:r>
            <a:endParaRPr lang="Microsoft YaHei" altLang="Microsoft YaHei" sz="1000" dirty="0"/>
          </a:p>
          <a:p>
            <a:pPr algn="l" rtl="0" eaLnBrk="0">
              <a:lnSpc>
                <a:spcPct val="167000"/>
              </a:lnSpc>
              <a:tabLst/>
            </a:pPr>
            <a:endParaRPr lang="Arial" altLang="Arial" sz="1000" dirty="0"/>
          </a:p>
          <a:p>
            <a:pPr marL="12700" algn="l" rtl="0" eaLnBrk="0">
              <a:lnSpc>
                <a:spcPct val="84000"/>
              </a:lnSpc>
              <a:spcBef>
                <a:spcPts val="301"/>
              </a:spcBef>
              <a:tabLst/>
            </a:pPr>
            <a:r>
              <a:rPr sz="1000" kern="0" spc="-10" dirty="0">
                <a:solidFill>
                  <a:srgbClr val="595959">
                    <a:alpha val="100000"/>
                  </a:srgbClr>
                </a:solidFill>
                <a:latin typeface="Microsoft YaHei"/>
                <a:ea typeface="Microsoft YaHei"/>
                <a:cs typeface="Microsoft YaHei"/>
              </a:rPr>
              <a:t>200.0</a:t>
            </a:r>
            <a:endParaRPr lang="Microsoft YaHei" altLang="Microsoft YaHei" sz="1000" dirty="0"/>
          </a:p>
          <a:p>
            <a:pPr algn="l" rtl="0" eaLnBrk="0">
              <a:lnSpc>
                <a:spcPct val="168000"/>
              </a:lnSpc>
              <a:tabLst/>
            </a:pPr>
            <a:endParaRPr lang="Arial" altLang="Arial" sz="1000" dirty="0"/>
          </a:p>
          <a:p>
            <a:pPr marL="18415" algn="l" rtl="0" eaLnBrk="0">
              <a:lnSpc>
                <a:spcPct val="84000"/>
              </a:lnSpc>
              <a:spcBef>
                <a:spcPts val="312"/>
              </a:spcBef>
              <a:tabLst/>
            </a:pPr>
            <a:r>
              <a:rPr sz="1000" kern="0" spc="-20" dirty="0">
                <a:solidFill>
                  <a:srgbClr val="595959">
                    <a:alpha val="100000"/>
                  </a:srgbClr>
                </a:solidFill>
                <a:latin typeface="Microsoft YaHei"/>
                <a:ea typeface="Microsoft YaHei"/>
                <a:cs typeface="Microsoft YaHei"/>
              </a:rPr>
              <a:t>150.0</a:t>
            </a:r>
            <a:endParaRPr lang="Microsoft YaHei" altLang="Microsoft YaHei" sz="1000" dirty="0"/>
          </a:p>
          <a:p>
            <a:pPr algn="l" rtl="0" eaLnBrk="0">
              <a:lnSpc>
                <a:spcPct val="169000"/>
              </a:lnSpc>
              <a:tabLst/>
            </a:pPr>
            <a:endParaRPr lang="Arial" altLang="Arial" sz="1000" dirty="0"/>
          </a:p>
          <a:p>
            <a:pPr marL="18415" algn="l" rtl="0" eaLnBrk="0">
              <a:lnSpc>
                <a:spcPct val="84000"/>
              </a:lnSpc>
              <a:spcBef>
                <a:spcPts val="301"/>
              </a:spcBef>
              <a:tabLst/>
            </a:pPr>
            <a:r>
              <a:rPr sz="1000" kern="0" spc="-20" dirty="0">
                <a:solidFill>
                  <a:srgbClr val="595959">
                    <a:alpha val="100000"/>
                  </a:srgbClr>
                </a:solidFill>
                <a:latin typeface="Microsoft YaHei"/>
                <a:ea typeface="Microsoft YaHei"/>
                <a:cs typeface="Microsoft YaHei"/>
              </a:rPr>
              <a:t>100.0</a:t>
            </a:r>
            <a:endParaRPr lang="Microsoft YaHei" altLang="Microsoft YaHei" sz="1000" dirty="0"/>
          </a:p>
          <a:p>
            <a:pPr algn="l" rtl="0" eaLnBrk="0">
              <a:lnSpc>
                <a:spcPct val="166000"/>
              </a:lnSpc>
              <a:tabLst/>
            </a:pPr>
            <a:endParaRPr lang="Arial" altLang="Arial" sz="1000" dirty="0"/>
          </a:p>
          <a:p>
            <a:pPr algn="r" rtl="0" eaLnBrk="0">
              <a:lnSpc>
                <a:spcPct val="84000"/>
              </a:lnSpc>
              <a:spcBef>
                <a:spcPts val="312"/>
              </a:spcBef>
              <a:tabLst/>
            </a:pPr>
            <a:r>
              <a:rPr sz="1000" kern="0" spc="-20" dirty="0">
                <a:solidFill>
                  <a:srgbClr val="595959">
                    <a:alpha val="100000"/>
                  </a:srgbClr>
                </a:solidFill>
                <a:latin typeface="Microsoft YaHei"/>
                <a:ea typeface="Microsoft YaHei"/>
                <a:cs typeface="Microsoft YaHei"/>
              </a:rPr>
              <a:t>50.0</a:t>
            </a:r>
            <a:endParaRPr lang="Microsoft YaHei" altLang="Microsoft YaHei" sz="1000" dirty="0"/>
          </a:p>
          <a:p>
            <a:pPr algn="l" rtl="0" eaLnBrk="0">
              <a:lnSpc>
                <a:spcPct val="169000"/>
              </a:lnSpc>
              <a:tabLst/>
            </a:pPr>
            <a:endParaRPr lang="Arial" altLang="Arial" sz="1000" dirty="0"/>
          </a:p>
          <a:p>
            <a:pPr algn="l" rtl="0" eaLnBrk="0">
              <a:lnSpc>
                <a:spcPct val="125000"/>
              </a:lnSpc>
              <a:tabLst/>
            </a:pPr>
            <a:endParaRPr lang="Arial" altLang="Arial" sz="2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0.0</a:t>
            </a:r>
            <a:endParaRPr lang="Microsoft YaHei" altLang="Microsoft YaHei" sz="1000" dirty="0"/>
          </a:p>
        </p:txBody>
      </p:sp>
      <p:sp>
        <p:nvSpPr>
          <p:cNvPr id="808" name="textbox 808"/>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17</a:t>
            </a:r>
            <a:endParaRPr lang="Microsoft YaHei" altLang="Microsoft YaHei" sz="1200" baseline="-4340" dirty="0"/>
          </a:p>
        </p:txBody>
      </p:sp>
      <p:sp>
        <p:nvSpPr>
          <p:cNvPr id="810" name="textbox 810"/>
          <p:cNvSpPr/>
          <p:nvPr/>
        </p:nvSpPr>
        <p:spPr>
          <a:xfrm>
            <a:off x="4428320" y="6095110"/>
            <a:ext cx="2827020" cy="19367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322"/>
              </a:lnSpc>
              <a:tabLst/>
            </a:pPr>
            <a:r>
              <a:rPr sz="2000" kern="0" spc="30" dirty="0">
                <a:solidFill>
                  <a:srgbClr val="1EC8F3">
                    <a:alpha val="100000"/>
                  </a:srgbClr>
                </a:solidFill>
                <a:latin typeface="Arial"/>
                <a:ea typeface="Arial"/>
                <a:cs typeface="Arial"/>
              </a:rPr>
              <a:t>--</a:t>
            </a:r>
            <a:r>
              <a:rPr sz="1000" kern="0" spc="30" dirty="0">
                <a:solidFill>
                  <a:srgbClr val="595959">
                    <a:alpha val="100000"/>
                  </a:srgbClr>
                </a:solidFill>
                <a:latin typeface="Microsoft YaHei"/>
                <a:ea typeface="Microsoft YaHei"/>
                <a:cs typeface="Microsoft YaHei"/>
              </a:rPr>
              <a:t>非美妆类奢侈品牌展示</a:t>
            </a:r>
            <a:r>
              <a:rPr sz="1000" kern="0" spc="20" dirty="0">
                <a:solidFill>
                  <a:srgbClr val="595959">
                    <a:alpha val="100000"/>
                  </a:srgbClr>
                </a:solidFill>
                <a:latin typeface="Microsoft YaHei"/>
                <a:ea typeface="Microsoft YaHei"/>
                <a:cs typeface="Microsoft YaHei"/>
              </a:rPr>
              <a:t>广告投入指数（百万）</a:t>
            </a:r>
            <a:endParaRPr lang="Microsoft YaHei" altLang="Microsoft YaHei" sz="1000" dirty="0"/>
          </a:p>
        </p:txBody>
      </p:sp>
      <p:sp>
        <p:nvSpPr>
          <p:cNvPr id="812"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814" name="textbox 814"/>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816" name="textbox 816"/>
          <p:cNvSpPr/>
          <p:nvPr/>
        </p:nvSpPr>
        <p:spPr>
          <a:xfrm>
            <a:off x="3518286" y="2932937"/>
            <a:ext cx="554355" cy="161289"/>
          </a:xfrm>
          <a:prstGeom prst="rect">
            <a:avLst/>
          </a:prstGeom>
        </p:spPr>
        <p:txBody>
          <a:bodyPr vert="horz" wrap="square" lIns="0" tIns="0" rIns="0" bIns="0"/>
          <a:lstStyle/>
          <a:p>
            <a:pPr algn="l" rtl="0" eaLnBrk="0">
              <a:lnSpc>
                <a:spcPct val="84027"/>
              </a:lnSpc>
              <a:tabLst/>
            </a:pPr>
            <a:endParaRPr lang="Arial" altLang="Arial" sz="100" dirty="0"/>
          </a:p>
          <a:p>
            <a:pPr marL="12700" algn="l" rtl="0" eaLnBrk="0">
              <a:lnSpc>
                <a:spcPct val="89000"/>
              </a:lnSpc>
              <a:tabLst/>
            </a:pPr>
            <a:r>
              <a:rPr sz="1000" kern="0" spc="-10" dirty="0">
                <a:solidFill>
                  <a:srgbClr val="B2D234">
                    <a:alpha val="100000"/>
                  </a:srgbClr>
                </a:solidFill>
                <a:latin typeface="Microsoft YaHei"/>
                <a:ea typeface="Microsoft YaHei"/>
                <a:cs typeface="Microsoft YaHei"/>
              </a:rPr>
              <a:t>双11大促</a:t>
            </a:r>
            <a:endParaRPr lang="Microsoft YaHei" altLang="Microsoft YaHei" sz="1000" dirty="0"/>
          </a:p>
        </p:txBody>
      </p:sp>
      <p:sp>
        <p:nvSpPr>
          <p:cNvPr id="818"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820" name="textbox 820"/>
          <p:cNvSpPr/>
          <p:nvPr/>
        </p:nvSpPr>
        <p:spPr>
          <a:xfrm>
            <a:off x="6752014" y="4608703"/>
            <a:ext cx="405129" cy="161925"/>
          </a:xfrm>
          <a:prstGeom prst="rect">
            <a:avLst/>
          </a:prstGeom>
        </p:spPr>
        <p:txBody>
          <a:bodyPr vert="horz" wrap="square" lIns="0" tIns="0" rIns="0" bIns="0"/>
          <a:lstStyle/>
          <a:p>
            <a:pPr algn="l" rtl="0" eaLnBrk="0">
              <a:lnSpc>
                <a:spcPct val="88098"/>
              </a:lnSpc>
              <a:tabLst/>
            </a:pPr>
            <a:endParaRPr lang="Arial" altLang="Arial" sz="100" dirty="0"/>
          </a:p>
          <a:p>
            <a:pPr marL="12700" algn="l" rtl="0" eaLnBrk="0">
              <a:lnSpc>
                <a:spcPct val="89000"/>
              </a:lnSpc>
              <a:tabLst/>
            </a:pPr>
            <a:r>
              <a:rPr sz="1000" kern="0" spc="-10" dirty="0">
                <a:solidFill>
                  <a:srgbClr val="1EC8F3">
                    <a:alpha val="100000"/>
                  </a:srgbClr>
                </a:solidFill>
                <a:latin typeface="Microsoft YaHei"/>
                <a:ea typeface="Microsoft YaHei"/>
                <a:cs typeface="Microsoft YaHei"/>
              </a:rPr>
              <a:t>情人节</a:t>
            </a:r>
            <a:endParaRPr lang="Microsoft YaHei" altLang="Microsoft YaHei" sz="1000" dirty="0"/>
          </a:p>
        </p:txBody>
      </p:sp>
      <p:sp>
        <p:nvSpPr>
          <p:cNvPr id="822" name="textbox 822"/>
          <p:cNvSpPr/>
          <p:nvPr/>
        </p:nvSpPr>
        <p:spPr>
          <a:xfrm>
            <a:off x="1941535" y="4477130"/>
            <a:ext cx="278129" cy="162560"/>
          </a:xfrm>
          <a:prstGeom prst="rect">
            <a:avLst/>
          </a:prstGeom>
        </p:spPr>
        <p:txBody>
          <a:bodyPr vert="horz" wrap="square" lIns="0" tIns="0" rIns="0" bIns="0"/>
          <a:lstStyle/>
          <a:p>
            <a:pPr algn="l" rtl="0" eaLnBrk="0">
              <a:lnSpc>
                <a:spcPct val="81510"/>
              </a:lnSpc>
              <a:tabLst/>
            </a:pPr>
            <a:endParaRPr lang="Arial" altLang="Arial" sz="100" dirty="0"/>
          </a:p>
          <a:p>
            <a:pPr marL="12700" algn="l" rtl="0" eaLnBrk="0">
              <a:lnSpc>
                <a:spcPct val="90000"/>
              </a:lnSpc>
              <a:tabLst/>
            </a:pPr>
            <a:r>
              <a:rPr sz="1000" kern="0" spc="-20" dirty="0">
                <a:solidFill>
                  <a:srgbClr val="1EC8F3">
                    <a:alpha val="100000"/>
                  </a:srgbClr>
                </a:solidFill>
                <a:latin typeface="Microsoft YaHei"/>
                <a:ea typeface="Microsoft YaHei"/>
                <a:cs typeface="Microsoft YaHei"/>
              </a:rPr>
              <a:t>新年</a:t>
            </a:r>
            <a:endParaRPr lang="Microsoft YaHei" altLang="Microsoft YaHei" sz="1000" dirty="0"/>
          </a:p>
        </p:txBody>
      </p:sp>
      <p:sp>
        <p:nvSpPr>
          <p:cNvPr id="824" name="rect"/>
          <p:cNvSpPr/>
          <p:nvPr/>
        </p:nvSpPr>
        <p:spPr>
          <a:xfrm>
            <a:off x="1911575" y="3103957"/>
            <a:ext cx="3175" cy="2112525"/>
          </a:xfrm>
          <a:prstGeom prst="rect">
            <a:avLst/>
          </a:prstGeom>
          <a:solidFill>
            <a:srgbClr val="595959">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textbox 826"/>
          <p:cNvSpPr/>
          <p:nvPr/>
        </p:nvSpPr>
        <p:spPr>
          <a:xfrm>
            <a:off x="-12699" y="276533"/>
            <a:ext cx="8893809" cy="1586230"/>
          </a:xfrm>
          <a:prstGeom prst="rect">
            <a:avLst/>
          </a:prstGeom>
        </p:spPr>
        <p:txBody>
          <a:bodyPr vert="horz" wrap="square" lIns="0" tIns="0" rIns="0" bIns="0"/>
          <a:lstStyle/>
          <a:p>
            <a:pPr algn="l" rtl="0" eaLnBrk="0">
              <a:lnSpc>
                <a:spcPct val="104000"/>
              </a:lnSpc>
              <a:tabLst/>
            </a:pPr>
            <a:endParaRPr lang="Arial" altLang="Arial" sz="1000" dirty="0"/>
          </a:p>
          <a:p>
            <a:pPr algn="l" rtl="0" eaLnBrk="0">
              <a:lnSpc>
                <a:spcPct val="9589"/>
              </a:lnSpc>
              <a:tabLst/>
            </a:pPr>
            <a:endParaRPr lang="Arial" altLang="Arial" sz="100" dirty="0"/>
          </a:p>
          <a:p>
            <a:pPr marL="12700" algn="l" rtl="0" eaLnBrk="0">
              <a:lnSpc>
                <a:spcPct val="89000"/>
              </a:lnSpc>
              <a:tabLst>
                <a:tab pos="558165" algn="l"/>
              </a:tabLst>
            </a:pPr>
            <a:r>
              <a:rPr sz="3100" kern="0" spc="0" dirty="0">
                <a:solidFill>
                  <a:srgbClr val="8BC53F">
                    <a:alpha val="100000"/>
                  </a:srgbClr>
                </a:solidFill>
                <a:latin typeface="Microsoft YaHei"/>
                <a:ea typeface="Microsoft YaHei"/>
                <a:cs typeface="Microsoft YaHei"/>
              </a:rPr>
              <a:t>	</a:t>
            </a:r>
            <a:r>
              <a:rPr sz="3100" kern="0" spc="50" dirty="0">
                <a:solidFill>
                  <a:srgbClr val="8BC53F">
                    <a:alpha val="100000"/>
                  </a:srgbClr>
                </a:solidFill>
                <a:latin typeface="Microsoft YaHei"/>
                <a:ea typeface="Microsoft YaHei"/>
                <a:cs typeface="Microsoft YaHei"/>
              </a:rPr>
              <a:t>美妆类奢侈品丨</a:t>
            </a:r>
            <a:r>
              <a:rPr sz="3100" kern="0" spc="0" dirty="0">
                <a:solidFill>
                  <a:srgbClr val="8BC53F">
                    <a:alpha val="100000"/>
                  </a:srgbClr>
                </a:solidFill>
                <a:latin typeface="Microsoft YaHei"/>
                <a:ea typeface="Microsoft YaHei"/>
                <a:cs typeface="Microsoft YaHei"/>
              </a:rPr>
              <a:t>TOP</a:t>
            </a:r>
            <a:r>
              <a:rPr sz="3100" kern="0" spc="50" dirty="0">
                <a:solidFill>
                  <a:srgbClr val="8BC53F">
                    <a:alpha val="100000"/>
                  </a:srgbClr>
                </a:solidFill>
                <a:latin typeface="Microsoft YaHei"/>
                <a:ea typeface="Microsoft YaHei"/>
                <a:cs typeface="Microsoft YaHei"/>
              </a:rPr>
              <a:t>广告主   </a:t>
            </a:r>
            <a:r>
              <a:rPr sz="3100" kern="0" spc="40" dirty="0">
                <a:solidFill>
                  <a:srgbClr val="8BC53F">
                    <a:alpha val="100000"/>
                  </a:srgbClr>
                </a:solidFill>
                <a:latin typeface="Microsoft YaHei"/>
                <a:ea typeface="Microsoft YaHei"/>
                <a:cs typeface="Microsoft YaHei"/>
              </a:rPr>
              <a:t>                  </a:t>
            </a:r>
            <a:endParaRPr lang="Microsoft YaHei" altLang="Microsoft YaHei" sz="3100" dirty="0"/>
          </a:p>
          <a:p>
            <a:pPr marL="558165" algn="l" rtl="0" eaLnBrk="0">
              <a:lnSpc>
                <a:spcPct val="90000"/>
              </a:lnSpc>
              <a:spcBef>
                <a:spcPts val="1074"/>
              </a:spcBef>
              <a:tabLst/>
            </a:pPr>
            <a:r>
              <a:rPr sz="2400" kern="0" spc="-10" dirty="0">
                <a:solidFill>
                  <a:srgbClr val="595959">
                    <a:alpha val="100000"/>
                  </a:srgbClr>
                </a:solidFill>
                <a:latin typeface="Microsoft YaHei"/>
                <a:ea typeface="Microsoft YaHei"/>
                <a:cs typeface="Microsoft YaHei"/>
              </a:rPr>
              <a:t>TOP2品牌主明显缩减，但肩腰部品牌主大部分提升预算</a:t>
            </a:r>
            <a:endParaRPr lang="Microsoft YaHei" altLang="Microsoft YaHei" sz="2400" dirty="0"/>
          </a:p>
          <a:p>
            <a:pPr algn="l" rtl="0" eaLnBrk="0">
              <a:lnSpc>
                <a:spcPct val="104000"/>
              </a:lnSpc>
              <a:tabLst/>
            </a:pPr>
            <a:endParaRPr lang="Arial" altLang="Arial" sz="1100" dirty="0"/>
          </a:p>
          <a:p>
            <a:pPr algn="l" rtl="0" eaLnBrk="0">
              <a:lnSpc>
                <a:spcPct val="7607"/>
              </a:lnSpc>
              <a:tabLst/>
            </a:pPr>
            <a:endParaRPr lang="Arial" altLang="Arial" sz="100" dirty="0"/>
          </a:p>
          <a:p>
            <a:pPr marL="554355" indent="5080" algn="l" rtl="0" eaLnBrk="0">
              <a:lnSpc>
                <a:spcPct val="105000"/>
              </a:lnSpc>
              <a:tabLst/>
            </a:pPr>
            <a:r>
              <a:rPr sz="1100" kern="0" spc="-10" dirty="0">
                <a:solidFill>
                  <a:srgbClr val="595959">
                    <a:alpha val="100000"/>
                  </a:srgbClr>
                </a:solidFill>
                <a:latin typeface="Microsoft YaHei"/>
                <a:ea typeface="Microsoft YaHei"/>
                <a:cs typeface="Microsoft YaHei"/>
              </a:rPr>
              <a:t>2023年，</a:t>
            </a:r>
            <a:r>
              <a:rPr sz="1100" kern="0" spc="8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TOP2品牌明显缩减品牌投放</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，雅诗兰黛和兰蔻同比分别下降-27.2%、-29.5%；但是</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，赫莲娜、SK-II、资生</a:t>
            </a:r>
            <a:r>
              <a:rPr sz="1100" kern="0" spc="-20" dirty="0">
                <a:solidFill>
                  <a:srgbClr val="595959">
                    <a:alpha val="100000"/>
                  </a:srgbClr>
                </a:solidFill>
                <a:latin typeface="Microsoft YaHei"/>
                <a:ea typeface="Microsoft YaHei"/>
                <a:cs typeface="Microsoft YaHei"/>
              </a:rPr>
              <a:t>堂等部分肩腰       </a:t>
            </a:r>
            <a:r>
              <a:rPr sz="1100" kern="0" spc="0" dirty="0">
                <a:solidFill>
                  <a:srgbClr val="595959">
                    <a:alpha val="100000"/>
                  </a:srgbClr>
                </a:solidFill>
                <a:latin typeface="Microsoft YaHei"/>
                <a:ea typeface="Microsoft YaHei"/>
                <a:cs typeface="Microsoft YaHei"/>
              </a:rPr>
              <a:t>部品牌提升广告投放，其中赫莲娜品牌增幅最大，同比增长252.7%，跃</a:t>
            </a:r>
            <a:r>
              <a:rPr sz="1100" kern="0" spc="-10" dirty="0">
                <a:solidFill>
                  <a:srgbClr val="595959">
                    <a:alpha val="100000"/>
                  </a:srgbClr>
                </a:solidFill>
                <a:latin typeface="Microsoft YaHei"/>
                <a:ea typeface="Microsoft YaHei"/>
                <a:cs typeface="Microsoft YaHei"/>
              </a:rPr>
              <a:t>居第三。</a:t>
            </a:r>
            <a:endParaRPr lang="Microsoft YaHei" altLang="Microsoft YaHei" sz="1100" dirty="0"/>
          </a:p>
        </p:txBody>
      </p:sp>
      <p:pic>
        <p:nvPicPr>
          <p:cNvPr id="828" name="picture 828"/>
          <p:cNvPicPr>
            <a:picLocks noChangeAspect="1"/>
          </p:cNvPicPr>
          <p:nvPr/>
        </p:nvPicPr>
        <p:blipFill>
          <a:blip r:embed="rId2"/>
          <a:stretch>
            <a:fillRect/>
          </a:stretch>
        </p:blipFill>
        <p:spPr>
          <a:xfrm rot="21600000">
            <a:off x="7814051" y="289233"/>
            <a:ext cx="988988" cy="490439"/>
          </a:xfrm>
          <a:prstGeom prst="rect">
            <a:avLst/>
          </a:prstGeom>
        </p:spPr>
      </p:pic>
      <p:pic>
        <p:nvPicPr>
          <p:cNvPr id="830" name="picture 830"/>
          <p:cNvPicPr>
            <a:picLocks noChangeAspect="1"/>
          </p:cNvPicPr>
          <p:nvPr/>
        </p:nvPicPr>
        <p:blipFill>
          <a:blip r:embed="rId3"/>
          <a:stretch>
            <a:fillRect/>
          </a:stretch>
        </p:blipFill>
        <p:spPr>
          <a:xfrm rot="21600000">
            <a:off x="5995987" y="3093720"/>
            <a:ext cx="1456372" cy="2996183"/>
          </a:xfrm>
          <a:prstGeom prst="rect">
            <a:avLst/>
          </a:prstGeom>
        </p:spPr>
      </p:pic>
      <p:graphicFrame>
        <p:nvGraphicFramePr>
          <p:cNvPr id="832" name="table 832"/>
          <p:cNvGraphicFramePr>
            <a:graphicFrameLocks noGrp="1"/>
          </p:cNvGraphicFramePr>
          <p:nvPr/>
        </p:nvGraphicFramePr>
        <p:xfrm>
          <a:off x="4850031" y="3054534"/>
          <a:ext cx="3549650" cy="3101975"/>
        </p:xfrm>
        <a:graphic>
          <a:graphicData uri="http://schemas.openxmlformats.org/drawingml/2006/table">
            <a:tbl>
              <a:tblPr/>
              <a:tblGrid>
                <a:gridCol w="1146175"/>
                <a:gridCol w="1456055"/>
                <a:gridCol w="947419"/>
              </a:tblGrid>
              <a:tr h="374650">
                <a:tc>
                  <a:txBody>
                    <a:bodyPr/>
                    <a:lstStyle/>
                    <a:p>
                      <a:pPr algn="l" rtl="0" eaLnBrk="0">
                        <a:lnSpc>
                          <a:spcPct val="105000"/>
                        </a:lnSpc>
                        <a:tabLst/>
                      </a:pPr>
                      <a:endParaRPr lang="Arial" altLang="Arial" sz="300" dirty="0"/>
                    </a:p>
                    <a:p>
                      <a:pPr marL="765809" indent="-255270" algn="l" rtl="0" eaLnBrk="0">
                        <a:lnSpc>
                          <a:spcPct val="105000"/>
                        </a:lnSpc>
                        <a:spcBef>
                          <a:spcPts val="2"/>
                        </a:spcBef>
                        <a:tabLst/>
                      </a:pPr>
                      <a:r>
                        <a:rPr sz="1000" kern="0" spc="-10" dirty="0">
                          <a:solidFill>
                            <a:srgbClr val="595959">
                              <a:alpha val="100000"/>
                            </a:srgbClr>
                          </a:solidFill>
                          <a:latin typeface="Microsoft YaHei"/>
                          <a:ea typeface="Microsoft YaHei"/>
                          <a:cs typeface="Microsoft YaHei"/>
                        </a:rPr>
                        <a:t>雅诗兰黛</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兰蔻</a:t>
                      </a:r>
                      <a:endParaRPr lang="Microsoft YaHei" altLang="Microsoft YaHei" sz="1000" dirty="0"/>
                    </a:p>
                  </a:txBody>
                  <a:tcPr marL="0" marR="0" marT="0" marB="0" vert="horz">
                    <a:lnL>
                      <a:noFill/>
                    </a:lnL>
                    <a:lnR w="3175" cap="flat" cmpd="sng" algn="ctr">
                      <a:solidFill>
                        <a:srgbClr val="595959"/>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c>
                  <a:txBody>
                    <a:bodyPr/>
                    <a:lstStyle/>
                    <a:p>
                      <a:pPr algn="l" rtl="0" eaLnBrk="0">
                        <a:lnSpc>
                          <a:spcPct val="100000"/>
                        </a:lnSpc>
                        <a:tabLst/>
                      </a:pPr>
                      <a:endParaRPr lang="Arial" altLang="Arial" sz="1000" dirty="0"/>
                    </a:p>
                  </a:txBody>
                  <a:tcPr marL="0" marR="0" marT="0" marB="0" vert="horz">
                    <a:lnL w="3175" cap="flat" cmpd="sng" algn="ctr">
                      <a:solidFill>
                        <a:srgbClr val="595959"/>
                      </a:solidFill>
                      <a:prstDash val="solid"/>
                      <a:round/>
                      <a:headEnd type="none" w="med" len="med"/>
                      <a:tailEnd type="none" w="med" len="med"/>
                    </a:lnL>
                    <a:lnR>
                      <a:noFill/>
                    </a:lnR>
                    <a:lnT>
                      <a:noFill/>
                    </a:lnT>
                    <a:lnB w="12700" cap="flat" cmpd="sng" algn="ctr">
                      <a:solidFill>
                        <a:srgbClr val="F19A9A"/>
                      </a:solidFill>
                      <a:prstDash val="solid"/>
                      <a:round/>
                      <a:headEnd type="none" w="med" len="med"/>
                      <a:tailEnd type="none" w="med" len="med"/>
                    </a:lnB>
                  </a:tcPr>
                </a:tc>
                <a:tc>
                  <a:txBody>
                    <a:bodyPr/>
                    <a:lstStyle/>
                    <a:p>
                      <a:pPr algn="l" rtl="0" eaLnBrk="0">
                        <a:lnSpc>
                          <a:spcPct val="130000"/>
                        </a:lnSpc>
                        <a:tabLst/>
                      </a:pPr>
                      <a:endParaRPr lang="Arial" altLang="Arial" sz="300" dirty="0"/>
                    </a:p>
                    <a:p>
                      <a:pPr marL="80010" algn="l" rtl="0" eaLnBrk="0">
                        <a:lnSpc>
                          <a:spcPts val="785"/>
                        </a:lnSpc>
                        <a:spcBef>
                          <a:spcPts val="4"/>
                        </a:spcBef>
                        <a:tabLst/>
                      </a:pPr>
                      <a:r>
                        <a:rPr sz="1000" kern="0" spc="-30" dirty="0">
                          <a:solidFill>
                            <a:srgbClr val="595959">
                              <a:alpha val="100000"/>
                            </a:srgbClr>
                          </a:solidFill>
                          <a:latin typeface="Microsoft YaHei"/>
                          <a:ea typeface="Microsoft YaHei"/>
                          <a:cs typeface="Microsoft YaHei"/>
                        </a:rPr>
                        <a:t>123.4</a:t>
                      </a:r>
                      <a:endParaRPr lang="Microsoft YaHei" altLang="Microsoft YaHei" sz="1000" dirty="0"/>
                    </a:p>
                    <a:p>
                      <a:pPr marL="42544" algn="l" rtl="0" eaLnBrk="0">
                        <a:lnSpc>
                          <a:spcPts val="1608"/>
                        </a:lnSpc>
                        <a:tabLst/>
                      </a:pPr>
                      <a:r>
                        <a:rPr sz="1000" kern="0" spc="-30" dirty="0">
                          <a:solidFill>
                            <a:srgbClr val="595959">
                              <a:alpha val="100000"/>
                            </a:srgbClr>
                          </a:solidFill>
                          <a:latin typeface="Microsoft YaHei"/>
                          <a:ea typeface="Microsoft YaHei"/>
                          <a:cs typeface="Microsoft YaHei"/>
                        </a:rPr>
                        <a:t>119.6</a:t>
                      </a:r>
                      <a:endParaRPr lang="Microsoft YaHei" altLang="Microsoft YaHei" sz="1000" dirty="0"/>
                    </a:p>
                  </a:txBody>
                  <a:tcPr marL="0" marR="0" marT="0" marB="0" vert="horz">
                    <a:lnL>
                      <a:noFill/>
                    </a:lnL>
                    <a:lnR>
                      <a:noFill/>
                    </a:lnR>
                    <a:lnT>
                      <a:noFill/>
                    </a:lnT>
                    <a:lnB w="12700" cap="flat" cmpd="sng" algn="ctr">
                      <a:solidFill>
                        <a:srgbClr val="F19A9A"/>
                      </a:solidFill>
                      <a:prstDash val="solid"/>
                      <a:round/>
                      <a:headEnd type="none" w="med" len="med"/>
                      <a:tailEnd type="none" w="med" len="med"/>
                    </a:lnB>
                  </a:tcPr>
                </a:tc>
              </a:tr>
              <a:tr h="257809">
                <a:tc>
                  <a:txBody>
                    <a:bodyPr/>
                    <a:lstStyle/>
                    <a:p>
                      <a:pPr algn="l" rtl="0" eaLnBrk="0">
                        <a:lnSpc>
                          <a:spcPct val="113000"/>
                        </a:lnSpc>
                        <a:tabLst/>
                      </a:pPr>
                      <a:endParaRPr lang="Arial" altLang="Arial" sz="500" dirty="0"/>
                    </a:p>
                    <a:p>
                      <a:pPr marL="6375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赫莲娜</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a:noFill/>
                    </a:lnB>
                  </a:tcPr>
                </a:tc>
                <a:tc>
                  <a:txBody>
                    <a:bodyPr/>
                    <a:lstStyle/>
                    <a:p>
                      <a:pPr algn="l" rtl="0" eaLnBrk="0">
                        <a:lnSpc>
                          <a:spcPct val="106000"/>
                        </a:lnSpc>
                        <a:tabLst/>
                      </a:pPr>
                      <a:endParaRPr lang="Arial" altLang="Arial" sz="600" dirty="0"/>
                    </a:p>
                    <a:p>
                      <a:pPr marL="1191894"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94.2</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a:noFill/>
                    </a:lnB>
                  </a:tcPr>
                </a:tc>
                <a:tc>
                  <a:txBody>
                    <a:bodyPr/>
                    <a:lstStyle/>
                    <a:p>
                      <a:pPr algn="l" rtl="0" eaLnBrk="0">
                        <a:lnSpc>
                          <a:spcPct val="120000"/>
                        </a:lnSpc>
                        <a:tabLst/>
                      </a:pPr>
                      <a:endParaRPr lang="Arial" altLang="Arial" sz="300" dirty="0"/>
                    </a:p>
                    <a:p>
                      <a:pPr marL="832485" algn="l" rtl="0" eaLnBrk="0">
                        <a:lnSpc>
                          <a:spcPts val="1547"/>
                        </a:lnSpc>
                        <a:spcBef>
                          <a:spcPts val="1"/>
                        </a:spcBef>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a:noFill/>
                    </a:lnB>
                  </a:tcPr>
                </a:tc>
              </a:tr>
              <a:tr h="207009">
                <a:tc>
                  <a:txBody>
                    <a:bodyPr/>
                    <a:lstStyle/>
                    <a:p>
                      <a:pPr algn="l" rtl="0" eaLnBrk="0">
                        <a:lnSpc>
                          <a:spcPct val="113000"/>
                        </a:lnSpc>
                        <a:tabLst/>
                      </a:pPr>
                      <a:endParaRPr lang="Arial" altLang="Arial" sz="200" dirty="0"/>
                    </a:p>
                    <a:p>
                      <a:pPr marL="741680"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SK-II</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43000"/>
                        </a:lnSpc>
                        <a:tabLst/>
                      </a:pPr>
                      <a:endParaRPr lang="Arial" altLang="Arial" sz="200" dirty="0"/>
                    </a:p>
                    <a:p>
                      <a:pPr marL="791209" algn="l" rtl="0" eaLnBrk="0">
                        <a:lnSpc>
                          <a:spcPct val="84000"/>
                        </a:lnSpc>
                        <a:tabLst/>
                      </a:pPr>
                      <a:r>
                        <a:rPr sz="1000" kern="0" spc="-30" dirty="0">
                          <a:solidFill>
                            <a:srgbClr val="595959">
                              <a:alpha val="100000"/>
                            </a:srgbClr>
                          </a:solidFill>
                          <a:latin typeface="Microsoft YaHei"/>
                          <a:ea typeface="Microsoft YaHei"/>
                          <a:cs typeface="Microsoft YaHei"/>
                        </a:rPr>
                        <a:t>59.8</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algn="l" rtl="0" eaLnBrk="0">
                        <a:lnSpc>
                          <a:spcPct val="69128"/>
                        </a:lnSpc>
                        <a:tabLst/>
                      </a:pPr>
                      <a:endParaRPr lang="Arial" altLang="Arial" sz="100" dirty="0"/>
                    </a:p>
                    <a:p>
                      <a:pPr marL="832485" algn="l" rtl="0" eaLnBrk="0">
                        <a:lnSpc>
                          <a:spcPts val="1497"/>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00025">
                <a:tc>
                  <a:txBody>
                    <a:bodyPr/>
                    <a:lstStyle/>
                    <a:p>
                      <a:pPr algn="l" rtl="0" eaLnBrk="0">
                        <a:lnSpc>
                          <a:spcPct val="187000"/>
                        </a:lnSpc>
                        <a:tabLst/>
                      </a:pPr>
                      <a:endParaRPr lang="Arial" altLang="Arial" sz="100" dirty="0"/>
                    </a:p>
                    <a:p>
                      <a:pPr marL="638175"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资生堂</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34000"/>
                        </a:lnSpc>
                        <a:tabLst/>
                      </a:pPr>
                      <a:endParaRPr lang="Arial" altLang="Arial" sz="200" dirty="0"/>
                    </a:p>
                    <a:p>
                      <a:pPr marL="477519" algn="l" rtl="0" eaLnBrk="0">
                        <a:lnSpc>
                          <a:spcPct val="84000"/>
                        </a:lnSpc>
                        <a:tabLst/>
                      </a:pPr>
                      <a:r>
                        <a:rPr sz="1000" kern="0" spc="-30" dirty="0">
                          <a:solidFill>
                            <a:srgbClr val="595959">
                              <a:alpha val="100000"/>
                            </a:srgbClr>
                          </a:solidFill>
                          <a:latin typeface="Microsoft YaHei"/>
                          <a:ea typeface="Microsoft YaHei"/>
                          <a:cs typeface="Microsoft YaHei"/>
                        </a:rPr>
                        <a:t>33.3</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marL="832485" algn="l" rtl="0" eaLnBrk="0">
                        <a:lnSpc>
                          <a:spcPts val="1525"/>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04469">
                <a:tc>
                  <a:txBody>
                    <a:bodyPr/>
                    <a:lstStyle/>
                    <a:p>
                      <a:pPr algn="l" rtl="0" eaLnBrk="0">
                        <a:lnSpc>
                          <a:spcPct val="112000"/>
                        </a:lnSpc>
                        <a:tabLst/>
                      </a:pPr>
                      <a:endParaRPr lang="Arial" altLang="Arial" sz="200" dirty="0"/>
                    </a:p>
                    <a:p>
                      <a:pPr marL="637540"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香奈儿</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05000"/>
                        </a:lnSpc>
                        <a:tabLst/>
                      </a:pPr>
                      <a:endParaRPr lang="Arial" altLang="Arial" sz="300" dirty="0"/>
                    </a:p>
                    <a:p>
                      <a:pPr marL="438150"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30.0</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algn="l" rtl="0" eaLnBrk="0">
                        <a:lnSpc>
                          <a:spcPct val="18289"/>
                        </a:lnSpc>
                        <a:tabLst/>
                      </a:pPr>
                      <a:endParaRPr lang="Arial" altLang="Arial" sz="100" dirty="0"/>
                    </a:p>
                    <a:p>
                      <a:pPr marL="832485" algn="l" rtl="0" eaLnBrk="0">
                        <a:lnSpc>
                          <a:spcPts val="1538"/>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01295">
                <a:tc>
                  <a:txBody>
                    <a:bodyPr/>
                    <a:lstStyle/>
                    <a:p>
                      <a:pPr algn="l" rtl="0" eaLnBrk="0">
                        <a:lnSpc>
                          <a:spcPct val="116000"/>
                        </a:lnSpc>
                        <a:tabLst/>
                      </a:pPr>
                      <a:endParaRPr lang="Arial" altLang="Arial" sz="200" dirty="0"/>
                    </a:p>
                    <a:p>
                      <a:pPr marL="637540"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娇韵诗</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04000"/>
                        </a:lnSpc>
                        <a:tabLst/>
                      </a:pPr>
                      <a:endParaRPr lang="Arial" altLang="Arial" sz="300" dirty="0"/>
                    </a:p>
                    <a:p>
                      <a:pPr marL="41148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27.9</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marL="832485" algn="l" rtl="0" eaLnBrk="0">
                        <a:lnSpc>
                          <a:spcPts val="1535"/>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03834">
                <a:tc>
                  <a:txBody>
                    <a:bodyPr/>
                    <a:lstStyle/>
                    <a:p>
                      <a:pPr algn="l" rtl="0" eaLnBrk="0">
                        <a:lnSpc>
                          <a:spcPct val="131000"/>
                        </a:lnSpc>
                        <a:tabLst/>
                      </a:pPr>
                      <a:endParaRPr lang="Arial" altLang="Arial" sz="200" dirty="0"/>
                    </a:p>
                    <a:p>
                      <a:pPr marL="764540"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迪奥</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11000"/>
                        </a:lnSpc>
                        <a:tabLst/>
                      </a:pPr>
                      <a:endParaRPr lang="Arial" altLang="Arial" sz="300" dirty="0"/>
                    </a:p>
                    <a:p>
                      <a:pPr marL="399415" algn="l" rtl="0" eaLnBrk="0">
                        <a:lnSpc>
                          <a:spcPct val="84000"/>
                        </a:lnSpc>
                        <a:tabLst/>
                      </a:pPr>
                      <a:r>
                        <a:rPr sz="1000" kern="0" spc="-20" dirty="0">
                          <a:solidFill>
                            <a:srgbClr val="595959">
                              <a:alpha val="100000"/>
                            </a:srgbClr>
                          </a:solidFill>
                          <a:latin typeface="Microsoft YaHei"/>
                          <a:ea typeface="Microsoft YaHei"/>
                          <a:cs typeface="Microsoft YaHei"/>
                        </a:rPr>
                        <a:t>26.8</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marL="832485" algn="l" rtl="0" eaLnBrk="0">
                        <a:lnSpc>
                          <a:spcPts val="1555"/>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00660">
                <a:tc>
                  <a:txBody>
                    <a:bodyPr/>
                    <a:lstStyle/>
                    <a:p>
                      <a:pPr algn="l" rtl="0" eaLnBrk="0">
                        <a:lnSpc>
                          <a:spcPct val="122000"/>
                        </a:lnSpc>
                        <a:tabLst/>
                      </a:pPr>
                      <a:endParaRPr lang="Arial" altLang="Arial" sz="200" dirty="0"/>
                    </a:p>
                    <a:p>
                      <a:pPr marL="431800" algn="l" rtl="0" eaLnBrk="0">
                        <a:lnSpc>
                          <a:spcPct val="87000"/>
                        </a:lnSpc>
                        <a:spcBef>
                          <a:spcPts val="2"/>
                        </a:spcBef>
                        <a:tabLst/>
                      </a:pPr>
                      <a:r>
                        <a:rPr sz="1000" kern="0" spc="-20" dirty="0">
                          <a:solidFill>
                            <a:srgbClr val="595959">
                              <a:alpha val="100000"/>
                            </a:srgbClr>
                          </a:solidFill>
                          <a:latin typeface="Microsoft YaHei"/>
                          <a:ea typeface="Microsoft YaHei"/>
                          <a:cs typeface="Microsoft YaHei"/>
                        </a:rPr>
                        <a:t>Tom</a:t>
                      </a:r>
                      <a:r>
                        <a:rPr sz="1000" kern="0" spc="9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Ford</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c>
                  <a:txBody>
                    <a:bodyPr/>
                    <a:lstStyle/>
                    <a:p>
                      <a:pPr algn="l" rtl="0" eaLnBrk="0">
                        <a:lnSpc>
                          <a:spcPct val="111000"/>
                        </a:lnSpc>
                        <a:tabLst/>
                      </a:pPr>
                      <a:endParaRPr lang="Arial" altLang="Arial" sz="300" dirty="0"/>
                    </a:p>
                    <a:p>
                      <a:pPr marL="24447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13.2</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w="12700" cap="flat" cmpd="sng" algn="ctr">
                      <a:solidFill>
                        <a:srgbClr val="F19A9A"/>
                      </a:solidFill>
                      <a:prstDash val="solid"/>
                      <a:round/>
                      <a:headEnd type="none" w="med" len="med"/>
                      <a:tailEnd type="none" w="med" len="med"/>
                    </a:lnB>
                  </a:tcPr>
                </a:tc>
                <a:tc>
                  <a:txBody>
                    <a:bodyPr/>
                    <a:lstStyle/>
                    <a:p>
                      <a:pPr marL="832485" algn="l" rtl="0" eaLnBrk="0">
                        <a:lnSpc>
                          <a:spcPts val="1530"/>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r>
              <a:tr h="201930">
                <a:tc>
                  <a:txBody>
                    <a:bodyPr/>
                    <a:lstStyle/>
                    <a:p>
                      <a:pPr algn="l" rtl="0" eaLnBrk="0">
                        <a:lnSpc>
                          <a:spcPct val="149000"/>
                        </a:lnSpc>
                        <a:tabLst/>
                      </a:pPr>
                      <a:endParaRPr lang="Arial" altLang="Arial" sz="200" dirty="0"/>
                    </a:p>
                    <a:p>
                      <a:pPr marL="3829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伊夫圣罗兰</a:t>
                      </a:r>
                      <a:endParaRPr lang="Microsoft YaHei" altLang="Microsoft YaHei" sz="1000" dirty="0"/>
                    </a:p>
                  </a:txBody>
                  <a:tcPr marL="0" marR="0" marT="0" marB="0" vert="horz">
                    <a:lnL>
                      <a:noFill/>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26000"/>
                        </a:lnSpc>
                        <a:tabLst/>
                      </a:pPr>
                      <a:endParaRPr lang="Arial" altLang="Arial" sz="300" dirty="0"/>
                    </a:p>
                    <a:p>
                      <a:pPr marL="210184"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10.3</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0000"/>
                        </a:lnSpc>
                        <a:tabLst/>
                      </a:pPr>
                      <a:endParaRPr lang="Arial" altLang="Arial" sz="1000" dirty="0"/>
                    </a:p>
                  </a:txBody>
                  <a:tcPr marL="0" marR="0" marT="0" marB="0" vert="horz">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206375">
                <a:tc>
                  <a:txBody>
                    <a:bodyPr/>
                    <a:lstStyle/>
                    <a:p>
                      <a:pPr algn="l" rtl="0" eaLnBrk="0">
                        <a:lnSpc>
                          <a:spcPct val="107000"/>
                        </a:lnSpc>
                        <a:tabLst/>
                      </a:pPr>
                      <a:endParaRPr lang="Arial" altLang="Arial" sz="300" dirty="0"/>
                    </a:p>
                    <a:p>
                      <a:pPr marL="5105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肌肤之钥</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31000"/>
                        </a:lnSpc>
                        <a:tabLst/>
                      </a:pPr>
                      <a:endParaRPr lang="Arial" altLang="Arial" sz="300" dirty="0"/>
                    </a:p>
                    <a:p>
                      <a:pPr marL="194310"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9.5</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76625"/>
                        </a:lnSpc>
                        <a:tabLst/>
                      </a:pPr>
                      <a:endParaRPr lang="Arial" altLang="Arial" sz="100" dirty="0"/>
                    </a:p>
                    <a:p>
                      <a:pPr marL="832485" algn="l" rtl="0" eaLnBrk="0">
                        <a:lnSpc>
                          <a:spcPts val="1483"/>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179070">
                <a:tc>
                  <a:txBody>
                    <a:bodyPr/>
                    <a:lstStyle/>
                    <a:p>
                      <a:pPr algn="l" rtl="0" eaLnBrk="0">
                        <a:lnSpc>
                          <a:spcPct val="101000"/>
                        </a:lnSpc>
                        <a:tabLst/>
                      </a:pPr>
                      <a:endParaRPr lang="Arial" altLang="Arial" sz="300" dirty="0"/>
                    </a:p>
                    <a:p>
                      <a:pPr marL="764540" algn="l" rtl="0" eaLnBrk="0">
                        <a:lnSpc>
                          <a:spcPct val="83000"/>
                        </a:lnSpc>
                        <a:spcBef>
                          <a:spcPts val="1"/>
                        </a:spcBef>
                        <a:tabLst/>
                      </a:pPr>
                      <a:r>
                        <a:rPr sz="1000" kern="0" spc="-10" dirty="0">
                          <a:solidFill>
                            <a:srgbClr val="595959">
                              <a:alpha val="100000"/>
                            </a:srgbClr>
                          </a:solidFill>
                          <a:latin typeface="Microsoft YaHei"/>
                          <a:ea typeface="Microsoft YaHei"/>
                          <a:cs typeface="Microsoft YaHei"/>
                        </a:rPr>
                        <a:t>娇兰</a:t>
                      </a:r>
                      <a:endParaRPr lang="Microsoft YaHei" altLang="Microsoft YaHei" sz="1000" dirty="0"/>
                    </a:p>
                  </a:txBody>
                  <a:tcPr marL="0" marR="0" marT="0" marB="0" vert="horz">
                    <a:lnL>
                      <a:noFill/>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24000"/>
                        </a:lnSpc>
                        <a:tabLst/>
                      </a:pPr>
                      <a:endParaRPr lang="Arial" altLang="Arial" sz="300" dirty="0"/>
                    </a:p>
                    <a:p>
                      <a:pPr marL="189229" algn="l" rtl="0" eaLnBrk="0">
                        <a:lnSpc>
                          <a:spcPct val="76000"/>
                        </a:lnSpc>
                        <a:spcBef>
                          <a:spcPts val="2"/>
                        </a:spcBef>
                        <a:tabLst/>
                      </a:pPr>
                      <a:r>
                        <a:rPr sz="1000" kern="0" spc="-30" dirty="0">
                          <a:solidFill>
                            <a:srgbClr val="595959">
                              <a:alpha val="100000"/>
                            </a:srgbClr>
                          </a:solidFill>
                          <a:latin typeface="Microsoft YaHei"/>
                          <a:ea typeface="Microsoft YaHei"/>
                          <a:cs typeface="Microsoft YaHei"/>
                        </a:rPr>
                        <a:t>9.1</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0000"/>
                        </a:lnSpc>
                        <a:tabLst/>
                      </a:pPr>
                      <a:endParaRPr lang="Arial" altLang="Arial" sz="1000" dirty="0"/>
                    </a:p>
                  </a:txBody>
                  <a:tcPr marL="0" marR="0" marT="0" marB="0" vert="horz">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242570">
                <a:tc>
                  <a:txBody>
                    <a:bodyPr/>
                    <a:lstStyle/>
                    <a:p>
                      <a:pPr algn="l" rtl="0" eaLnBrk="0">
                        <a:lnSpc>
                          <a:spcPct val="118000"/>
                        </a:lnSpc>
                        <a:tabLst/>
                      </a:pPr>
                      <a:endParaRPr lang="Arial" altLang="Arial" sz="400" dirty="0"/>
                    </a:p>
                    <a:p>
                      <a:pPr marL="6375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莱珀妮</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a:noFill/>
                    </a:lnB>
                  </a:tcPr>
                </a:tc>
                <a:tc>
                  <a:txBody>
                    <a:bodyPr/>
                    <a:lstStyle/>
                    <a:p>
                      <a:pPr algn="l" rtl="0" eaLnBrk="0">
                        <a:lnSpc>
                          <a:spcPct val="108000"/>
                        </a:lnSpc>
                        <a:tabLst/>
                      </a:pPr>
                      <a:endParaRPr lang="Arial" altLang="Arial" sz="500" dirty="0"/>
                    </a:p>
                    <a:p>
                      <a:pPr marL="147954" algn="l" rtl="0" eaLnBrk="0">
                        <a:lnSpc>
                          <a:spcPct val="84000"/>
                        </a:lnSpc>
                        <a:spcBef>
                          <a:spcPts val="5"/>
                        </a:spcBef>
                        <a:tabLst/>
                      </a:pPr>
                      <a:r>
                        <a:rPr sz="1000" kern="0" spc="-40" dirty="0">
                          <a:solidFill>
                            <a:srgbClr val="595959">
                              <a:alpha val="100000"/>
                            </a:srgbClr>
                          </a:solidFill>
                          <a:latin typeface="Microsoft YaHei"/>
                          <a:ea typeface="Microsoft YaHei"/>
                          <a:cs typeface="Microsoft YaHei"/>
                        </a:rPr>
                        <a:t>5.2</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a:noFill/>
                    </a:lnB>
                  </a:tcPr>
                </a:tc>
                <a:tc>
                  <a:txBody>
                    <a:bodyPr/>
                    <a:lstStyle/>
                    <a:p>
                      <a:pPr algn="l" rtl="0" eaLnBrk="0">
                        <a:lnSpc>
                          <a:spcPct val="123000"/>
                        </a:lnSpc>
                        <a:tabLst/>
                      </a:pPr>
                      <a:endParaRPr lang="Arial" altLang="Arial" sz="200" dirty="0"/>
                    </a:p>
                    <a:p>
                      <a:pPr marL="832485" algn="l" rtl="0" eaLnBrk="0">
                        <a:lnSpc>
                          <a:spcPts val="1563"/>
                        </a:lnSpc>
                        <a:spcBef>
                          <a:spcPts val="2"/>
                        </a:spcBef>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a:noFill/>
                    </a:lnB>
                  </a:tcPr>
                </a:tc>
              </a:tr>
              <a:tr h="203834">
                <a:tc>
                  <a:txBody>
                    <a:bodyPr/>
                    <a:lstStyle/>
                    <a:p>
                      <a:pPr algn="l" rtl="0" eaLnBrk="0">
                        <a:lnSpc>
                          <a:spcPct val="121000"/>
                        </a:lnSpc>
                        <a:tabLst/>
                      </a:pPr>
                      <a:endParaRPr lang="Arial" altLang="Arial" sz="200" dirty="0"/>
                    </a:p>
                    <a:p>
                      <a:pPr marL="642619" algn="l" rtl="0" eaLnBrk="0">
                        <a:lnSpc>
                          <a:spcPct val="89000"/>
                        </a:lnSpc>
                        <a:spcBef>
                          <a:spcPts val="1"/>
                        </a:spcBef>
                        <a:tabLst/>
                      </a:pPr>
                      <a:r>
                        <a:rPr sz="1000" kern="0" spc="-20" dirty="0">
                          <a:solidFill>
                            <a:srgbClr val="595959">
                              <a:alpha val="100000"/>
                            </a:srgbClr>
                          </a:solidFill>
                          <a:latin typeface="Microsoft YaHei"/>
                          <a:ea typeface="Microsoft YaHei"/>
                          <a:cs typeface="Microsoft YaHei"/>
                        </a:rPr>
                        <a:t>雪花秀</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595959"/>
                      </a:solidFill>
                      <a:prstDash val="solid"/>
                      <a:round/>
                      <a:headEnd type="none" w="med" len="med"/>
                      <a:tailEnd type="none" w="med" len="med"/>
                    </a:lnR>
                    <a:lnT>
                      <a:noFill/>
                    </a:lnT>
                    <a:lnB>
                      <a:noFill/>
                    </a:lnB>
                  </a:tcPr>
                </a:tc>
                <a:tc>
                  <a:txBody>
                    <a:bodyPr/>
                    <a:lstStyle/>
                    <a:p>
                      <a:pPr algn="l" rtl="0" eaLnBrk="0">
                        <a:lnSpc>
                          <a:spcPct val="104000"/>
                        </a:lnSpc>
                        <a:tabLst/>
                      </a:pPr>
                      <a:endParaRPr lang="Arial" altLang="Arial" sz="300" dirty="0"/>
                    </a:p>
                    <a:p>
                      <a:pPr marL="114935"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2.7</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a:noFill/>
                    </a:lnB>
                  </a:tcPr>
                </a:tc>
                <a:tc>
                  <a:txBody>
                    <a:bodyPr/>
                    <a:lstStyle/>
                    <a:p>
                      <a:pPr marL="832485" algn="l" rtl="0" eaLnBrk="0">
                        <a:lnSpc>
                          <a:spcPts val="1555"/>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a:noFill/>
                    </a:lnB>
                  </a:tcPr>
                </a:tc>
              </a:tr>
              <a:tr h="218440">
                <a:tc>
                  <a:txBody>
                    <a:bodyPr/>
                    <a:lstStyle/>
                    <a:p>
                      <a:pPr algn="l" rtl="0" eaLnBrk="0">
                        <a:lnSpc>
                          <a:spcPct val="117000"/>
                        </a:lnSpc>
                        <a:tabLst/>
                      </a:pPr>
                      <a:endParaRPr lang="Arial" altLang="Arial" sz="200" dirty="0"/>
                    </a:p>
                    <a:p>
                      <a:pPr marL="639444"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纪梵希</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c>
                  <a:txBody>
                    <a:bodyPr/>
                    <a:lstStyle/>
                    <a:p>
                      <a:pPr algn="l" rtl="0" eaLnBrk="0">
                        <a:lnSpc>
                          <a:spcPct val="105000"/>
                        </a:lnSpc>
                        <a:tabLst/>
                      </a:pPr>
                      <a:endParaRPr lang="Arial" altLang="Arial" sz="300" dirty="0"/>
                    </a:p>
                    <a:p>
                      <a:pPr marL="113664"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2.6</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w="12700" cap="flat" cmpd="sng" algn="ctr">
                      <a:solidFill>
                        <a:srgbClr val="F19A9A"/>
                      </a:solidFill>
                      <a:prstDash val="solid"/>
                      <a:round/>
                      <a:headEnd type="none" w="med" len="med"/>
                      <a:tailEnd type="none" w="med" len="med"/>
                    </a:lnB>
                  </a:tcPr>
                </a:tc>
                <a:tc>
                  <a:txBody>
                    <a:bodyPr/>
                    <a:lstStyle/>
                    <a:p>
                      <a:pPr marL="832485" algn="l" rtl="0" eaLnBrk="0">
                        <a:lnSpc>
                          <a:spcPts val="1581"/>
                        </a:lnSpc>
                        <a:tabLst/>
                      </a:pPr>
                      <a:r>
                        <a:rPr sz="1200" b="1" kern="0" spc="-10" dirty="0">
                          <a:solidFill>
                            <a:srgbClr val="F38286">
                              <a:alpha val="100000"/>
                            </a:srgbClr>
                          </a:solidFill>
                          <a:latin typeface="Microsoft YaHei"/>
                          <a:ea typeface="Microsoft YaHei"/>
                          <a:cs typeface="Microsoft YaHei"/>
                        </a:rPr>
                        <a:t>↑</a:t>
                      </a:r>
                      <a:endParaRPr lang="Microsoft YaHei" altLang="Microsoft YaHei" sz="1200" dirty="0"/>
                    </a:p>
                  </a:txBody>
                  <a:tcPr marL="0" marR="0" marT="0" marB="0" vert="horz">
                    <a:lnL>
                      <a:noFill/>
                    </a:lnL>
                    <a:lnR w="12700" cap="flat" cmpd="sng" algn="ctr">
                      <a:solidFill>
                        <a:srgbClr val="F19A9A"/>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r>
            </a:tbl>
          </a:graphicData>
        </a:graphic>
      </p:graphicFrame>
      <p:pic>
        <p:nvPicPr>
          <p:cNvPr id="834" name="picture 834"/>
          <p:cNvPicPr>
            <a:picLocks noChangeAspect="1"/>
          </p:cNvPicPr>
          <p:nvPr/>
        </p:nvPicPr>
        <p:blipFill>
          <a:blip r:embed="rId4"/>
          <a:stretch>
            <a:fillRect/>
          </a:stretch>
        </p:blipFill>
        <p:spPr>
          <a:xfrm rot="21600000">
            <a:off x="2144980" y="3063240"/>
            <a:ext cx="1405939" cy="2932175"/>
          </a:xfrm>
          <a:prstGeom prst="rect">
            <a:avLst/>
          </a:prstGeom>
        </p:spPr>
      </p:pic>
      <p:graphicFrame>
        <p:nvGraphicFramePr>
          <p:cNvPr id="836" name="table 836"/>
          <p:cNvGraphicFramePr>
            <a:graphicFrameLocks noGrp="1"/>
          </p:cNvGraphicFramePr>
          <p:nvPr/>
        </p:nvGraphicFramePr>
        <p:xfrm>
          <a:off x="1382547" y="3025329"/>
          <a:ext cx="2570479" cy="3008629"/>
        </p:xfrm>
        <a:graphic>
          <a:graphicData uri="http://schemas.openxmlformats.org/drawingml/2006/table">
            <a:tbl>
              <a:tblPr/>
              <a:tblGrid>
                <a:gridCol w="697865"/>
                <a:gridCol w="1513839"/>
                <a:gridCol w="358775"/>
              </a:tblGrid>
              <a:tr h="3008629">
                <a:tc>
                  <a:txBody>
                    <a:bodyPr/>
                    <a:lstStyle/>
                    <a:p>
                      <a:pPr algn="l" rtl="0" eaLnBrk="0">
                        <a:lnSpc>
                          <a:spcPct val="112000"/>
                        </a:lnSpc>
                        <a:tabLst/>
                      </a:pPr>
                      <a:endParaRPr lang="Arial" altLang="Arial" sz="300" dirty="0"/>
                    </a:p>
                    <a:p>
                      <a:pPr marL="382270" algn="l" rtl="0" eaLnBrk="0">
                        <a:lnSpc>
                          <a:spcPct val="89000"/>
                        </a:lnSpc>
                        <a:spcBef>
                          <a:spcPts val="2"/>
                        </a:spcBef>
                        <a:tabLst/>
                      </a:pPr>
                      <a:r>
                        <a:rPr sz="1000" kern="0" spc="-20" dirty="0">
                          <a:solidFill>
                            <a:srgbClr val="595959">
                              <a:alpha val="100000"/>
                            </a:srgbClr>
                          </a:solidFill>
                          <a:latin typeface="Microsoft YaHei"/>
                          <a:ea typeface="Microsoft YaHei"/>
                          <a:cs typeface="Microsoft YaHei"/>
                        </a:rPr>
                        <a:t>兰蔻</a:t>
                      </a:r>
                      <a:endParaRPr lang="Microsoft YaHei" altLang="Microsoft YaHei" sz="1000" dirty="0"/>
                    </a:p>
                    <a:p>
                      <a:pPr marL="127000" algn="r" rtl="0" eaLnBrk="0">
                        <a:lnSpc>
                          <a:spcPct val="108000"/>
                        </a:lnSpc>
                        <a:spcBef>
                          <a:spcPts val="481"/>
                        </a:spcBef>
                        <a:tabLst/>
                      </a:pPr>
                      <a:r>
                        <a:rPr sz="1000" kern="0" spc="-10" dirty="0">
                          <a:solidFill>
                            <a:srgbClr val="595959">
                              <a:alpha val="100000"/>
                            </a:srgbClr>
                          </a:solidFill>
                          <a:latin typeface="Microsoft YaHei"/>
                          <a:ea typeface="Microsoft YaHei"/>
                          <a:cs typeface="Microsoft YaHei"/>
                        </a:rPr>
                        <a:t>雅诗兰黛</a:t>
                      </a: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SK-II</a:t>
                      </a:r>
                      <a:endParaRPr lang="Microsoft YaHei" altLang="Microsoft YaHei" sz="1000" dirty="0"/>
                    </a:p>
                    <a:p>
                      <a:pPr marL="254000" indent="-254000" algn="r" rtl="0" eaLnBrk="0">
                        <a:lnSpc>
                          <a:spcPct val="123000"/>
                        </a:lnSpc>
                        <a:spcBef>
                          <a:spcPts val="588"/>
                        </a:spcBef>
                        <a:tabLst/>
                      </a:pPr>
                      <a:r>
                        <a:rPr sz="1000" kern="0" spc="-10" dirty="0">
                          <a:solidFill>
                            <a:srgbClr val="595959">
                              <a:alpha val="100000"/>
                            </a:srgbClr>
                          </a:solidFill>
                          <a:latin typeface="Microsoft YaHei"/>
                          <a:ea typeface="Microsoft YaHei"/>
                          <a:cs typeface="Microsoft YaHei"/>
                        </a:rPr>
                        <a:t>伊夫圣罗兰</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赫莲娜</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资生堂</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香奈儿</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娇兰</a:t>
                      </a:r>
                      <a:endParaRPr lang="Microsoft YaHei" altLang="Microsoft YaHei" sz="1000" dirty="0"/>
                    </a:p>
                    <a:p>
                      <a:pPr marL="253365" indent="-125729" algn="r" rtl="0" eaLnBrk="0">
                        <a:lnSpc>
                          <a:spcPct val="118000"/>
                        </a:lnSpc>
                        <a:spcBef>
                          <a:spcPts val="504"/>
                        </a:spcBef>
                        <a:tabLst/>
                      </a:pPr>
                      <a:r>
                        <a:rPr sz="1000" kern="0" spc="-10" dirty="0">
                          <a:solidFill>
                            <a:srgbClr val="595959">
                              <a:alpha val="100000"/>
                            </a:srgbClr>
                          </a:solidFill>
                          <a:latin typeface="Microsoft YaHei"/>
                          <a:ea typeface="Microsoft YaHei"/>
                          <a:cs typeface="Microsoft YaHei"/>
                        </a:rPr>
                        <a:t>路易威登</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娇韵诗</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迪奥</a:t>
                      </a:r>
                      <a:endParaRPr lang="Microsoft YaHei" altLang="Microsoft YaHei" sz="1000" dirty="0"/>
                    </a:p>
                    <a:p>
                      <a:pPr algn="l" rtl="0" eaLnBrk="0">
                        <a:lnSpc>
                          <a:spcPct val="100000"/>
                        </a:lnSpc>
                        <a:tabLst/>
                      </a:pPr>
                      <a:endParaRPr lang="Arial" altLang="Arial" sz="400" dirty="0"/>
                    </a:p>
                    <a:p>
                      <a:pPr marL="48259" indent="205740" algn="r" rtl="0" eaLnBrk="0">
                        <a:lnSpc>
                          <a:spcPct val="120000"/>
                        </a:lnSpc>
                        <a:spcBef>
                          <a:spcPts val="1"/>
                        </a:spcBef>
                        <a:tabLst>
                          <a:tab pos="254634" algn="l"/>
                        </a:tabLst>
                      </a:pPr>
                      <a:r>
                        <a:rPr sz="1000" kern="0" spc="-10" dirty="0">
                          <a:solidFill>
                            <a:srgbClr val="595959">
                              <a:alpha val="100000"/>
                            </a:srgbClr>
                          </a:solidFill>
                          <a:latin typeface="Microsoft YaHei"/>
                          <a:ea typeface="Microsoft YaHei"/>
                          <a:cs typeface="Microsoft YaHei"/>
                        </a:rPr>
                        <a:t>莱珀妮</a:t>
                      </a:r>
                      <a:r>
                        <a:rPr sz="1000" kern="0" spc="0" dirty="0">
                          <a:solidFill>
                            <a:srgbClr val="595959">
                              <a:alpha val="100000"/>
                            </a:srgbClr>
                          </a:solidFill>
                          <a:latin typeface="Microsoft YaHei"/>
                          <a:ea typeface="Microsoft YaHei"/>
                          <a:cs typeface="Microsoft YaHei"/>
                        </a:rPr>
                        <a:t>   </a:t>
                      </a:r>
                      <a:r>
                        <a:rPr sz="1000" kern="0" spc="140" dirty="0">
                          <a:solidFill>
                            <a:srgbClr val="595959">
                              <a:alpha val="100000"/>
                            </a:srgbClr>
                          </a:solidFill>
                          <a:latin typeface="Microsoft YaHei"/>
                          <a:ea typeface="Microsoft YaHei"/>
                          <a:cs typeface="Microsoft YaHei"/>
                        </a:rPr>
                        <a:t>肌肤之钥</a:t>
                      </a:r>
                      <a:r>
                        <a:rPr sz="1000" kern="0" spc="1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莱珀妮</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Tom</a:t>
                      </a:r>
                      <a:r>
                        <a:rPr sz="1000" kern="0" spc="9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Ford</a:t>
                      </a:r>
                      <a:endParaRPr lang="Microsoft YaHei" altLang="Microsoft YaHei" sz="1000" dirty="0"/>
                    </a:p>
                  </a:txBody>
                  <a:tcPr marL="0" marR="0" marT="0" marB="0" vert="horz">
                    <a:lnL>
                      <a:noFill/>
                    </a:lnL>
                    <a:lnR>
                      <a:noFill/>
                    </a:lnR>
                    <a:lnT>
                      <a:noFill/>
                    </a:lnT>
                    <a:lnB>
                      <a:noFill/>
                    </a:lnB>
                  </a:tcPr>
                </a:tc>
                <a:tc>
                  <a:txBody>
                    <a:bodyPr/>
                    <a:lstStyle/>
                    <a:p>
                      <a:pPr algn="l" rtl="0" eaLnBrk="0">
                        <a:lnSpc>
                          <a:spcPct val="100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8211"/>
                        </a:lnSpc>
                        <a:tabLst/>
                      </a:pPr>
                      <a:endParaRPr lang="Arial" altLang="Arial" sz="100" dirty="0"/>
                    </a:p>
                    <a:p>
                      <a:pPr marL="526415" algn="l" rtl="0" eaLnBrk="0">
                        <a:lnSpc>
                          <a:spcPts val="780"/>
                        </a:lnSpc>
                        <a:tabLst/>
                      </a:pPr>
                      <a:r>
                        <a:rPr sz="1000" kern="0" spc="-10" dirty="0">
                          <a:solidFill>
                            <a:srgbClr val="595959">
                              <a:alpha val="100000"/>
                            </a:srgbClr>
                          </a:solidFill>
                          <a:latin typeface="Microsoft YaHei"/>
                          <a:ea typeface="Microsoft YaHei"/>
                          <a:cs typeface="Microsoft YaHei"/>
                        </a:rPr>
                        <a:t>46.4</a:t>
                      </a:r>
                      <a:endParaRPr lang="Microsoft YaHei" altLang="Microsoft YaHei" sz="1000" dirty="0"/>
                    </a:p>
                    <a:p>
                      <a:pPr marL="385445" algn="l" rtl="0" eaLnBrk="0">
                        <a:lnSpc>
                          <a:spcPts val="1559"/>
                        </a:lnSpc>
                        <a:tabLst/>
                      </a:pPr>
                      <a:r>
                        <a:rPr sz="1000" kern="0" spc="-20" dirty="0">
                          <a:solidFill>
                            <a:srgbClr val="595959">
                              <a:alpha val="100000"/>
                            </a:srgbClr>
                          </a:solidFill>
                          <a:latin typeface="Microsoft YaHei"/>
                          <a:ea typeface="Microsoft YaHei"/>
                          <a:cs typeface="Microsoft YaHei"/>
                        </a:rPr>
                        <a:t>28.6</a:t>
                      </a:r>
                      <a:endParaRPr lang="Microsoft YaHei" altLang="Microsoft YaHei" sz="1000" dirty="0"/>
                    </a:p>
                    <a:p>
                      <a:pPr marL="368934" algn="l" rtl="0" eaLnBrk="0">
                        <a:lnSpc>
                          <a:spcPts val="780"/>
                        </a:lnSpc>
                        <a:spcBef>
                          <a:spcPts val="803"/>
                        </a:spcBef>
                        <a:tabLst/>
                      </a:pPr>
                      <a:r>
                        <a:rPr sz="1000" kern="0" spc="-20" dirty="0">
                          <a:solidFill>
                            <a:srgbClr val="595959">
                              <a:alpha val="100000"/>
                            </a:srgbClr>
                          </a:solidFill>
                          <a:latin typeface="Microsoft YaHei"/>
                          <a:ea typeface="Microsoft YaHei"/>
                          <a:cs typeface="Microsoft YaHei"/>
                        </a:rPr>
                        <a:t>26.7</a:t>
                      </a:r>
                      <a:endParaRPr lang="Microsoft YaHei" altLang="Microsoft YaHei" sz="1000" dirty="0"/>
                    </a:p>
                    <a:p>
                      <a:pPr marL="357504" algn="l" rtl="0" eaLnBrk="0">
                        <a:lnSpc>
                          <a:spcPts val="1583"/>
                        </a:lnSpc>
                        <a:tabLst/>
                      </a:pPr>
                      <a:r>
                        <a:rPr sz="1000" kern="0" spc="-20" dirty="0">
                          <a:solidFill>
                            <a:srgbClr val="595959">
                              <a:alpha val="100000"/>
                            </a:srgbClr>
                          </a:solidFill>
                          <a:latin typeface="Microsoft YaHei"/>
                          <a:ea typeface="Microsoft YaHei"/>
                          <a:cs typeface="Microsoft YaHei"/>
                        </a:rPr>
                        <a:t>25.3</a:t>
                      </a:r>
                      <a:endParaRPr lang="Microsoft YaHei" altLang="Microsoft YaHei" sz="1000" dirty="0"/>
                    </a:p>
                    <a:p>
                      <a:pPr marL="322579" algn="l" rtl="0" eaLnBrk="0">
                        <a:lnSpc>
                          <a:spcPts val="783"/>
                        </a:lnSpc>
                        <a:spcBef>
                          <a:spcPts val="799"/>
                        </a:spcBef>
                        <a:tabLst/>
                      </a:pPr>
                      <a:r>
                        <a:rPr sz="1000" kern="0" spc="-20" dirty="0">
                          <a:solidFill>
                            <a:srgbClr val="595959">
                              <a:alpha val="100000"/>
                            </a:srgbClr>
                          </a:solidFill>
                          <a:latin typeface="Microsoft YaHei"/>
                          <a:ea typeface="Microsoft YaHei"/>
                          <a:cs typeface="Microsoft YaHei"/>
                        </a:rPr>
                        <a:t>21.1</a:t>
                      </a:r>
                      <a:endParaRPr lang="Microsoft YaHei" altLang="Microsoft YaHei" sz="1000" dirty="0"/>
                    </a:p>
                    <a:p>
                      <a:pPr marL="263525" algn="l" rtl="0" eaLnBrk="0">
                        <a:lnSpc>
                          <a:spcPts val="1585"/>
                        </a:lnSpc>
                        <a:tabLst/>
                      </a:pPr>
                      <a:r>
                        <a:rPr sz="1000" kern="0" spc="-30" dirty="0">
                          <a:solidFill>
                            <a:srgbClr val="595959">
                              <a:alpha val="100000"/>
                            </a:srgbClr>
                          </a:solidFill>
                          <a:latin typeface="Microsoft YaHei"/>
                          <a:ea typeface="Microsoft YaHei"/>
                          <a:cs typeface="Microsoft YaHei"/>
                        </a:rPr>
                        <a:t>13.3</a:t>
                      </a:r>
                      <a:endParaRPr lang="Microsoft YaHei" altLang="Microsoft YaHei" sz="1000" dirty="0"/>
                    </a:p>
                    <a:p>
                      <a:pPr marL="257175" algn="l" rtl="0" eaLnBrk="0">
                        <a:lnSpc>
                          <a:spcPts val="1559"/>
                        </a:lnSpc>
                        <a:tabLst/>
                      </a:pPr>
                      <a:r>
                        <a:rPr sz="1000" kern="0" spc="-30" dirty="0">
                          <a:solidFill>
                            <a:srgbClr val="595959">
                              <a:alpha val="100000"/>
                            </a:srgbClr>
                          </a:solidFill>
                          <a:latin typeface="Microsoft YaHei"/>
                          <a:ea typeface="Microsoft YaHei"/>
                          <a:cs typeface="Microsoft YaHei"/>
                        </a:rPr>
                        <a:t>12.5</a:t>
                      </a:r>
                      <a:endParaRPr lang="Microsoft YaHei" altLang="Microsoft YaHei" sz="1000" dirty="0"/>
                    </a:p>
                    <a:p>
                      <a:pPr marL="242570" algn="l" rtl="0" eaLnBrk="0">
                        <a:lnSpc>
                          <a:spcPts val="1584"/>
                        </a:lnSpc>
                        <a:tabLst/>
                      </a:pPr>
                      <a:r>
                        <a:rPr sz="1000" kern="0" spc="-30" dirty="0">
                          <a:solidFill>
                            <a:srgbClr val="595959">
                              <a:alpha val="100000"/>
                            </a:srgbClr>
                          </a:solidFill>
                          <a:latin typeface="Microsoft YaHei"/>
                          <a:ea typeface="Microsoft YaHei"/>
                          <a:cs typeface="Microsoft YaHei"/>
                        </a:rPr>
                        <a:t>10.7</a:t>
                      </a:r>
                      <a:endParaRPr lang="Microsoft YaHei" altLang="Microsoft YaHei" sz="1000" dirty="0"/>
                    </a:p>
                    <a:p>
                      <a:pPr marL="237490" algn="l" rtl="0" eaLnBrk="0">
                        <a:lnSpc>
                          <a:spcPts val="1583"/>
                        </a:lnSpc>
                        <a:tabLst/>
                      </a:pPr>
                      <a:r>
                        <a:rPr sz="1000" kern="0" spc="-30" dirty="0">
                          <a:solidFill>
                            <a:srgbClr val="595959">
                              <a:alpha val="100000"/>
                            </a:srgbClr>
                          </a:solidFill>
                          <a:latin typeface="Microsoft YaHei"/>
                          <a:ea typeface="Microsoft YaHei"/>
                          <a:cs typeface="Microsoft YaHei"/>
                        </a:rPr>
                        <a:t>10.1</a:t>
                      </a:r>
                      <a:endParaRPr lang="Microsoft YaHei" altLang="Microsoft YaHei" sz="1000" dirty="0"/>
                    </a:p>
                    <a:p>
                      <a:pPr marL="222250" algn="l" rtl="0" eaLnBrk="0">
                        <a:lnSpc>
                          <a:spcPct val="84000"/>
                        </a:lnSpc>
                        <a:spcBef>
                          <a:spcPts val="803"/>
                        </a:spcBef>
                        <a:tabLst/>
                      </a:pPr>
                      <a:r>
                        <a:rPr sz="1000" kern="0" spc="-30" dirty="0">
                          <a:solidFill>
                            <a:srgbClr val="595959">
                              <a:alpha val="100000"/>
                            </a:srgbClr>
                          </a:solidFill>
                          <a:latin typeface="Microsoft YaHei"/>
                          <a:ea typeface="Microsoft YaHei"/>
                          <a:cs typeface="Microsoft YaHei"/>
                        </a:rPr>
                        <a:t>9.1</a:t>
                      </a:r>
                      <a:endParaRPr lang="Microsoft YaHei" altLang="Microsoft YaHei" sz="1000" dirty="0"/>
                    </a:p>
                    <a:p>
                      <a:pPr marL="198120" algn="l" rtl="0" eaLnBrk="0">
                        <a:lnSpc>
                          <a:spcPts val="781"/>
                        </a:lnSpc>
                        <a:spcBef>
                          <a:spcPts val="576"/>
                        </a:spcBef>
                        <a:tabLst/>
                      </a:pPr>
                      <a:r>
                        <a:rPr sz="1000" kern="0" spc="-40" dirty="0">
                          <a:solidFill>
                            <a:srgbClr val="595959">
                              <a:alpha val="100000"/>
                            </a:srgbClr>
                          </a:solidFill>
                          <a:latin typeface="Microsoft YaHei"/>
                          <a:ea typeface="Microsoft YaHei"/>
                          <a:cs typeface="Microsoft YaHei"/>
                        </a:rPr>
                        <a:t>5.6</a:t>
                      </a:r>
                      <a:endParaRPr lang="Microsoft YaHei" altLang="Microsoft YaHei" sz="1000" dirty="0"/>
                    </a:p>
                    <a:p>
                      <a:pPr marL="178435" algn="l" rtl="0" eaLnBrk="0">
                        <a:lnSpc>
                          <a:spcPts val="1560"/>
                        </a:lnSpc>
                        <a:tabLst/>
                      </a:pPr>
                      <a:r>
                        <a:rPr sz="1000" kern="0" spc="-10" dirty="0">
                          <a:solidFill>
                            <a:srgbClr val="595959">
                              <a:alpha val="100000"/>
                            </a:srgbClr>
                          </a:solidFill>
                          <a:latin typeface="Microsoft YaHei"/>
                          <a:ea typeface="Microsoft YaHei"/>
                          <a:cs typeface="Microsoft YaHei"/>
                        </a:rPr>
                        <a:t>4.5</a:t>
                      </a:r>
                      <a:endParaRPr lang="Microsoft YaHei" altLang="Microsoft YaHei" sz="1000" dirty="0"/>
                    </a:p>
                    <a:p>
                      <a:pPr marL="180975" algn="l" rtl="0" eaLnBrk="0">
                        <a:lnSpc>
                          <a:spcPts val="1583"/>
                        </a:lnSpc>
                        <a:tabLst/>
                      </a:pPr>
                      <a:r>
                        <a:rPr sz="1000" kern="0" spc="-30" dirty="0">
                          <a:solidFill>
                            <a:srgbClr val="595959">
                              <a:alpha val="100000"/>
                            </a:srgbClr>
                          </a:solidFill>
                          <a:latin typeface="Microsoft YaHei"/>
                          <a:ea typeface="Microsoft YaHei"/>
                          <a:cs typeface="Microsoft YaHei"/>
                        </a:rPr>
                        <a:t>3.8</a:t>
                      </a:r>
                      <a:endParaRPr lang="Microsoft YaHei" altLang="Microsoft YaHei" sz="1000" dirty="0"/>
                    </a:p>
                  </a:txBody>
                  <a:tcPr marL="0" marR="0" marT="0" marB="0" vert="horz">
                    <a:lnL>
                      <a:noFill/>
                    </a:lnL>
                    <a:lnR>
                      <a:noFill/>
                    </a:lnR>
                    <a:lnT>
                      <a:noFill/>
                    </a:lnT>
                    <a:lnB>
                      <a:noFill/>
                    </a:lnB>
                  </a:tcPr>
                </a:tc>
                <a:tc>
                  <a:txBody>
                    <a:bodyPr/>
                    <a:lstStyle/>
                    <a:p>
                      <a:pPr algn="l" rtl="0" eaLnBrk="0">
                        <a:lnSpc>
                          <a:spcPct val="128000"/>
                        </a:lnSpc>
                        <a:tabLst/>
                      </a:pPr>
                      <a:endParaRPr lang="Arial" altLang="Arial" sz="300" dirty="0"/>
                    </a:p>
                    <a:p>
                      <a:pPr algn="r" rtl="0" eaLnBrk="0">
                        <a:lnSpc>
                          <a:spcPts val="785"/>
                        </a:lnSpc>
                        <a:spcBef>
                          <a:spcPts val="1"/>
                        </a:spcBef>
                        <a:tabLst/>
                      </a:pPr>
                      <a:r>
                        <a:rPr sz="1000" kern="0" spc="-30" dirty="0">
                          <a:solidFill>
                            <a:srgbClr val="595959">
                              <a:alpha val="100000"/>
                            </a:srgbClr>
                          </a:solidFill>
                          <a:latin typeface="Microsoft YaHei"/>
                          <a:ea typeface="Microsoft YaHei"/>
                          <a:cs typeface="Microsoft YaHei"/>
                        </a:rPr>
                        <a:t>169.6</a:t>
                      </a:r>
                      <a:endParaRPr lang="Microsoft YaHei" altLang="Microsoft YaHei" sz="1000" dirty="0"/>
                    </a:p>
                    <a:p>
                      <a:pPr algn="r" rtl="0" eaLnBrk="0">
                        <a:lnSpc>
                          <a:spcPts val="1583"/>
                        </a:lnSpc>
                        <a:tabLst/>
                      </a:pPr>
                      <a:r>
                        <a:rPr sz="1000" kern="0" spc="-30" dirty="0">
                          <a:solidFill>
                            <a:srgbClr val="595959">
                              <a:alpha val="100000"/>
                            </a:srgbClr>
                          </a:solidFill>
                          <a:latin typeface="Microsoft YaHei"/>
                          <a:ea typeface="Microsoft YaHei"/>
                          <a:cs typeface="Microsoft YaHei"/>
                        </a:rPr>
                        <a:t>169.6</a:t>
                      </a:r>
                      <a:endParaRPr lang="Microsoft YaHei" altLang="Microsoft YaHei" sz="1000" dirty="0"/>
                    </a:p>
                  </a:txBody>
                  <a:tcPr marL="0" marR="0" marT="0" marB="0" vert="horz">
                    <a:lnL>
                      <a:noFill/>
                    </a:lnL>
                    <a:lnR>
                      <a:noFill/>
                    </a:lnR>
                    <a:lnT>
                      <a:noFill/>
                    </a:lnT>
                    <a:lnB>
                      <a:noFill/>
                    </a:lnB>
                  </a:tcPr>
                </a:tc>
              </a:tr>
            </a:tbl>
          </a:graphicData>
        </a:graphic>
      </p:graphicFrame>
      <p:sp>
        <p:nvSpPr>
          <p:cNvPr id="838" name="textbox 838"/>
          <p:cNvSpPr/>
          <p:nvPr/>
        </p:nvSpPr>
        <p:spPr>
          <a:xfrm>
            <a:off x="1530758" y="2313101"/>
            <a:ext cx="6349365" cy="217170"/>
          </a:xfrm>
          <a:prstGeom prst="rect">
            <a:avLst/>
          </a:prstGeom>
        </p:spPr>
        <p:txBody>
          <a:bodyPr vert="horz" wrap="square" lIns="0" tIns="0" rIns="0" bIns="0"/>
          <a:lstStyle/>
          <a:p>
            <a:pPr algn="l" rtl="0" eaLnBrk="0">
              <a:lnSpc>
                <a:spcPct val="81052"/>
              </a:lnSpc>
              <a:tabLst/>
            </a:pPr>
            <a:endParaRPr lang="Arial" altLang="Arial" sz="100" dirty="0"/>
          </a:p>
          <a:p>
            <a:pPr marL="12700" algn="l" rtl="0" eaLnBrk="0">
              <a:lnSpc>
                <a:spcPct val="90000"/>
              </a:lnSpc>
              <a:tabLst/>
            </a:pPr>
            <a:r>
              <a:rPr sz="1400" b="1" kern="0" spc="0" dirty="0">
                <a:solidFill>
                  <a:srgbClr val="404040">
                    <a:alpha val="100000"/>
                  </a:srgbClr>
                </a:solidFill>
                <a:latin typeface="Microsoft YaHei"/>
                <a:ea typeface="Microsoft YaHei"/>
                <a:cs typeface="Microsoft YaHei"/>
              </a:rPr>
              <a:t>AdTracker-202</a:t>
            </a:r>
            <a:r>
              <a:rPr sz="1400" b="1" kern="0" spc="-10" dirty="0">
                <a:solidFill>
                  <a:srgbClr val="404040">
                    <a:alpha val="100000"/>
                  </a:srgbClr>
                </a:solidFill>
                <a:latin typeface="Microsoft YaHei"/>
                <a:ea typeface="Microsoft YaHei"/>
                <a:cs typeface="Microsoft YaHei"/>
              </a:rPr>
              <a:t>2.1-5对比2023.1-5美妆类奢侈品展示广告投入指数TOP15品牌</a:t>
            </a:r>
            <a:endParaRPr lang="Microsoft YaHei" altLang="Microsoft YaHei" sz="1400" dirty="0"/>
          </a:p>
        </p:txBody>
      </p:sp>
      <p:sp>
        <p:nvSpPr>
          <p:cNvPr id="840" name="textbox 840"/>
          <p:cNvSpPr/>
          <p:nvPr/>
        </p:nvSpPr>
        <p:spPr>
          <a:xfrm>
            <a:off x="523678" y="6634174"/>
            <a:ext cx="8512175" cy="133350"/>
          </a:xfrm>
          <a:prstGeom prst="rect">
            <a:avLst/>
          </a:prstGeom>
        </p:spPr>
        <p:txBody>
          <a:bodyPr vert="horz" wrap="square" lIns="0" tIns="0" rIns="0" bIns="0"/>
          <a:lstStyle/>
          <a:p>
            <a:pPr algn="l" rtl="0" eaLnBrk="0">
              <a:lnSpc>
                <a:spcPct val="83599"/>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18</a:t>
            </a:r>
            <a:endParaRPr lang="Microsoft YaHei" altLang="Microsoft YaHei" sz="1200" baseline="-4340" dirty="0"/>
          </a:p>
        </p:txBody>
      </p:sp>
      <p:sp>
        <p:nvSpPr>
          <p:cNvPr id="842" name="textbox 842"/>
          <p:cNvSpPr/>
          <p:nvPr/>
        </p:nvSpPr>
        <p:spPr>
          <a:xfrm>
            <a:off x="1503732" y="2779648"/>
            <a:ext cx="2294889" cy="162560"/>
          </a:xfrm>
          <a:prstGeom prst="rect">
            <a:avLst/>
          </a:prstGeom>
        </p:spPr>
        <p:txBody>
          <a:bodyPr vert="horz" wrap="square" lIns="0" tIns="0" rIns="0" bIns="0"/>
          <a:lstStyle/>
          <a:p>
            <a:pPr algn="l" rtl="0" eaLnBrk="0">
              <a:lnSpc>
                <a:spcPct val="80177"/>
              </a:lnSpc>
              <a:tabLst/>
            </a:pPr>
            <a:endParaRPr lang="Arial" altLang="Arial" sz="1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2022.1-5展示类广告投入指数（百万）</a:t>
            </a:r>
            <a:endParaRPr lang="Microsoft YaHei" altLang="Microsoft YaHei" sz="1000" dirty="0"/>
          </a:p>
        </p:txBody>
      </p:sp>
      <p:pic>
        <p:nvPicPr>
          <p:cNvPr id="844" name="picture 844"/>
          <p:cNvPicPr>
            <a:picLocks noChangeAspect="1"/>
          </p:cNvPicPr>
          <p:nvPr/>
        </p:nvPicPr>
        <p:blipFill>
          <a:blip r:embed="rId5"/>
          <a:stretch>
            <a:fillRect/>
          </a:stretch>
        </p:blipFill>
        <p:spPr>
          <a:xfrm rot="21600000">
            <a:off x="1516432" y="2814611"/>
            <a:ext cx="75410" cy="75409"/>
          </a:xfrm>
          <a:prstGeom prst="rect">
            <a:avLst/>
          </a:prstGeom>
        </p:spPr>
      </p:pic>
      <p:sp>
        <p:nvSpPr>
          <p:cNvPr id="846" name="textbox 846"/>
          <p:cNvSpPr/>
          <p:nvPr/>
        </p:nvSpPr>
        <p:spPr>
          <a:xfrm>
            <a:off x="5480315" y="2797936"/>
            <a:ext cx="2294889" cy="162560"/>
          </a:xfrm>
          <a:prstGeom prst="rect">
            <a:avLst/>
          </a:prstGeom>
        </p:spPr>
        <p:txBody>
          <a:bodyPr vert="horz" wrap="square" lIns="0" tIns="0" rIns="0" bIns="0"/>
          <a:lstStyle/>
          <a:p>
            <a:pPr algn="l" rtl="0" eaLnBrk="0">
              <a:lnSpc>
                <a:spcPct val="80177"/>
              </a:lnSpc>
              <a:tabLst/>
            </a:pPr>
            <a:endParaRPr lang="Arial" altLang="Arial" sz="1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2023.1-5展示类广告投入指数（百万）</a:t>
            </a:r>
            <a:endParaRPr lang="Microsoft YaHei" altLang="Microsoft YaHei" sz="1000" dirty="0"/>
          </a:p>
        </p:txBody>
      </p:sp>
      <p:pic>
        <p:nvPicPr>
          <p:cNvPr id="848" name="picture 848"/>
          <p:cNvPicPr>
            <a:picLocks noChangeAspect="1"/>
          </p:cNvPicPr>
          <p:nvPr/>
        </p:nvPicPr>
        <p:blipFill>
          <a:blip r:embed="rId6"/>
          <a:stretch>
            <a:fillRect/>
          </a:stretch>
        </p:blipFill>
        <p:spPr>
          <a:xfrm rot="21600000">
            <a:off x="5493015" y="2832475"/>
            <a:ext cx="75410" cy="75409"/>
          </a:xfrm>
          <a:prstGeom prst="rect">
            <a:avLst/>
          </a:prstGeom>
        </p:spPr>
      </p:pic>
      <p:sp>
        <p:nvSpPr>
          <p:cNvPr id="850"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852" name="textbox 852"/>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854" name="textbox 854"/>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85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858" name="rect"/>
          <p:cNvSpPr/>
          <p:nvPr/>
        </p:nvSpPr>
        <p:spPr>
          <a:xfrm>
            <a:off x="2143393" y="3025329"/>
            <a:ext cx="3175" cy="3008763"/>
          </a:xfrm>
          <a:prstGeom prst="rect">
            <a:avLst/>
          </a:prstGeom>
          <a:solidFill>
            <a:srgbClr val="595959">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extbox 860"/>
          <p:cNvSpPr/>
          <p:nvPr/>
        </p:nvSpPr>
        <p:spPr>
          <a:xfrm>
            <a:off x="-12699" y="421944"/>
            <a:ext cx="6661150" cy="913764"/>
          </a:xfrm>
          <a:prstGeom prst="rect">
            <a:avLst/>
          </a:prstGeom>
        </p:spPr>
        <p:txBody>
          <a:bodyPr vert="horz" wrap="square" lIns="0" tIns="0" rIns="0" bIns="0"/>
          <a:lstStyle/>
          <a:p>
            <a:pPr algn="l" rtl="0" eaLnBrk="0">
              <a:lnSpc>
                <a:spcPct val="89359"/>
              </a:lnSpc>
              <a:tabLst/>
            </a:pPr>
            <a:endParaRPr lang="Arial" altLang="Arial" sz="100" dirty="0"/>
          </a:p>
          <a:p>
            <a:pPr marL="12700" algn="l" rtl="0" eaLnBrk="0">
              <a:lnSpc>
                <a:spcPct val="89000"/>
              </a:lnSpc>
              <a:tabLst>
                <a:tab pos="558165"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美妆类奢侈品丨投入策略</a:t>
            </a:r>
            <a:endParaRPr lang="Microsoft YaHei" altLang="Microsoft YaHei" sz="3100" dirty="0"/>
          </a:p>
          <a:p>
            <a:pPr algn="l" rtl="0" eaLnBrk="0">
              <a:lnSpc>
                <a:spcPct val="100000"/>
              </a:lnSpc>
              <a:tabLst/>
            </a:pPr>
            <a:endParaRPr lang="Arial" altLang="Arial" sz="900" dirty="0"/>
          </a:p>
          <a:p>
            <a:pPr algn="r" rtl="0" eaLnBrk="0">
              <a:lnSpc>
                <a:spcPct val="90000"/>
              </a:lnSpc>
              <a:spcBef>
                <a:spcPts val="2"/>
              </a:spcBef>
              <a:tabLst/>
            </a:pPr>
            <a:r>
              <a:rPr sz="2400" kern="0" spc="0" dirty="0">
                <a:solidFill>
                  <a:srgbClr val="595959">
                    <a:alpha val="100000"/>
                  </a:srgbClr>
                </a:solidFill>
                <a:latin typeface="Microsoft YaHei"/>
                <a:ea typeface="Microsoft YaHei"/>
                <a:cs typeface="Microsoft YaHei"/>
              </a:rPr>
              <a:t>聚焦视频网站，借助全屏广告强化</a:t>
            </a:r>
            <a:r>
              <a:rPr sz="2400" kern="0" spc="-10" dirty="0">
                <a:solidFill>
                  <a:srgbClr val="595959">
                    <a:alpha val="100000"/>
                  </a:srgbClr>
                </a:solidFill>
                <a:latin typeface="Microsoft YaHei"/>
                <a:ea typeface="Microsoft YaHei"/>
                <a:cs typeface="Microsoft YaHei"/>
              </a:rPr>
              <a:t>品牌记忆点</a:t>
            </a:r>
            <a:endParaRPr lang="Microsoft YaHei" altLang="Microsoft YaHei" sz="2400" dirty="0"/>
          </a:p>
        </p:txBody>
      </p:sp>
      <p:pic>
        <p:nvPicPr>
          <p:cNvPr id="862" name="picture 862"/>
          <p:cNvPicPr>
            <a:picLocks noChangeAspect="1"/>
          </p:cNvPicPr>
          <p:nvPr/>
        </p:nvPicPr>
        <p:blipFill>
          <a:blip r:embed="rId2"/>
          <a:stretch>
            <a:fillRect/>
          </a:stretch>
        </p:blipFill>
        <p:spPr>
          <a:xfrm rot="21600000">
            <a:off x="5781797" y="5239258"/>
            <a:ext cx="2759682" cy="26267"/>
          </a:xfrm>
          <a:prstGeom prst="rect">
            <a:avLst/>
          </a:prstGeom>
        </p:spPr>
      </p:pic>
      <p:grpSp>
        <p:nvGrpSpPr>
          <p:cNvPr id="42" name="group 42"/>
          <p:cNvGrpSpPr/>
          <p:nvPr/>
        </p:nvGrpSpPr>
        <p:grpSpPr>
          <a:xfrm rot="21600000">
            <a:off x="5726610" y="3724020"/>
            <a:ext cx="2839787" cy="1539915"/>
            <a:chOff x="0" y="0"/>
            <a:chExt cx="2839787" cy="1539915"/>
          </a:xfrm>
        </p:grpSpPr>
        <p:pic>
          <p:nvPicPr>
            <p:cNvPr id="864" name="picture 864"/>
            <p:cNvPicPr>
              <a:picLocks noChangeAspect="1"/>
            </p:cNvPicPr>
            <p:nvPr/>
          </p:nvPicPr>
          <p:blipFill>
            <a:blip r:embed="rId3"/>
            <a:stretch>
              <a:fillRect/>
            </a:stretch>
          </p:blipFill>
          <p:spPr>
            <a:xfrm rot="21600000">
              <a:off x="119453" y="153035"/>
              <a:ext cx="2630424" cy="1386880"/>
            </a:xfrm>
            <a:prstGeom prst="rect">
              <a:avLst/>
            </a:prstGeom>
          </p:spPr>
        </p:pic>
        <p:sp>
          <p:nvSpPr>
            <p:cNvPr id="866" name="textbox 866"/>
            <p:cNvSpPr/>
            <p:nvPr/>
          </p:nvSpPr>
          <p:spPr>
            <a:xfrm>
              <a:off x="-12700" y="-12700"/>
              <a:ext cx="2865754" cy="15614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40"/>
                </a:lnSpc>
                <a:tabLst/>
              </a:pPr>
              <a:r>
                <a:rPr sz="1000" kern="0" spc="-10" dirty="0">
                  <a:solidFill>
                    <a:srgbClr val="595959">
                      <a:alpha val="100000"/>
                    </a:srgbClr>
                  </a:solidFill>
                  <a:latin typeface="Microsoft YaHei"/>
                  <a:ea typeface="Microsoft YaHei"/>
                  <a:cs typeface="Microsoft YaHei"/>
                </a:rPr>
                <a:t>41943.5</a:t>
              </a:r>
              <a:endParaRPr lang="Microsoft YaHei" altLang="Microsoft YaHei" sz="1000" dirty="0"/>
            </a:p>
            <a:p>
              <a:pPr marL="346709" algn="l" rtl="0" eaLnBrk="0">
                <a:lnSpc>
                  <a:spcPct val="80000"/>
                </a:lnSpc>
                <a:spcBef>
                  <a:spcPts val="8"/>
                </a:spcBef>
                <a:tabLst/>
              </a:pPr>
              <a:r>
                <a:rPr sz="1000" kern="0" spc="-20" dirty="0">
                  <a:solidFill>
                    <a:srgbClr val="595959">
                      <a:alpha val="100000"/>
                    </a:srgbClr>
                  </a:solidFill>
                  <a:latin typeface="Microsoft YaHei"/>
                  <a:ea typeface="Microsoft YaHei"/>
                  <a:cs typeface="Microsoft YaHei"/>
                </a:rPr>
                <a:t>38414.0</a:t>
              </a:r>
              <a:endParaRPr lang="Microsoft YaHei" altLang="Microsoft YaHei" sz="1000" dirty="0"/>
            </a:p>
            <a:p>
              <a:pPr algn="l" rtl="0" eaLnBrk="0">
                <a:lnSpc>
                  <a:spcPct val="109000"/>
                </a:lnSpc>
                <a:tabLst/>
              </a:pPr>
              <a:endParaRPr lang="Arial" altLang="Arial" sz="1000" dirty="0"/>
            </a:p>
            <a:p>
              <a:pPr algn="l" rtl="0" eaLnBrk="0">
                <a:lnSpc>
                  <a:spcPct val="110000"/>
                </a:lnSpc>
                <a:tabLst/>
              </a:pPr>
              <a:endParaRPr lang="Arial" altLang="Arial" sz="1000" dirty="0"/>
            </a:p>
            <a:p>
              <a:pPr algn="l" rtl="0" eaLnBrk="0">
                <a:lnSpc>
                  <a:spcPct val="110000"/>
                </a:lnSpc>
                <a:tabLst/>
              </a:pPr>
              <a:endParaRPr lang="Arial" altLang="Arial" sz="1000" dirty="0"/>
            </a:p>
            <a:p>
              <a:pPr algn="l" rtl="0" eaLnBrk="0">
                <a:lnSpc>
                  <a:spcPct val="110000"/>
                </a:lnSpc>
                <a:tabLst/>
              </a:pPr>
              <a:endParaRPr lang="Arial" altLang="Arial" sz="1000" dirty="0"/>
            </a:p>
            <a:p>
              <a:pPr algn="l" rtl="0" eaLnBrk="0">
                <a:lnSpc>
                  <a:spcPct val="110000"/>
                </a:lnSpc>
                <a:tabLst/>
              </a:pPr>
              <a:endParaRPr lang="Arial" altLang="Arial" sz="1000" dirty="0"/>
            </a:p>
            <a:p>
              <a:pPr marL="806450" algn="l" rtl="0" eaLnBrk="0">
                <a:lnSpc>
                  <a:spcPts val="724"/>
                </a:lnSpc>
                <a:spcBef>
                  <a:spcPts val="300"/>
                </a:spcBef>
                <a:tabLst/>
              </a:pPr>
              <a:r>
                <a:rPr sz="1000" kern="0" spc="-20" dirty="0">
                  <a:solidFill>
                    <a:srgbClr val="595959">
                      <a:alpha val="100000"/>
                    </a:srgbClr>
                  </a:solidFill>
                  <a:latin typeface="Microsoft YaHei"/>
                  <a:ea typeface="Microsoft YaHei"/>
                  <a:cs typeface="Microsoft YaHei"/>
                </a:rPr>
                <a:t>8084.3</a:t>
              </a:r>
              <a:endParaRPr lang="Microsoft YaHei" altLang="Microsoft YaHei" sz="1000" dirty="0"/>
            </a:p>
            <a:p>
              <a:pPr marL="1451610" algn="l" rtl="0" eaLnBrk="0">
                <a:lnSpc>
                  <a:spcPts val="710"/>
                </a:lnSpc>
                <a:tabLst/>
              </a:pPr>
              <a:r>
                <a:rPr sz="1000" kern="0" spc="-20" dirty="0">
                  <a:solidFill>
                    <a:srgbClr val="595959">
                      <a:alpha val="100000"/>
                    </a:srgbClr>
                  </a:solidFill>
                  <a:latin typeface="Microsoft YaHei"/>
                  <a:ea typeface="Microsoft YaHei"/>
                  <a:cs typeface="Microsoft YaHei"/>
                </a:rPr>
                <a:t>5031.5</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3861.3</a:t>
              </a:r>
              <a:endParaRPr lang="Microsoft YaHei" altLang="Microsoft YaHei" sz="1000" dirty="0"/>
            </a:p>
            <a:p>
              <a:pPr marL="535305" algn="l" rtl="0" eaLnBrk="0">
                <a:lnSpc>
                  <a:spcPct val="77000"/>
                </a:lnSpc>
                <a:spcBef>
                  <a:spcPts val="9"/>
                </a:spcBef>
                <a:tabLst/>
              </a:pPr>
              <a:r>
                <a:rPr sz="1500" kern="0" spc="0" baseline="6945" dirty="0">
                  <a:solidFill>
                    <a:srgbClr val="595959">
                      <a:alpha val="100000"/>
                    </a:srgbClr>
                  </a:solidFill>
                  <a:latin typeface="Microsoft YaHei"/>
                  <a:ea typeface="Microsoft YaHei"/>
                  <a:cs typeface="Microsoft YaHei"/>
                </a:rPr>
                <a:t>5258.6</a:t>
              </a:r>
              <a:r>
                <a:rPr sz="900" kern="0" spc="0" dirty="0">
                  <a:solidFill>
                    <a:srgbClr val="595959">
                      <a:alpha val="100000"/>
                    </a:srgbClr>
                  </a:solidFill>
                  <a:latin typeface="Microsoft YaHei"/>
                  <a:ea typeface="Microsoft YaHei"/>
                  <a:cs typeface="Microsoft YaHei"/>
                </a:rPr>
                <a:t>      </a:t>
              </a:r>
              <a:r>
                <a:rPr sz="1500" kern="0" spc="0" baseline="-13890" dirty="0">
                  <a:solidFill>
                    <a:srgbClr val="595959">
                      <a:alpha val="100000"/>
                    </a:srgbClr>
                  </a:solidFill>
                  <a:latin typeface="Microsoft YaHei"/>
                  <a:ea typeface="Microsoft YaHei"/>
                  <a:cs typeface="Microsoft YaHei"/>
                </a:rPr>
                <a:t>3907.3</a:t>
              </a:r>
              <a:r>
                <a:rPr sz="900" kern="0" spc="0" dirty="0">
                  <a:solidFill>
                    <a:srgbClr val="595959">
                      <a:alpha val="100000"/>
                    </a:srgbClr>
                  </a:solidFill>
                  <a:latin typeface="Microsoft YaHei"/>
                  <a:ea typeface="Microsoft YaHei"/>
                  <a:cs typeface="Microsoft YaHei"/>
                </a:rPr>
                <a:t>           </a:t>
              </a:r>
              <a:r>
                <a:rPr sz="1500" kern="0" spc="0" baseline="6945" dirty="0">
                  <a:solidFill>
                    <a:srgbClr val="595959">
                      <a:alpha val="100000"/>
                    </a:srgbClr>
                  </a:solidFill>
                  <a:latin typeface="Microsoft YaHei"/>
                  <a:ea typeface="Microsoft YaHei"/>
                  <a:cs typeface="Microsoft YaHei"/>
                </a:rPr>
                <a:t>2385.</a:t>
              </a:r>
              <a:r>
                <a:rPr sz="1500" kern="0" spc="-10" baseline="6945" dirty="0">
                  <a:solidFill>
                    <a:srgbClr val="595959">
                      <a:alpha val="100000"/>
                    </a:srgbClr>
                  </a:solidFill>
                  <a:latin typeface="Microsoft YaHei"/>
                  <a:ea typeface="Microsoft YaHei"/>
                  <a:cs typeface="Microsoft YaHei"/>
                </a:rPr>
                <a:t>9</a:t>
              </a:r>
              <a:endParaRPr lang="Microsoft YaHei" altLang="Microsoft YaHei" sz="1500" baseline="6945" dirty="0"/>
            </a:p>
            <a:p>
              <a:pPr algn="r" rtl="0" eaLnBrk="0">
                <a:lnSpc>
                  <a:spcPct val="98000"/>
                </a:lnSpc>
                <a:spcBef>
                  <a:spcPts val="7"/>
                </a:spcBef>
                <a:tabLst/>
              </a:pPr>
              <a:r>
                <a:rPr sz="1500" kern="0" spc="0" baseline="-10417" dirty="0">
                  <a:solidFill>
                    <a:srgbClr val="595959">
                      <a:alpha val="100000"/>
                    </a:srgbClr>
                  </a:solidFill>
                  <a:latin typeface="Microsoft YaHei"/>
                  <a:ea typeface="Microsoft YaHei"/>
                  <a:cs typeface="Microsoft YaHei"/>
                </a:rPr>
                <a:t>597.7</a:t>
              </a:r>
              <a:r>
                <a:rPr sz="900" kern="0" spc="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   </a:t>
              </a:r>
              <a:r>
                <a:rPr sz="1500" kern="0" spc="-10" baseline="6945" dirty="0">
                  <a:solidFill>
                    <a:srgbClr val="595959">
                      <a:alpha val="100000"/>
                    </a:srgbClr>
                  </a:solidFill>
                  <a:latin typeface="Microsoft YaHei"/>
                  <a:ea typeface="Microsoft YaHei"/>
                  <a:cs typeface="Microsoft YaHei"/>
                </a:rPr>
                <a:t>1804.1</a:t>
              </a:r>
              <a:endParaRPr lang="Microsoft YaHei" altLang="Microsoft YaHei" sz="1500" baseline="6945" dirty="0"/>
            </a:p>
          </p:txBody>
        </p:sp>
      </p:grpSp>
      <p:sp>
        <p:nvSpPr>
          <p:cNvPr id="868" name="textbox 868"/>
          <p:cNvSpPr/>
          <p:nvPr/>
        </p:nvSpPr>
        <p:spPr>
          <a:xfrm>
            <a:off x="527159" y="1484972"/>
            <a:ext cx="7988300" cy="582294"/>
          </a:xfrm>
          <a:prstGeom prst="rect">
            <a:avLst/>
          </a:prstGeom>
        </p:spPr>
        <p:txBody>
          <a:bodyPr vert="horz" wrap="square" lIns="0" tIns="0" rIns="0" bIns="0"/>
          <a:lstStyle/>
          <a:p>
            <a:pPr algn="l" rtl="0" eaLnBrk="0">
              <a:lnSpc>
                <a:spcPct val="85334"/>
              </a:lnSpc>
              <a:tabLst/>
            </a:pPr>
            <a:endParaRPr lang="Arial" altLang="Arial" sz="100" dirty="0"/>
          </a:p>
          <a:p>
            <a:pPr marL="12700" indent="635" algn="l" rtl="0" eaLnBrk="0">
              <a:lnSpc>
                <a:spcPct val="105000"/>
              </a:lnSpc>
              <a:tabLst/>
            </a:pPr>
            <a:r>
              <a:rPr sz="1100" kern="0" spc="0" dirty="0">
                <a:solidFill>
                  <a:srgbClr val="595959">
                    <a:alpha val="100000"/>
                  </a:srgbClr>
                </a:solidFill>
                <a:latin typeface="Microsoft YaHei"/>
                <a:ea typeface="Microsoft YaHei"/>
                <a:cs typeface="Microsoft YaHei"/>
              </a:rPr>
              <a:t>从展示类广告的媒体选择来看，美妆类奢侈品的广告主更倾向于投放视频网站</a:t>
            </a:r>
            <a:r>
              <a:rPr sz="1100" kern="0" spc="-160" dirty="0">
                <a:solidFill>
                  <a:srgbClr val="595959">
                    <a:alpha val="100000"/>
                  </a:srgbClr>
                </a:solidFill>
                <a:latin typeface="Microsoft YaHei"/>
                <a:ea typeface="Microsoft YaHei"/>
                <a:cs typeface="Microsoft YaHei"/>
              </a:rPr>
              <a:t> </a:t>
            </a:r>
            <a:r>
              <a:rPr sz="1100" kern="0" spc="0" dirty="0">
                <a:solidFill>
                  <a:srgbClr val="595959">
                    <a:alpha val="100000"/>
                  </a:srgbClr>
                </a:solidFill>
                <a:latin typeface="Microsoft YaHei"/>
                <a:ea typeface="Microsoft YaHei"/>
                <a:cs typeface="Microsoft YaHei"/>
              </a:rPr>
              <a:t>，此外，</a:t>
            </a:r>
            <a:r>
              <a:rPr sz="1100" kern="0" spc="-10" dirty="0">
                <a:solidFill>
                  <a:srgbClr val="595959">
                    <a:alpha val="100000"/>
                  </a:srgbClr>
                </a:solidFill>
                <a:latin typeface="Microsoft YaHei"/>
                <a:ea typeface="Microsoft YaHei"/>
                <a:cs typeface="Microsoft YaHei"/>
              </a:rPr>
              <a:t>门户网站、微博媒体也是众多广告主偏好的</a:t>
            </a:r>
            <a:r>
              <a:rPr sz="1100" kern="0" spc="0" dirty="0">
                <a:solidFill>
                  <a:srgbClr val="595959">
                    <a:alpha val="100000"/>
                  </a:srgbClr>
                </a:solidFill>
                <a:latin typeface="Microsoft YaHei"/>
                <a:ea typeface="Microsoft YaHei"/>
                <a:cs typeface="Microsoft YaHei"/>
              </a:rPr>
              <a:t> </a:t>
            </a:r>
            <a:r>
              <a:rPr sz="1100" kern="0" spc="0" dirty="0">
                <a:solidFill>
                  <a:srgbClr val="595959">
                    <a:alpha val="100000"/>
                  </a:srgbClr>
                </a:solidFill>
                <a:latin typeface="Microsoft YaHei"/>
                <a:ea typeface="Microsoft YaHei"/>
                <a:cs typeface="Microsoft YaHei"/>
              </a:rPr>
              <a:t>媒体类型；移动端为美妆类奢侈品展示广告的主要投放终端</a:t>
            </a:r>
            <a:r>
              <a:rPr sz="1100" kern="0" spc="-10" dirty="0">
                <a:solidFill>
                  <a:srgbClr val="595959">
                    <a:alpha val="100000"/>
                  </a:srgbClr>
                </a:solidFill>
                <a:latin typeface="Microsoft YaHei"/>
                <a:ea typeface="Microsoft YaHei"/>
                <a:cs typeface="Microsoft YaHei"/>
              </a:rPr>
              <a:t>，</a:t>
            </a:r>
            <a:r>
              <a:rPr sz="1100" kern="0" spc="-18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占比高达80.5%；全屏广告是最主要的广告形式，与2022年相比，</a:t>
            </a:r>
            <a:endParaRPr lang="Microsoft YaHei" altLang="Microsoft YaHei" sz="1100" dirty="0"/>
          </a:p>
          <a:p>
            <a:pPr algn="l" rtl="0" eaLnBrk="0">
              <a:lnSpc>
                <a:spcPct val="116000"/>
              </a:lnSpc>
              <a:tabLst/>
            </a:pPr>
            <a:endParaRPr lang="Arial" altLang="Arial" sz="300" dirty="0"/>
          </a:p>
          <a:p>
            <a:pPr marL="20320" algn="l" rtl="0" eaLnBrk="0">
              <a:lnSpc>
                <a:spcPct val="90000"/>
              </a:lnSpc>
              <a:spcBef>
                <a:spcPts val="3"/>
              </a:spcBef>
              <a:tabLst/>
            </a:pPr>
            <a:r>
              <a:rPr sz="1100" kern="0" spc="0" dirty="0">
                <a:solidFill>
                  <a:srgbClr val="595959">
                    <a:alpha val="100000"/>
                  </a:srgbClr>
                </a:solidFill>
                <a:latin typeface="Microsoft YaHei"/>
                <a:ea typeface="Microsoft YaHei"/>
                <a:cs typeface="Microsoft YaHei"/>
              </a:rPr>
              <a:t>2023年占比提升3.6%，其</a:t>
            </a:r>
            <a:r>
              <a:rPr sz="1100" kern="0" spc="-10" dirty="0">
                <a:solidFill>
                  <a:srgbClr val="595959">
                    <a:alpha val="100000"/>
                  </a:srgbClr>
                </a:solidFill>
                <a:latin typeface="Microsoft YaHei"/>
                <a:ea typeface="Microsoft YaHei"/>
                <a:cs typeface="Microsoft YaHei"/>
              </a:rPr>
              <a:t>次是视频贴片广告。</a:t>
            </a:r>
            <a:endParaRPr lang="Microsoft YaHei" altLang="Microsoft YaHei" sz="1100" dirty="0"/>
          </a:p>
        </p:txBody>
      </p:sp>
      <p:grpSp>
        <p:nvGrpSpPr>
          <p:cNvPr id="44" name="group 44"/>
          <p:cNvGrpSpPr/>
          <p:nvPr/>
        </p:nvGrpSpPr>
        <p:grpSpPr>
          <a:xfrm rot="21600000">
            <a:off x="3340608" y="3474084"/>
            <a:ext cx="1877567" cy="1778240"/>
            <a:chOff x="0" y="0"/>
            <a:chExt cx="1877567" cy="1778240"/>
          </a:xfrm>
        </p:grpSpPr>
        <p:pic>
          <p:nvPicPr>
            <p:cNvPr id="870" name="picture 870"/>
            <p:cNvPicPr>
              <a:picLocks noChangeAspect="1"/>
            </p:cNvPicPr>
            <p:nvPr/>
          </p:nvPicPr>
          <p:blipFill>
            <a:blip r:embed="rId4"/>
            <a:stretch>
              <a:fillRect/>
            </a:stretch>
          </p:blipFill>
          <p:spPr>
            <a:xfrm rot="21600000">
              <a:off x="0" y="125603"/>
              <a:ext cx="1877567" cy="1652637"/>
            </a:xfrm>
            <a:prstGeom prst="rect">
              <a:avLst/>
            </a:prstGeom>
          </p:spPr>
        </p:pic>
        <p:sp>
          <p:nvSpPr>
            <p:cNvPr id="872" name="textbox 872"/>
            <p:cNvSpPr/>
            <p:nvPr/>
          </p:nvSpPr>
          <p:spPr>
            <a:xfrm>
              <a:off x="171654" y="134112"/>
              <a:ext cx="1541144" cy="1574164"/>
            </a:xfrm>
            <a:prstGeom prst="rect">
              <a:avLst/>
            </a:prstGeom>
          </p:spPr>
          <p:txBody>
            <a:bodyPr vert="horz" wrap="square" lIns="0" tIns="0" rIns="0" bIns="0"/>
            <a:lstStyle/>
            <a:p>
              <a:pPr algn="l" rtl="0" eaLnBrk="0">
                <a:lnSpc>
                  <a:spcPct val="83341"/>
                </a:lnSpc>
                <a:tabLst/>
              </a:pPr>
              <a:endParaRPr lang="Arial" altLang="Arial" sz="100" dirty="0"/>
            </a:p>
            <a:p>
              <a:pPr marL="49530" algn="l" rtl="0" eaLnBrk="0">
                <a:lnSpc>
                  <a:spcPts val="1386"/>
                </a:lnSpc>
                <a:tabLst/>
              </a:pPr>
              <a:r>
                <a:rPr sz="1500" kern="0" spc="0" baseline="17040" dirty="0">
                  <a:solidFill>
                    <a:srgbClr val="595959">
                      <a:alpha val="100000"/>
                    </a:srgbClr>
                  </a:solidFill>
                  <a:latin typeface="Microsoft YaHei"/>
                  <a:ea typeface="Microsoft YaHei"/>
                  <a:cs typeface="Microsoft YaHei"/>
                </a:rPr>
                <a:t>6.4%</a:t>
              </a:r>
              <a:r>
                <a:rPr sz="900" kern="0" spc="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   </a:t>
              </a:r>
              <a:r>
                <a:rPr sz="1500" kern="0" spc="-10" baseline="-7267" dirty="0">
                  <a:solidFill>
                    <a:srgbClr val="595959">
                      <a:alpha val="100000"/>
                    </a:srgbClr>
                  </a:solidFill>
                  <a:latin typeface="Microsoft YaHei"/>
                  <a:ea typeface="Microsoft YaHei"/>
                  <a:cs typeface="Microsoft YaHei"/>
                </a:rPr>
                <a:t>12.6%</a:t>
              </a:r>
              <a:endParaRPr lang="Microsoft YaHei" altLang="Microsoft YaHei" sz="1500" baseline="-7267" dirty="0"/>
            </a:p>
            <a:p>
              <a:pPr algn="l" rtl="0" eaLnBrk="0">
                <a:lnSpc>
                  <a:spcPct val="116000"/>
                </a:lnSpc>
                <a:tabLst/>
              </a:pPr>
              <a:endParaRPr lang="Arial" altLang="Arial" sz="1000" dirty="0"/>
            </a:p>
            <a:p>
              <a:pPr algn="l" rtl="0" eaLnBrk="0">
                <a:lnSpc>
                  <a:spcPct val="117000"/>
                </a:lnSpc>
                <a:tabLst/>
              </a:pPr>
              <a:endParaRPr lang="Arial" altLang="Arial" sz="1000" dirty="0"/>
            </a:p>
            <a:p>
              <a:pPr marL="15875" algn="l" rtl="0" eaLnBrk="0">
                <a:lnSpc>
                  <a:spcPct val="84000"/>
                </a:lnSpc>
                <a:spcBef>
                  <a:spcPts val="306"/>
                </a:spcBef>
                <a:tabLst/>
              </a:pPr>
              <a:r>
                <a:rPr sz="1000" kern="0" spc="-20" dirty="0">
                  <a:solidFill>
                    <a:srgbClr val="595959">
                      <a:alpha val="100000"/>
                    </a:srgbClr>
                  </a:solidFill>
                  <a:latin typeface="Microsoft YaHei"/>
                  <a:ea typeface="Microsoft YaHei"/>
                  <a:cs typeface="Microsoft YaHei"/>
                </a:rPr>
                <a:t>59.7%</a:t>
              </a:r>
              <a:endParaRPr lang="Microsoft YaHei" altLang="Microsoft YaHei" sz="1000" dirty="0"/>
            </a:p>
            <a:p>
              <a:pPr algn="r" rtl="0" eaLnBrk="0">
                <a:lnSpc>
                  <a:spcPct val="84000"/>
                </a:lnSpc>
                <a:spcBef>
                  <a:spcPts val="49"/>
                </a:spcBef>
                <a:tabLst/>
              </a:pPr>
              <a:r>
                <a:rPr sz="1000" kern="0" spc="-20" dirty="0">
                  <a:solidFill>
                    <a:srgbClr val="595959">
                      <a:alpha val="100000"/>
                    </a:srgbClr>
                  </a:solidFill>
                  <a:latin typeface="Microsoft YaHei"/>
                  <a:ea typeface="Microsoft YaHei"/>
                  <a:cs typeface="Microsoft YaHei"/>
                </a:rPr>
                <a:t>63.3%</a:t>
              </a:r>
              <a:endParaRPr lang="Microsoft YaHei" altLang="Microsoft YaHei" sz="1000" dirty="0"/>
            </a:p>
            <a:p>
              <a:pPr algn="l" rtl="0" eaLnBrk="0">
                <a:lnSpc>
                  <a:spcPct val="102000"/>
                </a:lnSpc>
                <a:tabLst/>
              </a:pPr>
              <a:endParaRPr lang="Arial" altLang="Arial" sz="1000" dirty="0"/>
            </a:p>
            <a:p>
              <a:pPr algn="l" rtl="0" eaLnBrk="0">
                <a:lnSpc>
                  <a:spcPct val="102000"/>
                </a:lnSpc>
                <a:tabLst/>
              </a:pPr>
              <a:endParaRPr lang="Arial" altLang="Arial" sz="1000" dirty="0"/>
            </a:p>
            <a:p>
              <a:pPr algn="l" rtl="0" eaLnBrk="0">
                <a:lnSpc>
                  <a:spcPct val="103000"/>
                </a:lnSpc>
                <a:tabLst/>
              </a:pPr>
              <a:endParaRPr lang="Arial" altLang="Arial" sz="1000" dirty="0"/>
            </a:p>
            <a:p>
              <a:pPr marL="12700" algn="l" rtl="0" eaLnBrk="0">
                <a:lnSpc>
                  <a:spcPts val="712"/>
                </a:lnSpc>
                <a:spcBef>
                  <a:spcPts val="300"/>
                </a:spcBef>
                <a:tabLst/>
              </a:pPr>
              <a:r>
                <a:rPr sz="1000" kern="0" spc="-20" dirty="0">
                  <a:solidFill>
                    <a:srgbClr val="595959">
                      <a:alpha val="100000"/>
                    </a:srgbClr>
                  </a:solidFill>
                  <a:latin typeface="Microsoft YaHei"/>
                  <a:ea typeface="Microsoft YaHei"/>
                  <a:cs typeface="Microsoft YaHei"/>
                </a:rPr>
                <a:t>29.0%</a:t>
              </a:r>
              <a:endParaRPr lang="Microsoft YaHei" altLang="Microsoft YaHei" sz="1000" dirty="0"/>
            </a:p>
            <a:p>
              <a:pPr algn="r" rtl="0" eaLnBrk="0">
                <a:lnSpc>
                  <a:spcPct val="78000"/>
                </a:lnSpc>
                <a:spcBef>
                  <a:spcPts val="8"/>
                </a:spcBef>
                <a:tabLst/>
              </a:pPr>
              <a:r>
                <a:rPr sz="1000" kern="0" spc="-30" dirty="0">
                  <a:solidFill>
                    <a:srgbClr val="595959">
                      <a:alpha val="100000"/>
                    </a:srgbClr>
                  </a:solidFill>
                  <a:latin typeface="Microsoft YaHei"/>
                  <a:ea typeface="Microsoft YaHei"/>
                  <a:cs typeface="Microsoft YaHei"/>
                </a:rPr>
                <a:t>19.4%</a:t>
              </a:r>
              <a:endParaRPr lang="Microsoft YaHei" altLang="Microsoft YaHei" sz="1000" dirty="0"/>
            </a:p>
          </p:txBody>
        </p:sp>
      </p:grpSp>
      <p:grpSp>
        <p:nvGrpSpPr>
          <p:cNvPr id="46" name="group 46"/>
          <p:cNvGrpSpPr/>
          <p:nvPr/>
        </p:nvGrpSpPr>
        <p:grpSpPr>
          <a:xfrm rot="21600000">
            <a:off x="679139" y="5151120"/>
            <a:ext cx="2003316" cy="120395"/>
            <a:chOff x="0" y="0"/>
            <a:chExt cx="2003316" cy="120395"/>
          </a:xfrm>
        </p:grpSpPr>
        <p:pic>
          <p:nvPicPr>
            <p:cNvPr id="874" name="picture 874"/>
            <p:cNvPicPr>
              <a:picLocks noChangeAspect="1"/>
            </p:cNvPicPr>
            <p:nvPr/>
          </p:nvPicPr>
          <p:blipFill>
            <a:blip r:embed="rId5"/>
            <a:stretch>
              <a:fillRect/>
            </a:stretch>
          </p:blipFill>
          <p:spPr>
            <a:xfrm rot="21600000">
              <a:off x="186492" y="0"/>
              <a:ext cx="1627632" cy="101281"/>
            </a:xfrm>
            <a:prstGeom prst="rect">
              <a:avLst/>
            </a:prstGeom>
          </p:spPr>
        </p:pic>
        <p:sp>
          <p:nvSpPr>
            <p:cNvPr id="876" name="textbox 876"/>
            <p:cNvSpPr/>
            <p:nvPr/>
          </p:nvSpPr>
          <p:spPr>
            <a:xfrm>
              <a:off x="-12700" y="79628"/>
              <a:ext cx="2028825" cy="7683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402"/>
                </a:lnSpc>
                <a:tabLst>
                  <a:tab pos="448944" algn="l"/>
                  <a:tab pos="2015489" algn="l"/>
                </a:tabLst>
              </a:pPr>
              <a:r>
                <a:rPr sz="800" strike="sngStrike" kern="0" spc="0" dirty="0">
                  <a:solidFill>
                    <a:srgbClr val="595959">
                      <a:alpha val="100000"/>
                    </a:srgbClr>
                  </a:solidFill>
                  <a:latin typeface="Microsoft YaHei"/>
                  <a:ea typeface="Microsoft YaHei"/>
                  <a:cs typeface="Microsoft YaHei"/>
                </a:rPr>
                <a:t>	</a:t>
              </a:r>
              <a:r>
                <a:rPr sz="800" strike="sngStrike" kern="0" spc="-20" dirty="0">
                  <a:solidFill>
                    <a:srgbClr val="595959">
                      <a:alpha val="100000"/>
                    </a:srgbClr>
                  </a:solidFill>
                  <a:latin typeface="Microsoft YaHei"/>
                  <a:ea typeface="Microsoft YaHei"/>
                  <a:cs typeface="Microsoft YaHei"/>
                </a:rPr>
                <a:t>.</a:t>
              </a:r>
              <a:r>
                <a:rPr sz="800" strike="sngStrike" kern="0" spc="10" dirty="0">
                  <a:solidFill>
                    <a:srgbClr val="595959">
                      <a:alpha val="100000"/>
                    </a:srgbClr>
                  </a:solidFill>
                  <a:latin typeface="Microsoft YaHei"/>
                  <a:ea typeface="Microsoft YaHei"/>
                  <a:cs typeface="Microsoft YaHei"/>
                </a:rPr>
                <a:t>          </a:t>
              </a:r>
              <a:r>
                <a:rPr sz="800" strike="sngStrike" kern="0" spc="0" dirty="0">
                  <a:solidFill>
                    <a:srgbClr val="595959">
                      <a:alpha val="100000"/>
                    </a:srgbClr>
                  </a:solidFill>
                  <a:latin typeface="Microsoft YaHei"/>
                  <a:ea typeface="Microsoft YaHei"/>
                  <a:cs typeface="Microsoft YaHei"/>
                </a:rPr>
                <a:t>                      </a:t>
              </a:r>
              <a:r>
                <a:rPr sz="800" kern="0" spc="-20" dirty="0">
                  <a:solidFill>
                    <a:srgbClr val="595959">
                      <a:alpha val="100000"/>
                    </a:srgbClr>
                  </a:solidFill>
                  <a:latin typeface="Microsoft YaHei"/>
                  <a:ea typeface="Microsoft YaHei"/>
                  <a:cs typeface="Microsoft YaHei"/>
                </a:rPr>
                <a:t>.</a:t>
              </a:r>
              <a:r>
                <a:rPr sz="800" strike="sngStrike" kern="0" spc="0" dirty="0">
                  <a:solidFill>
                    <a:srgbClr val="595959">
                      <a:alpha val="100000"/>
                    </a:srgbClr>
                  </a:solidFill>
                  <a:latin typeface="Microsoft YaHei"/>
                  <a:ea typeface="Microsoft YaHei"/>
                  <a:cs typeface="Microsoft YaHei"/>
                </a:rPr>
                <a:t>	</a:t>
              </a:r>
              <a:endParaRPr lang="Microsoft YaHei" altLang="Microsoft YaHei" sz="800" dirty="0"/>
            </a:p>
          </p:txBody>
        </p:sp>
      </p:grpSp>
      <p:sp>
        <p:nvSpPr>
          <p:cNvPr id="878" name="rect"/>
          <p:cNvSpPr/>
          <p:nvPr/>
        </p:nvSpPr>
        <p:spPr>
          <a:xfrm>
            <a:off x="1492691" y="5145181"/>
            <a:ext cx="376209" cy="32711"/>
          </a:xfrm>
          <a:prstGeom prst="rect">
            <a:avLst/>
          </a:prstGeom>
          <a:solidFill>
            <a:srgbClr val="A6A6A6">
              <a:alpha val="100000"/>
            </a:srgbClr>
          </a:solidFill>
          <a:ln cap="flat">
            <a:noFill/>
            <a:prstDash val="solid"/>
            <a:miter lim="0"/>
          </a:ln>
        </p:spPr>
        <p:txBody>
          <a:bodyPr rtlCol="0"/>
          <a:lstStyle/>
          <a:p>
            <a:pPr algn="ctr"/>
            <a:endParaRPr lang="zh-CN" altLang="en-US"/>
          </a:p>
        </p:txBody>
      </p:sp>
      <p:pic>
        <p:nvPicPr>
          <p:cNvPr id="880" name="picture 880"/>
          <p:cNvPicPr>
            <a:picLocks noChangeAspect="1"/>
          </p:cNvPicPr>
          <p:nvPr/>
        </p:nvPicPr>
        <p:blipFill>
          <a:blip r:embed="rId6"/>
          <a:stretch>
            <a:fillRect/>
          </a:stretch>
        </p:blipFill>
        <p:spPr>
          <a:xfrm rot="21600000">
            <a:off x="865631" y="3483864"/>
            <a:ext cx="1627632" cy="1688591"/>
          </a:xfrm>
          <a:prstGeom prst="rect">
            <a:avLst/>
          </a:prstGeom>
        </p:spPr>
      </p:pic>
      <p:graphicFrame>
        <p:nvGraphicFramePr>
          <p:cNvPr id="882" name="table 882"/>
          <p:cNvGraphicFramePr>
            <a:graphicFrameLocks noGrp="1"/>
          </p:cNvGraphicFramePr>
          <p:nvPr/>
        </p:nvGraphicFramePr>
        <p:xfrm>
          <a:off x="3078920" y="5382132"/>
          <a:ext cx="2475229" cy="880110"/>
        </p:xfrm>
        <a:graphic>
          <a:graphicData uri="http://schemas.openxmlformats.org/drawingml/2006/table">
            <a:tbl>
              <a:tblPr/>
              <a:tblGrid>
                <a:gridCol w="1237614"/>
                <a:gridCol w="1237614"/>
              </a:tblGrid>
              <a:tr h="880110">
                <a:tc>
                  <a:txBody>
                    <a:bodyPr/>
                    <a:lstStyle/>
                    <a:p>
                      <a:pPr marL="363220"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2022.1-5</a:t>
                      </a:r>
                      <a:endParaRPr lang="Microsoft YaHei" altLang="Microsoft YaHei" sz="1000" dirty="0"/>
                    </a:p>
                    <a:p>
                      <a:pPr marL="74930" algn="l" rtl="0" eaLnBrk="0">
                        <a:lnSpc>
                          <a:spcPct val="90000"/>
                        </a:lnSpc>
                        <a:spcBef>
                          <a:spcPts val="648"/>
                        </a:spcBef>
                        <a:tabLst>
                          <a:tab pos="10985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视频贴片广告</a:t>
                      </a:r>
                      <a:endParaRPr lang="Microsoft YaHei" altLang="Microsoft YaHei" sz="1000" dirty="0"/>
                    </a:p>
                    <a:p>
                      <a:pPr marL="74930" algn="l" rtl="0" eaLnBrk="0">
                        <a:lnSpc>
                          <a:spcPct val="90000"/>
                        </a:lnSpc>
                        <a:spcBef>
                          <a:spcPts val="336"/>
                        </a:spcBef>
                        <a:tabLst>
                          <a:tab pos="118745" algn="l"/>
                        </a:tabLst>
                      </a:pP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网幅广告</a:t>
                      </a:r>
                      <a:endParaRPr lang="Microsoft YaHei" altLang="Microsoft YaHei" sz="1000" dirty="0"/>
                    </a:p>
                    <a:p>
                      <a:pPr marL="74930" algn="l" rtl="0" eaLnBrk="0">
                        <a:lnSpc>
                          <a:spcPct val="90000"/>
                        </a:lnSpc>
                        <a:spcBef>
                          <a:spcPts val="360"/>
                        </a:spcBef>
                        <a:tabLst>
                          <a:tab pos="10985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信息流广告</a:t>
                      </a:r>
                      <a:endParaRPr lang="Microsoft YaHei" altLang="Microsoft YaHei" sz="1000" dirty="0"/>
                    </a:p>
                    <a:p>
                      <a:pPr algn="l" rtl="0" eaLnBrk="0">
                        <a:lnSpc>
                          <a:spcPct val="100000"/>
                        </a:lnSpc>
                        <a:tabLst/>
                      </a:pPr>
                      <a:endParaRPr lang="Arial" altLang="Arial" sz="300" dirty="0"/>
                    </a:p>
                    <a:p>
                      <a:pPr marL="74930" algn="l" rtl="0" eaLnBrk="0">
                        <a:lnSpc>
                          <a:spcPct val="77000"/>
                        </a:lnSpc>
                        <a:tabLst>
                          <a:tab pos="10985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正方形大尺寸广告</a:t>
                      </a:r>
                      <a:endParaRPr lang="Microsoft YaHei" altLang="Microsoft YaHei" sz="1000" dirty="0"/>
                    </a:p>
                  </a:txBody>
                  <a:tcPr marL="0" marR="0" marT="494" marB="0" vert="horz">
                    <a:lnL>
                      <a:noFill/>
                    </a:lnL>
                    <a:lnR>
                      <a:noFill/>
                    </a:lnR>
                    <a:lnT>
                      <a:noFill/>
                    </a:lnT>
                    <a:lnB>
                      <a:noFill/>
                    </a:lnB>
                  </a:tcPr>
                </a:tc>
                <a:tc>
                  <a:txBody>
                    <a:bodyPr/>
                    <a:lstStyle/>
                    <a:p>
                      <a:pPr marL="281304"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2023.1-5</a:t>
                      </a:r>
                      <a:endParaRPr lang="Microsoft YaHei" altLang="Microsoft YaHei" sz="1000" dirty="0"/>
                    </a:p>
                    <a:p>
                      <a:pPr marL="188595" algn="l" rtl="0" eaLnBrk="0">
                        <a:lnSpc>
                          <a:spcPct val="81000"/>
                        </a:lnSpc>
                        <a:spcBef>
                          <a:spcPts val="650"/>
                        </a:spcBef>
                        <a:tabLst>
                          <a:tab pos="22288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全屏广告</a:t>
                      </a:r>
                      <a:endParaRPr lang="Microsoft YaHei" altLang="Microsoft YaHei" sz="1000" dirty="0"/>
                    </a:p>
                    <a:p>
                      <a:pPr marL="188595" algn="l" rtl="0" eaLnBrk="0">
                        <a:lnSpc>
                          <a:spcPts val="1416"/>
                        </a:lnSpc>
                        <a:tabLst>
                          <a:tab pos="22352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焦点图</a:t>
                      </a:r>
                      <a:endParaRPr lang="Microsoft YaHei" altLang="Microsoft YaHei" sz="1000" dirty="0"/>
                    </a:p>
                    <a:p>
                      <a:pPr marL="188595" algn="l" rtl="0" eaLnBrk="0">
                        <a:lnSpc>
                          <a:spcPct val="89000"/>
                        </a:lnSpc>
                        <a:spcBef>
                          <a:spcPts val="477"/>
                        </a:spcBef>
                        <a:tabLst>
                          <a:tab pos="2298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品牌专区</a:t>
                      </a:r>
                      <a:endParaRPr lang="Microsoft YaHei" altLang="Microsoft YaHei" sz="1000" dirty="0"/>
                    </a:p>
                    <a:p>
                      <a:pPr algn="l" rtl="0" eaLnBrk="0">
                        <a:lnSpc>
                          <a:spcPct val="100000"/>
                        </a:lnSpc>
                        <a:tabLst/>
                      </a:pPr>
                      <a:endParaRPr lang="Arial" altLang="Arial" sz="300" dirty="0"/>
                    </a:p>
                    <a:p>
                      <a:pPr marL="188595" algn="l" rtl="0" eaLnBrk="0">
                        <a:lnSpc>
                          <a:spcPct val="77000"/>
                        </a:lnSpc>
                        <a:tabLst>
                          <a:tab pos="22479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长纵式大尺寸广告</a:t>
                      </a:r>
                      <a:endParaRPr lang="Microsoft YaHei" altLang="Microsoft YaHei" sz="1000" dirty="0"/>
                    </a:p>
                  </a:txBody>
                  <a:tcPr marL="0" marR="0" marT="494" marB="0" vert="horz">
                    <a:lnL>
                      <a:noFill/>
                    </a:lnL>
                    <a:lnR>
                      <a:noFill/>
                    </a:lnR>
                    <a:lnT>
                      <a:noFill/>
                    </a:lnT>
                    <a:lnB>
                      <a:noFill/>
                    </a:lnB>
                  </a:tcPr>
                </a:tc>
              </a:tr>
            </a:tbl>
          </a:graphicData>
        </a:graphic>
      </p:graphicFrame>
      <p:pic>
        <p:nvPicPr>
          <p:cNvPr id="884" name="picture 884"/>
          <p:cNvPicPr>
            <a:picLocks noChangeAspect="1"/>
          </p:cNvPicPr>
          <p:nvPr/>
        </p:nvPicPr>
        <p:blipFill>
          <a:blip r:embed="rId7"/>
          <a:stretch>
            <a:fillRect/>
          </a:stretch>
        </p:blipFill>
        <p:spPr>
          <a:xfrm rot="21600000">
            <a:off x="4429889" y="6159361"/>
            <a:ext cx="75403" cy="71375"/>
          </a:xfrm>
          <a:prstGeom prst="rect">
            <a:avLst/>
          </a:prstGeom>
        </p:spPr>
      </p:pic>
      <p:pic>
        <p:nvPicPr>
          <p:cNvPr id="886" name="picture 886"/>
          <p:cNvPicPr>
            <a:picLocks noChangeAspect="1"/>
          </p:cNvPicPr>
          <p:nvPr/>
        </p:nvPicPr>
        <p:blipFill>
          <a:blip r:embed="rId8"/>
          <a:stretch>
            <a:fillRect/>
          </a:stretch>
        </p:blipFill>
        <p:spPr>
          <a:xfrm rot="21600000">
            <a:off x="4429889" y="5978637"/>
            <a:ext cx="75410" cy="75409"/>
          </a:xfrm>
          <a:prstGeom prst="rect">
            <a:avLst/>
          </a:prstGeom>
        </p:spPr>
      </p:pic>
      <p:pic>
        <p:nvPicPr>
          <p:cNvPr id="888" name="picture 888"/>
          <p:cNvPicPr>
            <a:picLocks noChangeAspect="1"/>
          </p:cNvPicPr>
          <p:nvPr/>
        </p:nvPicPr>
        <p:blipFill>
          <a:blip r:embed="rId9"/>
          <a:stretch>
            <a:fillRect/>
          </a:stretch>
        </p:blipFill>
        <p:spPr>
          <a:xfrm rot="21600000">
            <a:off x="4429889" y="5796765"/>
            <a:ext cx="75410" cy="75410"/>
          </a:xfrm>
          <a:prstGeom prst="rect">
            <a:avLst/>
          </a:prstGeom>
        </p:spPr>
      </p:pic>
      <p:pic>
        <p:nvPicPr>
          <p:cNvPr id="890" name="picture 890"/>
          <p:cNvPicPr>
            <a:picLocks noChangeAspect="1"/>
          </p:cNvPicPr>
          <p:nvPr/>
        </p:nvPicPr>
        <p:blipFill>
          <a:blip r:embed="rId10"/>
          <a:stretch>
            <a:fillRect/>
          </a:stretch>
        </p:blipFill>
        <p:spPr>
          <a:xfrm rot="21600000">
            <a:off x="4429889" y="5614894"/>
            <a:ext cx="75410" cy="75409"/>
          </a:xfrm>
          <a:prstGeom prst="rect">
            <a:avLst/>
          </a:prstGeom>
        </p:spPr>
      </p:pic>
      <p:pic>
        <p:nvPicPr>
          <p:cNvPr id="892" name="picture 892"/>
          <p:cNvPicPr>
            <a:picLocks noChangeAspect="1"/>
          </p:cNvPicPr>
          <p:nvPr/>
        </p:nvPicPr>
        <p:blipFill>
          <a:blip r:embed="rId11"/>
          <a:stretch>
            <a:fillRect/>
          </a:stretch>
        </p:blipFill>
        <p:spPr>
          <a:xfrm rot="21600000">
            <a:off x="3078920" y="6159361"/>
            <a:ext cx="75410" cy="71375"/>
          </a:xfrm>
          <a:prstGeom prst="rect">
            <a:avLst/>
          </a:prstGeom>
        </p:spPr>
      </p:pic>
      <p:pic>
        <p:nvPicPr>
          <p:cNvPr id="894" name="picture 894"/>
          <p:cNvPicPr>
            <a:picLocks noChangeAspect="1"/>
          </p:cNvPicPr>
          <p:nvPr/>
        </p:nvPicPr>
        <p:blipFill>
          <a:blip r:embed="rId12"/>
          <a:stretch>
            <a:fillRect/>
          </a:stretch>
        </p:blipFill>
        <p:spPr>
          <a:xfrm rot="21600000">
            <a:off x="3078920" y="5978637"/>
            <a:ext cx="75410" cy="75409"/>
          </a:xfrm>
          <a:prstGeom prst="rect">
            <a:avLst/>
          </a:prstGeom>
        </p:spPr>
      </p:pic>
      <p:pic>
        <p:nvPicPr>
          <p:cNvPr id="896" name="picture 896"/>
          <p:cNvPicPr>
            <a:picLocks noChangeAspect="1"/>
          </p:cNvPicPr>
          <p:nvPr/>
        </p:nvPicPr>
        <p:blipFill>
          <a:blip r:embed="rId13"/>
          <a:stretch>
            <a:fillRect/>
          </a:stretch>
        </p:blipFill>
        <p:spPr>
          <a:xfrm rot="21600000">
            <a:off x="3078920" y="5796765"/>
            <a:ext cx="75410" cy="75410"/>
          </a:xfrm>
          <a:prstGeom prst="rect">
            <a:avLst/>
          </a:prstGeom>
        </p:spPr>
      </p:pic>
      <p:pic>
        <p:nvPicPr>
          <p:cNvPr id="898" name="picture 898"/>
          <p:cNvPicPr>
            <a:picLocks noChangeAspect="1"/>
          </p:cNvPicPr>
          <p:nvPr/>
        </p:nvPicPr>
        <p:blipFill>
          <a:blip r:embed="rId14"/>
          <a:stretch>
            <a:fillRect/>
          </a:stretch>
        </p:blipFill>
        <p:spPr>
          <a:xfrm rot="21600000">
            <a:off x="3078920" y="5614894"/>
            <a:ext cx="75410" cy="75409"/>
          </a:xfrm>
          <a:prstGeom prst="rect">
            <a:avLst/>
          </a:prstGeom>
        </p:spPr>
      </p:pic>
      <p:sp>
        <p:nvSpPr>
          <p:cNvPr id="900" name="textbox 900"/>
          <p:cNvSpPr/>
          <p:nvPr/>
        </p:nvSpPr>
        <p:spPr>
          <a:xfrm>
            <a:off x="916766" y="2673451"/>
            <a:ext cx="7153909" cy="2603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848"/>
              </a:lnSpc>
              <a:tabLst/>
            </a:pPr>
            <a:r>
              <a:rPr sz="1400" b="1" kern="0" spc="0" dirty="0">
                <a:solidFill>
                  <a:srgbClr val="404040">
                    <a:alpha val="100000"/>
                  </a:srgbClr>
                </a:solidFill>
                <a:latin typeface="Microsoft YaHei"/>
                <a:ea typeface="Microsoft YaHei"/>
                <a:cs typeface="Microsoft YaHei"/>
              </a:rPr>
              <a:t>AdTracker-2022.1-5对比20</a:t>
            </a:r>
            <a:r>
              <a:rPr sz="1400" b="1" kern="0" spc="-10" dirty="0">
                <a:solidFill>
                  <a:srgbClr val="404040">
                    <a:alpha val="100000"/>
                  </a:srgbClr>
                </a:solidFill>
                <a:latin typeface="Microsoft YaHei"/>
                <a:ea typeface="Microsoft YaHei"/>
                <a:cs typeface="Microsoft YaHei"/>
              </a:rPr>
              <a:t>23.1-5美妆类奢侈品展示广告投放终端&amp;广告形式&amp;媒体类型</a:t>
            </a:r>
            <a:endParaRPr lang="Microsoft YaHei" altLang="Microsoft YaHei" sz="1400" dirty="0"/>
          </a:p>
        </p:txBody>
      </p:sp>
      <p:sp>
        <p:nvSpPr>
          <p:cNvPr id="902" name="textbox 902"/>
          <p:cNvSpPr/>
          <p:nvPr/>
        </p:nvSpPr>
        <p:spPr>
          <a:xfrm>
            <a:off x="5792715" y="5400420"/>
            <a:ext cx="2740025" cy="407034"/>
          </a:xfrm>
          <a:prstGeom prst="rect">
            <a:avLst/>
          </a:prstGeom>
        </p:spPr>
        <p:txBody>
          <a:bodyPr vert="horz" wrap="square" lIns="0" tIns="0" rIns="0" bIns="0"/>
          <a:lstStyle/>
          <a:p>
            <a:pPr algn="l" rtl="0" eaLnBrk="0">
              <a:lnSpc>
                <a:spcPct val="83333"/>
              </a:lnSpc>
              <a:tabLst/>
            </a:pPr>
            <a:endParaRPr lang="Arial" altLang="Arial" sz="100" dirty="0"/>
          </a:p>
          <a:p>
            <a:pPr marL="12700" algn="l" rtl="0" eaLnBrk="0">
              <a:lnSpc>
                <a:spcPct val="90000"/>
              </a:lnSpc>
              <a:tabLst/>
            </a:pPr>
            <a:r>
              <a:rPr sz="1000" kern="0" spc="0" dirty="0">
                <a:solidFill>
                  <a:srgbClr val="595959">
                    <a:alpha val="100000"/>
                  </a:srgbClr>
                </a:solidFill>
                <a:latin typeface="Microsoft YaHei"/>
                <a:ea typeface="Microsoft YaHei"/>
                <a:cs typeface="Microsoft YaHei"/>
              </a:rPr>
              <a:t>视频网站 微博媒体</a:t>
            </a:r>
            <a:r>
              <a:rPr sz="1000" kern="0" spc="15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门户网站 其它网站 新闻网站</a:t>
            </a:r>
            <a:endParaRPr lang="Microsoft YaHei" altLang="Microsoft YaHei" sz="1000" dirty="0"/>
          </a:p>
          <a:p>
            <a:pPr algn="l" rtl="0" eaLnBrk="0">
              <a:lnSpc>
                <a:spcPct val="108000"/>
              </a:lnSpc>
              <a:tabLst/>
            </a:pPr>
            <a:endParaRPr lang="Arial" altLang="Arial" sz="700" dirty="0"/>
          </a:p>
          <a:p>
            <a:pPr marL="367029" algn="l" rtl="0" eaLnBrk="0">
              <a:lnSpc>
                <a:spcPct val="84000"/>
              </a:lnSpc>
              <a:spcBef>
                <a:spcPts val="5"/>
              </a:spcBef>
              <a:tabLst>
                <a:tab pos="407034" algn="l"/>
              </a:tabLst>
            </a:pP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2022.1-5</a:t>
            </a:r>
            <a:r>
              <a:rPr sz="1000" kern="0" spc="-9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（万</a:t>
            </a:r>
            <a:r>
              <a:rPr sz="1000" kern="0" spc="-40" dirty="0">
                <a:solidFill>
                  <a:srgbClr val="595959">
                    <a:alpha val="100000"/>
                  </a:srgbClr>
                </a:solidFill>
                <a:latin typeface="Microsoft YaHei"/>
                <a:ea typeface="Microsoft YaHei"/>
                <a:cs typeface="Microsoft YaHei"/>
              </a:rPr>
              <a:t>）         2023.1-5</a:t>
            </a:r>
            <a:r>
              <a:rPr sz="1000" kern="0" spc="-8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（万）</a:t>
            </a:r>
            <a:endParaRPr lang="Microsoft YaHei" altLang="Microsoft YaHei" sz="1000" dirty="0"/>
          </a:p>
        </p:txBody>
      </p:sp>
      <p:pic>
        <p:nvPicPr>
          <p:cNvPr id="904" name="picture 904"/>
          <p:cNvPicPr>
            <a:picLocks noChangeAspect="1"/>
          </p:cNvPicPr>
          <p:nvPr/>
        </p:nvPicPr>
        <p:blipFill>
          <a:blip r:embed="rId15"/>
          <a:stretch>
            <a:fillRect/>
          </a:stretch>
        </p:blipFill>
        <p:spPr>
          <a:xfrm rot="21600000">
            <a:off x="7310003" y="5679672"/>
            <a:ext cx="75410" cy="75409"/>
          </a:xfrm>
          <a:prstGeom prst="rect">
            <a:avLst/>
          </a:prstGeom>
        </p:spPr>
      </p:pic>
      <p:pic>
        <p:nvPicPr>
          <p:cNvPr id="906" name="picture 906"/>
          <p:cNvPicPr>
            <a:picLocks noChangeAspect="1"/>
          </p:cNvPicPr>
          <p:nvPr/>
        </p:nvPicPr>
        <p:blipFill>
          <a:blip r:embed="rId16"/>
          <a:stretch>
            <a:fillRect/>
          </a:stretch>
        </p:blipFill>
        <p:spPr>
          <a:xfrm rot="21600000">
            <a:off x="6084477" y="5679672"/>
            <a:ext cx="75409" cy="75409"/>
          </a:xfrm>
          <a:prstGeom prst="rect">
            <a:avLst/>
          </a:prstGeom>
        </p:spPr>
      </p:pic>
      <p:graphicFrame>
        <p:nvGraphicFramePr>
          <p:cNvPr id="908" name="table 908"/>
          <p:cNvGraphicFramePr>
            <a:graphicFrameLocks noGrp="1"/>
          </p:cNvGraphicFramePr>
          <p:nvPr/>
        </p:nvGraphicFramePr>
        <p:xfrm>
          <a:off x="5421330" y="3093868"/>
          <a:ext cx="3176905" cy="284479"/>
        </p:xfrm>
        <a:graphic>
          <a:graphicData uri="http://schemas.openxmlformats.org/drawingml/2006/table">
            <a:tbl>
              <a:tblPr/>
              <a:tblGrid>
                <a:gridCol w="373379"/>
                <a:gridCol w="588009"/>
                <a:gridCol w="553084"/>
                <a:gridCol w="553084"/>
                <a:gridCol w="625475"/>
                <a:gridCol w="483869"/>
              </a:tblGrid>
              <a:tr h="284479">
                <a:tc>
                  <a:txBody>
                    <a:bodyPr/>
                    <a:lstStyle/>
                    <a:p>
                      <a:pPr algn="l" rtl="0" eaLnBrk="0">
                        <a:lnSpc>
                          <a:spcPct val="160000"/>
                        </a:lnSpc>
                        <a:tabLst/>
                      </a:pPr>
                      <a:endParaRPr lang="Arial" altLang="Arial" sz="100" dirty="0"/>
                    </a:p>
                    <a:p>
                      <a:pPr marL="97155" indent="-13970" algn="l" rtl="0" eaLnBrk="0">
                        <a:lnSpc>
                          <a:spcPct val="111000"/>
                        </a:lnSpc>
                        <a:tabLst/>
                      </a:pPr>
                      <a:r>
                        <a:rPr sz="900" kern="0" spc="-50" dirty="0">
                          <a:solidFill>
                            <a:srgbClr val="595959">
                              <a:alpha val="100000"/>
                            </a:srgbClr>
                          </a:solidFill>
                          <a:latin typeface="Microsoft YaHei"/>
                          <a:ea typeface="Microsoft YaHei"/>
                          <a:cs typeface="Microsoft YaHei"/>
                        </a:rPr>
                        <a:t>同比</a:t>
                      </a:r>
                      <a:r>
                        <a:rPr sz="900" kern="0" spc="0" dirty="0">
                          <a:solidFill>
                            <a:srgbClr val="595959">
                              <a:alpha val="100000"/>
                            </a:srgbClr>
                          </a:solidFill>
                          <a:latin typeface="Microsoft YaHei"/>
                          <a:ea typeface="Microsoft YaHei"/>
                          <a:cs typeface="Microsoft YaHei"/>
                        </a:rPr>
                        <a:t>   </a:t>
                      </a:r>
                      <a:r>
                        <a:rPr sz="600" kern="0" spc="-50" dirty="0">
                          <a:solidFill>
                            <a:srgbClr val="595959">
                              <a:alpha val="100000"/>
                            </a:srgbClr>
                          </a:solidFill>
                          <a:latin typeface="Microsoft YaHei"/>
                          <a:ea typeface="Microsoft YaHei"/>
                          <a:cs typeface="Microsoft YaHei"/>
                        </a:rPr>
                        <a:t>（%）</a:t>
                      </a:r>
                      <a:endParaRPr lang="Microsoft YaHei" altLang="Microsoft YaHei" sz="6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6000"/>
                        </a:lnSpc>
                        <a:tabLst/>
                      </a:pPr>
                      <a:endParaRPr lang="Arial" altLang="Arial" sz="600" dirty="0"/>
                    </a:p>
                    <a:p>
                      <a:pPr marL="128904"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-8.4%</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6000"/>
                        </a:lnSpc>
                        <a:tabLst/>
                      </a:pPr>
                      <a:endParaRPr lang="Arial" altLang="Arial" sz="600" dirty="0"/>
                    </a:p>
                    <a:p>
                      <a:pPr marL="93344" algn="l" rtl="0" eaLnBrk="0">
                        <a:lnSpc>
                          <a:spcPct val="84000"/>
                        </a:lnSpc>
                        <a:spcBef>
                          <a:spcPts val="3"/>
                        </a:spcBef>
                        <a:tabLst/>
                      </a:pPr>
                      <a:r>
                        <a:rPr sz="1000" b="1" kern="0" spc="-20" dirty="0">
                          <a:solidFill>
                            <a:srgbClr val="F38286">
                              <a:alpha val="100000"/>
                            </a:srgbClr>
                          </a:solidFill>
                          <a:latin typeface="Microsoft YaHei"/>
                          <a:ea typeface="Microsoft YaHei"/>
                          <a:cs typeface="Microsoft YaHei"/>
                        </a:rPr>
                        <a:t>53.7%</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6000"/>
                        </a:lnSpc>
                        <a:tabLst/>
                      </a:pPr>
                      <a:endParaRPr lang="Arial" altLang="Arial" sz="600" dirty="0"/>
                    </a:p>
                    <a:p>
                      <a:pPr marL="88900" algn="l" rtl="0" eaLnBrk="0">
                        <a:lnSpc>
                          <a:spcPct val="84000"/>
                        </a:lnSpc>
                        <a:spcBef>
                          <a:spcPts val="3"/>
                        </a:spcBef>
                        <a:tabLst/>
                      </a:pPr>
                      <a:r>
                        <a:rPr sz="1000" b="1" kern="0" spc="-20" dirty="0">
                          <a:solidFill>
                            <a:srgbClr val="F38286">
                              <a:alpha val="100000"/>
                            </a:srgbClr>
                          </a:solidFill>
                          <a:latin typeface="Microsoft YaHei"/>
                          <a:ea typeface="Microsoft YaHei"/>
                          <a:cs typeface="Microsoft YaHei"/>
                        </a:rPr>
                        <a:t>28.8%</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6000"/>
                        </a:lnSpc>
                        <a:tabLst/>
                      </a:pPr>
                      <a:endParaRPr lang="Arial" altLang="Arial" sz="600" dirty="0"/>
                    </a:p>
                    <a:p>
                      <a:pPr marL="86360" algn="l" rtl="0" eaLnBrk="0">
                        <a:lnSpc>
                          <a:spcPct val="84000"/>
                        </a:lnSpc>
                        <a:spcBef>
                          <a:spcPts val="3"/>
                        </a:spcBef>
                        <a:tabLst/>
                      </a:pPr>
                      <a:r>
                        <a:rPr sz="1000" b="1" kern="0" spc="-20" dirty="0">
                          <a:solidFill>
                            <a:srgbClr val="F38286">
                              <a:alpha val="100000"/>
                            </a:srgbClr>
                          </a:solidFill>
                          <a:latin typeface="Microsoft YaHei"/>
                          <a:ea typeface="Microsoft YaHei"/>
                          <a:cs typeface="Microsoft YaHei"/>
                        </a:rPr>
                        <a:t>299.2%</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6000"/>
                        </a:lnSpc>
                        <a:tabLst/>
                      </a:pPr>
                      <a:endParaRPr lang="Arial" altLang="Arial" sz="600" dirty="0"/>
                    </a:p>
                    <a:p>
                      <a:pPr marL="38734"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-53.3%</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910" name="textbox 910"/>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19</a:t>
            </a:r>
            <a:endParaRPr lang="Microsoft YaHei" altLang="Microsoft YaHei" sz="1200" baseline="-4340" dirty="0"/>
          </a:p>
        </p:txBody>
      </p:sp>
      <p:sp>
        <p:nvSpPr>
          <p:cNvPr id="912" name="textbox 912"/>
          <p:cNvSpPr/>
          <p:nvPr/>
        </p:nvSpPr>
        <p:spPr>
          <a:xfrm>
            <a:off x="908440" y="5369432"/>
            <a:ext cx="1551939" cy="42227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85"/>
              </a:lnSpc>
              <a:tabLst/>
            </a:pPr>
            <a:r>
              <a:rPr sz="1000" kern="0" spc="-10" dirty="0">
                <a:solidFill>
                  <a:srgbClr val="595959">
                    <a:alpha val="100000"/>
                  </a:srgbClr>
                </a:solidFill>
                <a:latin typeface="Microsoft YaHei"/>
                <a:ea typeface="Microsoft YaHei"/>
                <a:cs typeface="Microsoft YaHei"/>
              </a:rPr>
              <a:t>2022.1-5</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2023.1-5</a:t>
            </a:r>
            <a:endParaRPr lang="Microsoft YaHei" altLang="Microsoft YaHei" sz="1000" dirty="0"/>
          </a:p>
          <a:p>
            <a:pPr marL="259079" algn="l" rtl="0" eaLnBrk="0">
              <a:lnSpc>
                <a:spcPts val="2339"/>
              </a:lnSpc>
              <a:tabLst>
                <a:tab pos="304165" algn="l"/>
              </a:tabLst>
            </a:pP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PC</a:t>
            </a:r>
            <a:r>
              <a:rPr sz="1000" kern="0" spc="3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移动</a:t>
            </a:r>
            <a:r>
              <a:rPr sz="1000" kern="0" spc="4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OTT</a:t>
            </a:r>
            <a:endParaRPr lang="Microsoft YaHei" altLang="Microsoft YaHei" sz="1000" dirty="0"/>
          </a:p>
        </p:txBody>
      </p:sp>
      <p:pic>
        <p:nvPicPr>
          <p:cNvPr id="914" name="picture 914"/>
          <p:cNvPicPr>
            <a:picLocks noChangeAspect="1"/>
          </p:cNvPicPr>
          <p:nvPr/>
        </p:nvPicPr>
        <p:blipFill>
          <a:blip r:embed="rId17"/>
          <a:stretch>
            <a:fillRect/>
          </a:stretch>
        </p:blipFill>
        <p:spPr>
          <a:xfrm rot="21600000">
            <a:off x="1966592" y="5675448"/>
            <a:ext cx="75410" cy="75410"/>
          </a:xfrm>
          <a:prstGeom prst="rect">
            <a:avLst/>
          </a:prstGeom>
        </p:spPr>
      </p:pic>
      <p:pic>
        <p:nvPicPr>
          <p:cNvPr id="916" name="picture 916"/>
          <p:cNvPicPr>
            <a:picLocks noChangeAspect="1"/>
          </p:cNvPicPr>
          <p:nvPr/>
        </p:nvPicPr>
        <p:blipFill>
          <a:blip r:embed="rId18"/>
          <a:stretch>
            <a:fillRect/>
          </a:stretch>
        </p:blipFill>
        <p:spPr>
          <a:xfrm rot="21600000">
            <a:off x="1507868" y="5675448"/>
            <a:ext cx="75410" cy="75410"/>
          </a:xfrm>
          <a:prstGeom prst="rect">
            <a:avLst/>
          </a:prstGeom>
        </p:spPr>
      </p:pic>
      <p:pic>
        <p:nvPicPr>
          <p:cNvPr id="918" name="picture 918"/>
          <p:cNvPicPr>
            <a:picLocks noChangeAspect="1"/>
          </p:cNvPicPr>
          <p:nvPr/>
        </p:nvPicPr>
        <p:blipFill>
          <a:blip r:embed="rId19"/>
          <a:stretch>
            <a:fillRect/>
          </a:stretch>
        </p:blipFill>
        <p:spPr>
          <a:xfrm rot="21600000">
            <a:off x="1092345" y="5675448"/>
            <a:ext cx="75409" cy="75410"/>
          </a:xfrm>
          <a:prstGeom prst="rect">
            <a:avLst/>
          </a:prstGeom>
        </p:spPr>
      </p:pic>
      <p:pic>
        <p:nvPicPr>
          <p:cNvPr id="920" name="picture 920"/>
          <p:cNvPicPr>
            <a:picLocks noChangeAspect="1"/>
          </p:cNvPicPr>
          <p:nvPr/>
        </p:nvPicPr>
        <p:blipFill>
          <a:blip r:embed="rId20"/>
          <a:stretch>
            <a:fillRect/>
          </a:stretch>
        </p:blipFill>
        <p:spPr>
          <a:xfrm rot="21600000">
            <a:off x="7878892" y="289233"/>
            <a:ext cx="988988" cy="490439"/>
          </a:xfrm>
          <a:prstGeom prst="rect">
            <a:avLst/>
          </a:prstGeom>
        </p:spPr>
      </p:pic>
      <p:sp>
        <p:nvSpPr>
          <p:cNvPr id="922" name="rect"/>
          <p:cNvSpPr/>
          <p:nvPr/>
        </p:nvSpPr>
        <p:spPr>
          <a:xfrm>
            <a:off x="3340608" y="3517392"/>
            <a:ext cx="722376" cy="3047"/>
          </a:xfrm>
          <a:prstGeom prst="rect">
            <a:avLst/>
          </a:prstGeom>
          <a:solidFill>
            <a:srgbClr val="547824">
              <a:alpha val="100000"/>
            </a:srgbClr>
          </a:solidFill>
          <a:ln cap="flat">
            <a:noFill/>
            <a:prstDash val="solid"/>
            <a:miter lim="0"/>
          </a:ln>
        </p:spPr>
        <p:txBody>
          <a:bodyPr rtlCol="0"/>
          <a:lstStyle/>
          <a:p>
            <a:pPr algn="ctr"/>
            <a:endParaRPr lang="zh-CN" altLang="en-US"/>
          </a:p>
        </p:txBody>
      </p:sp>
      <p:sp>
        <p:nvSpPr>
          <p:cNvPr id="924" name="textbox 924"/>
          <p:cNvSpPr/>
          <p:nvPr/>
        </p:nvSpPr>
        <p:spPr>
          <a:xfrm>
            <a:off x="3327908" y="3461384"/>
            <a:ext cx="1903095" cy="22923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1"/>
              </a:lnSpc>
              <a:tabLst>
                <a:tab pos="233679" algn="l"/>
                <a:tab pos="1889760" algn="l"/>
              </a:tabLst>
            </a:pPr>
            <a:r>
              <a:rPr sz="900" strike="sngStrike" kern="0" spc="0" dirty="0">
                <a:solidFill>
                  <a:srgbClr val="595959">
                    <a:alpha val="100000"/>
                  </a:srgbClr>
                </a:solidFill>
                <a:latin typeface="Microsoft YaHei"/>
                <a:ea typeface="Microsoft YaHei"/>
                <a:cs typeface="Microsoft YaHei"/>
              </a:rPr>
              <a:t>	</a:t>
            </a:r>
            <a:r>
              <a:rPr sz="900" b="1" kern="0" spc="0" dirty="0">
                <a:solidFill>
                  <a:srgbClr val="595959">
                    <a:alpha val="100000"/>
                  </a:srgbClr>
                </a:solidFill>
                <a:latin typeface="Microsoft YaHei"/>
                <a:ea typeface="Microsoft YaHei"/>
                <a:cs typeface="Microsoft YaHei"/>
              </a:rPr>
              <a:t>     </a:t>
            </a:r>
            <a:r>
              <a:rPr sz="1500" b="1" strike="sngStrike" kern="0" spc="-10" baseline="8256" dirty="0">
                <a:solidFill>
                  <a:srgbClr val="595959">
                    <a:alpha val="100000"/>
                  </a:srgbClr>
                </a:solidFill>
                <a:latin typeface="Microsoft YaHei"/>
                <a:ea typeface="Microsoft YaHei"/>
                <a:cs typeface="Microsoft YaHei"/>
              </a:rPr>
              <a:t>%</a:t>
            </a:r>
            <a:r>
              <a:rPr sz="900" b="1" strike="sngStrike" kern="0" spc="10" dirty="0">
                <a:solidFill>
                  <a:srgbClr val="595959">
                    <a:alpha val="100000"/>
                  </a:srgbClr>
                </a:solidFill>
                <a:latin typeface="Microsoft YaHei"/>
                <a:ea typeface="Microsoft YaHei"/>
                <a:cs typeface="Microsoft YaHei"/>
              </a:rPr>
              <a:t>      </a:t>
            </a:r>
            <a:r>
              <a:rPr sz="900" b="1" kern="0" spc="10" dirty="0">
                <a:solidFill>
                  <a:srgbClr val="595959">
                    <a:alpha val="100000"/>
                  </a:srgbClr>
                </a:solidFill>
                <a:latin typeface="Microsoft YaHei"/>
                <a:ea typeface="Microsoft YaHei"/>
                <a:cs typeface="Microsoft YaHei"/>
              </a:rPr>
              <a:t>            </a:t>
            </a:r>
            <a:r>
              <a:rPr sz="900" b="1" strike="sngStrike" kern="0" spc="40" dirty="0">
                <a:solidFill>
                  <a:srgbClr val="595959">
                    <a:alpha val="100000"/>
                  </a:srgbClr>
                </a:solidFill>
                <a:latin typeface="Microsoft YaHei"/>
                <a:ea typeface="Microsoft YaHei"/>
                <a:cs typeface="Microsoft YaHei"/>
              </a:rPr>
              <a:t>      </a:t>
            </a:r>
            <a:r>
              <a:rPr sz="1500" strike="sngStrike" kern="0" spc="-10" baseline="-5633" dirty="0">
                <a:solidFill>
                  <a:srgbClr val="595959">
                    <a:alpha val="100000"/>
                  </a:srgbClr>
                </a:solidFill>
                <a:latin typeface="Microsoft YaHei"/>
                <a:ea typeface="Microsoft YaHei"/>
                <a:cs typeface="Microsoft YaHei"/>
              </a:rPr>
              <a:t>2</a:t>
            </a:r>
            <a:r>
              <a:rPr sz="1500" kern="0" spc="-10" baseline="-5633" dirty="0">
                <a:solidFill>
                  <a:srgbClr val="595959">
                    <a:alpha val="100000"/>
                  </a:srgbClr>
                </a:solidFill>
                <a:latin typeface="Microsoft YaHei"/>
                <a:ea typeface="Microsoft YaHei"/>
                <a:cs typeface="Microsoft YaHei"/>
              </a:rPr>
              <a:t>.</a:t>
            </a:r>
            <a:r>
              <a:rPr sz="1500" strike="sngStrike" kern="0" spc="-10" baseline="-5633" dirty="0">
                <a:solidFill>
                  <a:srgbClr val="595959">
                    <a:alpha val="100000"/>
                  </a:srgbClr>
                </a:solidFill>
                <a:latin typeface="Microsoft YaHei"/>
                <a:ea typeface="Microsoft YaHei"/>
                <a:cs typeface="Microsoft YaHei"/>
              </a:rPr>
              <a:t>3%</a:t>
            </a:r>
            <a:r>
              <a:rPr sz="900" strike="sngStrike" kern="0" spc="0" dirty="0">
                <a:solidFill>
                  <a:srgbClr val="595959">
                    <a:alpha val="100000"/>
                  </a:srgbClr>
                </a:solidFill>
                <a:latin typeface="Microsoft YaHei"/>
                <a:ea typeface="Microsoft YaHei"/>
                <a:cs typeface="Microsoft YaHei"/>
              </a:rPr>
              <a:t>	</a:t>
            </a:r>
            <a:endParaRPr lang="Microsoft YaHei" altLang="Microsoft YaHei" sz="900" dirty="0"/>
          </a:p>
        </p:txBody>
      </p:sp>
      <p:sp>
        <p:nvSpPr>
          <p:cNvPr id="926" name="path"/>
          <p:cNvSpPr/>
          <p:nvPr/>
        </p:nvSpPr>
        <p:spPr>
          <a:xfrm>
            <a:off x="4062097" y="3519628"/>
            <a:ext cx="434197" cy="46605"/>
          </a:xfrm>
          <a:custGeom>
            <a:avLst/>
            <a:gdLst/>
            <a:ahLst/>
            <a:cxnLst/>
            <a:rect l="0" t="0" r="0" b="0"/>
            <a:pathLst>
              <a:path w="683" h="73">
                <a:moveTo>
                  <a:pt x="683" y="65"/>
                </a:moveTo>
                <a:lnTo>
                  <a:pt x="0" y="7"/>
                </a:lnTo>
              </a:path>
            </a:pathLst>
          </a:custGeom>
          <a:noFill/>
          <a:ln w="9525" cap="flat">
            <a:solidFill>
              <a:srgbClr val="A6A6A6">
                <a:alpha val="100000"/>
              </a:srgbClr>
            </a:solidFill>
            <a:prstDash val="solid"/>
            <a:round/>
          </a:ln>
        </p:spPr>
        <p:txBody>
          <a:bodyPr rtlCol="0"/>
          <a:lstStyle/>
          <a:p>
            <a:pPr algn="ctr"/>
            <a:endParaRPr lang="zh-CN" altLang="en-US"/>
          </a:p>
        </p:txBody>
      </p:sp>
      <p:pic>
        <p:nvPicPr>
          <p:cNvPr id="928" name="picture 928"/>
          <p:cNvPicPr>
            <a:picLocks noChangeAspect="1"/>
          </p:cNvPicPr>
          <p:nvPr/>
        </p:nvPicPr>
        <p:blipFill>
          <a:blip r:embed="rId21"/>
          <a:stretch>
            <a:fillRect/>
          </a:stretch>
        </p:blipFill>
        <p:spPr>
          <a:xfrm rot="21600000">
            <a:off x="3665965" y="3508120"/>
            <a:ext cx="68326" cy="138811"/>
          </a:xfrm>
          <a:prstGeom prst="rect">
            <a:avLst/>
          </a:prstGeom>
        </p:spPr>
      </p:pic>
      <p:sp>
        <p:nvSpPr>
          <p:cNvPr id="930" name="textbox 930"/>
          <p:cNvSpPr/>
          <p:nvPr/>
        </p:nvSpPr>
        <p:spPr>
          <a:xfrm>
            <a:off x="3623991" y="3618356"/>
            <a:ext cx="48894" cy="7048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52"/>
              </a:lnSpc>
              <a:tabLst/>
            </a:pPr>
            <a:r>
              <a:rPr sz="1000" kern="0" spc="-1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932" name="textbox 932"/>
          <p:cNvSpPr/>
          <p:nvPr/>
        </p:nvSpPr>
        <p:spPr>
          <a:xfrm>
            <a:off x="3623991" y="3578732"/>
            <a:ext cx="48894" cy="7048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52"/>
              </a:lnSpc>
              <a:tabLst/>
            </a:pPr>
            <a:r>
              <a:rPr sz="1000" strike="sngStrike" kern="0" spc="-10" dirty="0">
                <a:solidFill>
                  <a:srgbClr val="595959">
                    <a:alpha val="100000"/>
                  </a:srgbClr>
                </a:solidFill>
                <a:latin typeface="Microsoft YaHei"/>
                <a:ea typeface="Microsoft YaHei"/>
                <a:cs typeface="Microsoft YaHei"/>
              </a:rPr>
              <a:t>.</a:t>
            </a:r>
            <a:endParaRPr lang="Microsoft YaHei" altLang="Microsoft YaHei" sz="1000" dirty="0"/>
          </a:p>
        </p:txBody>
      </p:sp>
      <p:pic>
        <p:nvPicPr>
          <p:cNvPr id="934" name="picture 934"/>
          <p:cNvPicPr>
            <a:picLocks noChangeAspect="1"/>
          </p:cNvPicPr>
          <p:nvPr/>
        </p:nvPicPr>
        <p:blipFill>
          <a:blip r:embed="rId22"/>
          <a:stretch>
            <a:fillRect/>
          </a:stretch>
        </p:blipFill>
        <p:spPr>
          <a:xfrm rot="21600000">
            <a:off x="3562206" y="3508120"/>
            <a:ext cx="67055" cy="137287"/>
          </a:xfrm>
          <a:prstGeom prst="rect">
            <a:avLst/>
          </a:prstGeom>
        </p:spPr>
      </p:pic>
      <p:sp>
        <p:nvSpPr>
          <p:cNvPr id="936"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938" name="textbox 938"/>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940" name="textbox 940"/>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94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944" name="textbox 944"/>
          <p:cNvSpPr/>
          <p:nvPr/>
        </p:nvSpPr>
        <p:spPr>
          <a:xfrm>
            <a:off x="989881" y="4361052"/>
            <a:ext cx="386715"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83.0%</a:t>
            </a:r>
            <a:endParaRPr lang="Microsoft YaHei" altLang="Microsoft YaHei" sz="1000" dirty="0"/>
          </a:p>
        </p:txBody>
      </p:sp>
      <p:sp>
        <p:nvSpPr>
          <p:cNvPr id="946" name="textbox 946"/>
          <p:cNvSpPr/>
          <p:nvPr/>
        </p:nvSpPr>
        <p:spPr>
          <a:xfrm>
            <a:off x="1991539" y="4406772"/>
            <a:ext cx="386715"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80.5%</a:t>
            </a:r>
            <a:endParaRPr lang="Microsoft YaHei" altLang="Microsoft YaHei" sz="1000" dirty="0"/>
          </a:p>
        </p:txBody>
      </p:sp>
      <p:sp>
        <p:nvSpPr>
          <p:cNvPr id="948" name="textbox 948"/>
          <p:cNvSpPr/>
          <p:nvPr/>
        </p:nvSpPr>
        <p:spPr>
          <a:xfrm>
            <a:off x="1998651" y="3561969"/>
            <a:ext cx="379729" cy="154304"/>
          </a:xfrm>
          <a:prstGeom prst="rect">
            <a:avLst/>
          </a:prstGeom>
        </p:spPr>
        <p:txBody>
          <a:bodyPr vert="horz" wrap="square" lIns="0" tIns="0" rIns="0" bIns="0"/>
          <a:lstStyle/>
          <a:p>
            <a:pPr algn="l" rtl="0" eaLnBrk="0">
              <a:lnSpc>
                <a:spcPct val="86582"/>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15.0%</a:t>
            </a:r>
            <a:endParaRPr lang="Microsoft YaHei" altLang="Microsoft YaHei" sz="1000" dirty="0"/>
          </a:p>
        </p:txBody>
      </p:sp>
      <p:sp>
        <p:nvSpPr>
          <p:cNvPr id="950" name="textbox 950"/>
          <p:cNvSpPr/>
          <p:nvPr/>
        </p:nvSpPr>
        <p:spPr>
          <a:xfrm>
            <a:off x="996993" y="3528440"/>
            <a:ext cx="379729" cy="154304"/>
          </a:xfrm>
          <a:prstGeom prst="rect">
            <a:avLst/>
          </a:prstGeom>
        </p:spPr>
        <p:txBody>
          <a:bodyPr vert="horz" wrap="square" lIns="0" tIns="0" rIns="0" bIns="0"/>
          <a:lstStyle/>
          <a:p>
            <a:pPr algn="l" rtl="0" eaLnBrk="0">
              <a:lnSpc>
                <a:spcPct val="86970"/>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11.2%</a:t>
            </a:r>
            <a:endParaRPr lang="Microsoft YaHei" altLang="Microsoft YaHei" sz="1000" dirty="0"/>
          </a:p>
        </p:txBody>
      </p:sp>
      <p:sp>
        <p:nvSpPr>
          <p:cNvPr id="952" name="textbox 952"/>
          <p:cNvSpPr/>
          <p:nvPr/>
        </p:nvSpPr>
        <p:spPr>
          <a:xfrm>
            <a:off x="2023700" y="5159755"/>
            <a:ext cx="317500" cy="153670"/>
          </a:xfrm>
          <a:prstGeom prst="rect">
            <a:avLst/>
          </a:prstGeom>
        </p:spPr>
        <p:txBody>
          <a:bodyPr vert="horz" wrap="square" lIns="0" tIns="0" rIns="0" bIns="0"/>
          <a:lstStyle/>
          <a:p>
            <a:pPr algn="l" rtl="0" eaLnBrk="0">
              <a:lnSpc>
                <a:spcPct val="8241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4</a:t>
            </a:r>
            <a:r>
              <a:rPr sz="1000" kern="0" spc="2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5%</a:t>
            </a:r>
            <a:endParaRPr lang="Microsoft YaHei" altLang="Microsoft YaHei" sz="1000" dirty="0"/>
          </a:p>
        </p:txBody>
      </p:sp>
      <p:sp>
        <p:nvSpPr>
          <p:cNvPr id="954" name="textbox 954"/>
          <p:cNvSpPr/>
          <p:nvPr/>
        </p:nvSpPr>
        <p:spPr>
          <a:xfrm>
            <a:off x="1031821" y="5147436"/>
            <a:ext cx="307340"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5 8%</a:t>
            </a:r>
            <a:endParaRPr lang="Microsoft YaHei" altLang="Microsoft YaHei" sz="1000" dirty="0"/>
          </a:p>
        </p:txBody>
      </p:sp>
      <p:sp>
        <p:nvSpPr>
          <p:cNvPr id="956" name="rect"/>
          <p:cNvSpPr/>
          <p:nvPr/>
        </p:nvSpPr>
        <p:spPr>
          <a:xfrm>
            <a:off x="3123234" y="5250737"/>
            <a:ext cx="2311383" cy="3175"/>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958" name="path"/>
          <p:cNvSpPr/>
          <p:nvPr/>
        </p:nvSpPr>
        <p:spPr>
          <a:xfrm>
            <a:off x="1492985" y="3479944"/>
            <a:ext cx="375622" cy="9525"/>
          </a:xfrm>
          <a:custGeom>
            <a:avLst/>
            <a:gdLst/>
            <a:ahLst/>
            <a:cxnLst/>
            <a:rect l="0" t="0" r="0" b="0"/>
            <a:pathLst>
              <a:path w="591" h="15">
                <a:moveTo>
                  <a:pt x="591" y="7"/>
                </a:moveTo>
                <a:lnTo>
                  <a:pt x="0" y="7"/>
                </a:lnTo>
              </a:path>
            </a:pathLst>
          </a:custGeom>
          <a:noFill/>
          <a:ln w="9525" cap="flat">
            <a:solidFill>
              <a:srgbClr val="A6A6A6">
                <a:alpha val="100000"/>
              </a:srgbClr>
            </a:solidFill>
            <a:prstDash val="solid"/>
            <a:round/>
          </a:ln>
        </p:spPr>
        <p:txBody>
          <a:bodyPr rtlCol="0"/>
          <a:lstStyle/>
          <a:p>
            <a:pPr algn="ctr"/>
            <a:endParaRPr lang="zh-CN" altLang="en-US"/>
          </a:p>
        </p:txBody>
      </p:sp>
      <p:pic>
        <p:nvPicPr>
          <p:cNvPr id="960" name="picture 960"/>
          <p:cNvPicPr>
            <a:picLocks noChangeAspect="1"/>
          </p:cNvPicPr>
          <p:nvPr/>
        </p:nvPicPr>
        <p:blipFill>
          <a:blip r:embed="rId23"/>
          <a:stretch>
            <a:fillRect/>
          </a:stretch>
        </p:blipFill>
        <p:spPr>
          <a:xfrm rot="21600000">
            <a:off x="3340608" y="3518789"/>
            <a:ext cx="722376" cy="6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600000">
            <a:off x="544252" y="2691786"/>
            <a:ext cx="8096499" cy="3440635"/>
            <a:chOff x="0" y="0"/>
            <a:chExt cx="8096499" cy="3440635"/>
          </a:xfrm>
        </p:grpSpPr>
        <p:pic>
          <p:nvPicPr>
            <p:cNvPr id="8" name="picture 8"/>
            <p:cNvPicPr>
              <a:picLocks noChangeAspect="1"/>
            </p:cNvPicPr>
            <p:nvPr/>
          </p:nvPicPr>
          <p:blipFill>
            <a:blip r:embed="rId2"/>
            <a:stretch>
              <a:fillRect/>
            </a:stretch>
          </p:blipFill>
          <p:spPr>
            <a:xfrm rot="21600000">
              <a:off x="0" y="0"/>
              <a:ext cx="8088572" cy="3299673"/>
            </a:xfrm>
            <a:prstGeom prst="rect">
              <a:avLst/>
            </a:prstGeom>
          </p:spPr>
        </p:pic>
        <p:pic>
          <p:nvPicPr>
            <p:cNvPr id="10" name="picture 10"/>
            <p:cNvPicPr>
              <a:picLocks noChangeAspect="1"/>
            </p:cNvPicPr>
            <p:nvPr/>
          </p:nvPicPr>
          <p:blipFill>
            <a:blip r:embed="rId3"/>
            <a:stretch>
              <a:fillRect/>
            </a:stretch>
          </p:blipFill>
          <p:spPr>
            <a:xfrm rot="21600000">
              <a:off x="2798" y="64760"/>
              <a:ext cx="8093700" cy="287998"/>
            </a:xfrm>
            <a:prstGeom prst="rect">
              <a:avLst/>
            </a:prstGeom>
          </p:spPr>
        </p:pic>
        <p:sp>
          <p:nvSpPr>
            <p:cNvPr id="12" name="rect"/>
            <p:cNvSpPr/>
            <p:nvPr/>
          </p:nvSpPr>
          <p:spPr>
            <a:xfrm>
              <a:off x="112157" y="2988718"/>
              <a:ext cx="1267004" cy="206126"/>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14" name="rect"/>
            <p:cNvSpPr/>
            <p:nvPr/>
          </p:nvSpPr>
          <p:spPr>
            <a:xfrm>
              <a:off x="6595704" y="2680940"/>
              <a:ext cx="1382414" cy="206127"/>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16" name="textbox 16"/>
            <p:cNvSpPr/>
            <p:nvPr/>
          </p:nvSpPr>
          <p:spPr>
            <a:xfrm>
              <a:off x="226863" y="132896"/>
              <a:ext cx="7574915" cy="3052445"/>
            </a:xfrm>
            <a:prstGeom prst="rect">
              <a:avLst/>
            </a:prstGeom>
          </p:spPr>
          <p:txBody>
            <a:bodyPr vert="horz" wrap="square" lIns="0" tIns="0" rIns="0" bIns="0"/>
            <a:lstStyle/>
            <a:p>
              <a:pPr algn="l" rtl="0" eaLnBrk="0">
                <a:lnSpc>
                  <a:spcPct val="84239"/>
                </a:lnSpc>
                <a:tabLst/>
              </a:pPr>
              <a:endParaRPr lang="Arial" altLang="Arial" sz="100" dirty="0"/>
            </a:p>
            <a:p>
              <a:pPr marL="276225" algn="l" rtl="0" eaLnBrk="0">
                <a:lnSpc>
                  <a:spcPct val="90000"/>
                </a:lnSpc>
                <a:tabLst/>
              </a:pPr>
              <a:r>
                <a:rPr sz="1200" b="1" kern="0" spc="-10" dirty="0">
                  <a:solidFill>
                    <a:srgbClr val="FFFFFF">
                      <a:alpha val="100000"/>
                    </a:srgbClr>
                  </a:solidFill>
                  <a:latin typeface="Microsoft YaHei"/>
                  <a:ea typeface="Microsoft YaHei"/>
                  <a:cs typeface="Microsoft YaHei"/>
                </a:rPr>
                <a:t>线下渠道</a:t>
              </a:r>
              <a:endParaRPr lang="Microsoft YaHei" altLang="Microsoft YaHei" sz="1200" dirty="0"/>
            </a:p>
            <a:p>
              <a:pPr marL="3091179" algn="l" rtl="0" eaLnBrk="0">
                <a:lnSpc>
                  <a:spcPts val="1451"/>
                </a:lnSpc>
                <a:spcBef>
                  <a:spcPts val="1358"/>
                </a:spcBef>
                <a:tabLst/>
              </a:pPr>
              <a:r>
                <a:rPr sz="1100" b="1" kern="0" spc="-40" dirty="0">
                  <a:solidFill>
                    <a:srgbClr val="595959">
                      <a:alpha val="100000"/>
                    </a:srgbClr>
                  </a:solidFill>
                  <a:latin typeface="Microsoft YaHei"/>
                  <a:ea typeface="Microsoft YaHei"/>
                  <a:cs typeface="Microsoft YaHei"/>
                </a:rPr>
                <a:t>明星/时尚博主/KO</a:t>
              </a:r>
              <a:r>
                <a:rPr sz="1100" b="1" kern="0" spc="-50" dirty="0">
                  <a:solidFill>
                    <a:srgbClr val="595959">
                      <a:alpha val="100000"/>
                    </a:srgbClr>
                  </a:solidFill>
                  <a:latin typeface="Microsoft YaHei"/>
                  <a:ea typeface="Microsoft YaHei"/>
                  <a:cs typeface="Microsoft YaHei"/>
                </a:rPr>
                <a:t>C种草</a:t>
              </a:r>
              <a:endParaRPr lang="Microsoft YaHei" altLang="Microsoft YaHei" sz="1100" dirty="0"/>
            </a:p>
            <a:p>
              <a:pPr algn="l" rtl="0" eaLnBrk="0">
                <a:lnSpc>
                  <a:spcPct val="104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algn="l" rtl="0" eaLnBrk="0">
                <a:lnSpc>
                  <a:spcPct val="105000"/>
                </a:lnSpc>
                <a:tabLst/>
              </a:pPr>
              <a:endParaRPr lang="Arial" altLang="Arial" sz="1000" dirty="0"/>
            </a:p>
            <a:p>
              <a:pPr marL="6616065" indent="-56514" algn="l" rtl="0" eaLnBrk="0">
                <a:lnSpc>
                  <a:spcPct val="104000"/>
                </a:lnSpc>
                <a:spcBef>
                  <a:spcPts val="300"/>
                </a:spcBef>
                <a:tabLst/>
              </a:pPr>
              <a:r>
                <a:rPr sz="1000" kern="0" spc="-10" dirty="0">
                  <a:solidFill>
                    <a:srgbClr val="595959">
                      <a:alpha val="100000"/>
                    </a:srgbClr>
                  </a:solidFill>
                  <a:latin typeface="Microsoft YaHei"/>
                  <a:ea typeface="Microsoft YaHei"/>
                  <a:cs typeface="Microsoft YaHei"/>
                </a:rPr>
                <a:t>全屏</a:t>
              </a:r>
              <a:r>
                <a:rPr sz="1000" kern="0" spc="-10" dirty="0">
                  <a:solidFill>
                    <a:srgbClr val="595959">
                      <a:alpha val="100000"/>
                    </a:srgbClr>
                  </a:solidFill>
                  <a:latin typeface="Verdana"/>
                  <a:ea typeface="Verdana"/>
                  <a:cs typeface="Verdana"/>
                </a:rPr>
                <a:t>/</a:t>
              </a:r>
              <a:r>
                <a:rPr sz="1000" kern="0" spc="-10" dirty="0">
                  <a:solidFill>
                    <a:srgbClr val="595959">
                      <a:alpha val="100000"/>
                    </a:srgbClr>
                  </a:solidFill>
                  <a:latin typeface="Microsoft YaHei"/>
                  <a:ea typeface="Microsoft YaHei"/>
                  <a:cs typeface="Microsoft YaHei"/>
                </a:rPr>
                <a:t>贴片</a:t>
              </a:r>
              <a:r>
                <a:rPr sz="1000" kern="0" spc="-10" dirty="0">
                  <a:solidFill>
                    <a:srgbClr val="595959">
                      <a:alpha val="100000"/>
                    </a:srgbClr>
                  </a:solidFill>
                  <a:latin typeface="Verdana"/>
                  <a:ea typeface="Verdana"/>
                  <a:cs typeface="Verdana"/>
                </a:rPr>
                <a:t>/</a:t>
              </a:r>
              <a:r>
                <a:rPr sz="1000" kern="0" spc="-10" dirty="0">
                  <a:solidFill>
                    <a:srgbClr val="595959">
                      <a:alpha val="100000"/>
                    </a:srgbClr>
                  </a:solidFill>
                  <a:latin typeface="Microsoft YaHei"/>
                  <a:ea typeface="Microsoft YaHei"/>
                  <a:cs typeface="Microsoft YaHei"/>
                </a:rPr>
                <a:t>故事片</a:t>
              </a:r>
              <a:r>
                <a:rPr sz="1000" kern="0" spc="5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等广告激发兴趣</a:t>
              </a:r>
              <a:endParaRPr lang="Microsoft YaHei" altLang="Microsoft YaHei" sz="1000" dirty="0"/>
            </a:p>
            <a:p>
              <a:pPr algn="l" rtl="0" eaLnBrk="0">
                <a:lnSpc>
                  <a:spcPct val="105000"/>
                </a:lnSpc>
                <a:tabLst/>
              </a:pPr>
              <a:endParaRPr lang="Arial" altLang="Arial" sz="600" dirty="0"/>
            </a:p>
            <a:p>
              <a:pPr marL="12700" algn="l" rtl="0" eaLnBrk="0">
                <a:lnSpc>
                  <a:spcPct val="89000"/>
                </a:lnSpc>
                <a:tabLst/>
              </a:pPr>
              <a:r>
                <a:rPr sz="1000" kern="0" spc="-10" dirty="0">
                  <a:solidFill>
                    <a:srgbClr val="595959">
                      <a:alpha val="100000"/>
                    </a:srgbClr>
                  </a:solidFill>
                  <a:latin typeface="Microsoft YaHei"/>
                  <a:ea typeface="Microsoft YaHei"/>
                  <a:cs typeface="Microsoft YaHei"/>
                </a:rPr>
                <a:t>导购影响购买决策</a:t>
              </a:r>
              <a:endParaRPr lang="Microsoft YaHei" altLang="Microsoft YaHei" sz="1000" dirty="0"/>
            </a:p>
          </p:txBody>
        </p:sp>
        <p:pic>
          <p:nvPicPr>
            <p:cNvPr id="18" name="picture 18"/>
            <p:cNvPicPr>
              <a:picLocks noChangeAspect="1"/>
            </p:cNvPicPr>
            <p:nvPr/>
          </p:nvPicPr>
          <p:blipFill>
            <a:blip r:embed="rId4"/>
            <a:stretch>
              <a:fillRect/>
            </a:stretch>
          </p:blipFill>
          <p:spPr>
            <a:xfrm rot="21600000">
              <a:off x="4872391" y="837854"/>
              <a:ext cx="1578544" cy="1697367"/>
            </a:xfrm>
            <a:prstGeom prst="rect">
              <a:avLst/>
            </a:prstGeom>
          </p:spPr>
        </p:pic>
        <p:pic>
          <p:nvPicPr>
            <p:cNvPr id="20" name="picture 20"/>
            <p:cNvPicPr>
              <a:picLocks noChangeAspect="1"/>
            </p:cNvPicPr>
            <p:nvPr/>
          </p:nvPicPr>
          <p:blipFill>
            <a:blip r:embed="rId5"/>
            <a:stretch>
              <a:fillRect/>
            </a:stretch>
          </p:blipFill>
          <p:spPr>
            <a:xfrm rot="21600000">
              <a:off x="117273" y="814742"/>
              <a:ext cx="1319591" cy="1758911"/>
            </a:xfrm>
            <a:prstGeom prst="rect">
              <a:avLst/>
            </a:prstGeom>
          </p:spPr>
        </p:pic>
        <p:pic>
          <p:nvPicPr>
            <p:cNvPr id="22" name="picture 22"/>
            <p:cNvPicPr>
              <a:picLocks noChangeAspect="1"/>
            </p:cNvPicPr>
            <p:nvPr/>
          </p:nvPicPr>
          <p:blipFill>
            <a:blip r:embed="rId6"/>
            <a:stretch>
              <a:fillRect/>
            </a:stretch>
          </p:blipFill>
          <p:spPr>
            <a:xfrm rot="21600000">
              <a:off x="3368859" y="812756"/>
              <a:ext cx="1127694" cy="1740604"/>
            </a:xfrm>
            <a:prstGeom prst="rect">
              <a:avLst/>
            </a:prstGeom>
          </p:spPr>
        </p:pic>
        <p:pic>
          <p:nvPicPr>
            <p:cNvPr id="24" name="picture 24"/>
            <p:cNvPicPr>
              <a:picLocks noChangeAspect="1"/>
            </p:cNvPicPr>
            <p:nvPr/>
          </p:nvPicPr>
          <p:blipFill>
            <a:blip r:embed="rId7"/>
            <a:stretch>
              <a:fillRect/>
            </a:stretch>
          </p:blipFill>
          <p:spPr>
            <a:xfrm rot="21600000">
              <a:off x="2047106" y="881920"/>
              <a:ext cx="776710" cy="1613284"/>
            </a:xfrm>
            <a:prstGeom prst="rect">
              <a:avLst/>
            </a:prstGeom>
          </p:spPr>
        </p:pic>
        <p:pic>
          <p:nvPicPr>
            <p:cNvPr id="26" name="picture 26"/>
            <p:cNvPicPr>
              <a:picLocks noChangeAspect="1"/>
            </p:cNvPicPr>
            <p:nvPr/>
          </p:nvPicPr>
          <p:blipFill>
            <a:blip r:embed="rId8"/>
            <a:stretch>
              <a:fillRect/>
            </a:stretch>
          </p:blipFill>
          <p:spPr>
            <a:xfrm rot="21600000">
              <a:off x="6590176" y="873344"/>
              <a:ext cx="1403445" cy="784322"/>
            </a:xfrm>
            <a:prstGeom prst="rect">
              <a:avLst/>
            </a:prstGeom>
          </p:spPr>
        </p:pic>
        <p:pic>
          <p:nvPicPr>
            <p:cNvPr id="28" name="picture 28"/>
            <p:cNvPicPr>
              <a:picLocks noChangeAspect="1"/>
            </p:cNvPicPr>
            <p:nvPr/>
          </p:nvPicPr>
          <p:blipFill>
            <a:blip r:embed="rId9"/>
            <a:stretch>
              <a:fillRect/>
            </a:stretch>
          </p:blipFill>
          <p:spPr>
            <a:xfrm rot="21600000">
              <a:off x="6587504" y="1702209"/>
              <a:ext cx="1403999" cy="769679"/>
            </a:xfrm>
            <a:prstGeom prst="rect">
              <a:avLst/>
            </a:prstGeom>
          </p:spPr>
        </p:pic>
        <p:sp>
          <p:nvSpPr>
            <p:cNvPr id="30" name="rect"/>
            <p:cNvSpPr/>
            <p:nvPr/>
          </p:nvSpPr>
          <p:spPr>
            <a:xfrm>
              <a:off x="54452" y="2680940"/>
              <a:ext cx="1382415" cy="206127"/>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32" name="rect"/>
            <p:cNvSpPr/>
            <p:nvPr/>
          </p:nvSpPr>
          <p:spPr>
            <a:xfrm>
              <a:off x="3292126" y="2680940"/>
              <a:ext cx="1382414" cy="206127"/>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34" name="rect"/>
            <p:cNvSpPr/>
            <p:nvPr/>
          </p:nvSpPr>
          <p:spPr>
            <a:xfrm>
              <a:off x="4910964" y="2680940"/>
              <a:ext cx="1382414" cy="206127"/>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36" name="rect"/>
            <p:cNvSpPr/>
            <p:nvPr/>
          </p:nvSpPr>
          <p:spPr>
            <a:xfrm>
              <a:off x="1673289" y="2680940"/>
              <a:ext cx="1382413" cy="206127"/>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38" name="rect"/>
            <p:cNvSpPr/>
            <p:nvPr/>
          </p:nvSpPr>
          <p:spPr>
            <a:xfrm>
              <a:off x="4968668" y="2988718"/>
              <a:ext cx="1267004" cy="206126"/>
            </a:xfrm>
            <a:prstGeom prst="rect">
              <a:avLst/>
            </a:prstGeom>
            <a:solidFill>
              <a:srgbClr val="E0EDAE">
                <a:alpha val="97647"/>
              </a:srgbClr>
            </a:solidFill>
            <a:ln cap="flat">
              <a:noFill/>
              <a:prstDash val="solid"/>
              <a:miter lim="0"/>
            </a:ln>
          </p:spPr>
          <p:txBody>
            <a:bodyPr rtlCol="0"/>
            <a:lstStyle/>
            <a:p>
              <a:pPr algn="ctr"/>
              <a:endParaRPr lang="zh-CN" altLang="en-US"/>
            </a:p>
          </p:txBody>
        </p:sp>
        <p:sp>
          <p:nvSpPr>
            <p:cNvPr id="40" name="rect"/>
            <p:cNvSpPr/>
            <p:nvPr/>
          </p:nvSpPr>
          <p:spPr>
            <a:xfrm>
              <a:off x="6770110" y="2985604"/>
              <a:ext cx="1033599" cy="206126"/>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42" name="rect"/>
            <p:cNvSpPr/>
            <p:nvPr/>
          </p:nvSpPr>
          <p:spPr>
            <a:xfrm>
              <a:off x="3582590" y="2985603"/>
              <a:ext cx="801484" cy="206125"/>
            </a:xfrm>
            <a:prstGeom prst="rect">
              <a:avLst/>
            </a:prstGeom>
            <a:solidFill>
              <a:srgbClr val="E0EDAE">
                <a:alpha val="100000"/>
              </a:srgbClr>
            </a:solidFill>
            <a:ln cap="flat">
              <a:noFill/>
              <a:prstDash val="solid"/>
              <a:miter lim="0"/>
            </a:ln>
          </p:spPr>
          <p:txBody>
            <a:bodyPr rtlCol="0"/>
            <a:lstStyle/>
            <a:p>
              <a:pPr algn="ctr"/>
              <a:endParaRPr lang="zh-CN" altLang="en-US"/>
            </a:p>
          </p:txBody>
        </p:sp>
        <p:sp>
          <p:nvSpPr>
            <p:cNvPr id="44" name="rect"/>
            <p:cNvSpPr/>
            <p:nvPr/>
          </p:nvSpPr>
          <p:spPr>
            <a:xfrm>
              <a:off x="2013825" y="2988718"/>
              <a:ext cx="769586" cy="206125"/>
            </a:xfrm>
            <a:prstGeom prst="rect">
              <a:avLst/>
            </a:prstGeom>
            <a:solidFill>
              <a:srgbClr val="E0EDAE">
                <a:alpha val="96078"/>
              </a:srgbClr>
            </a:solidFill>
            <a:ln cap="flat">
              <a:noFill/>
              <a:prstDash val="solid"/>
              <a:miter lim="0"/>
            </a:ln>
          </p:spPr>
          <p:txBody>
            <a:bodyPr rtlCol="0"/>
            <a:lstStyle/>
            <a:p>
              <a:pPr algn="ctr"/>
              <a:endParaRPr lang="zh-CN" altLang="en-US"/>
            </a:p>
          </p:txBody>
        </p:sp>
        <p:sp>
          <p:nvSpPr>
            <p:cNvPr id="46" name="path"/>
            <p:cNvSpPr/>
            <p:nvPr/>
          </p:nvSpPr>
          <p:spPr>
            <a:xfrm>
              <a:off x="2317595" y="3282704"/>
              <a:ext cx="162045" cy="136928"/>
            </a:xfrm>
            <a:custGeom>
              <a:avLst/>
              <a:gdLst/>
              <a:ahLst/>
              <a:cxnLst/>
              <a:rect l="0" t="0" r="0" b="0"/>
              <a:pathLst>
                <a:path w="255" h="215">
                  <a:moveTo>
                    <a:pt x="0" y="215"/>
                  </a:moveTo>
                  <a:lnTo>
                    <a:pt x="127" y="0"/>
                  </a:lnTo>
                  <a:lnTo>
                    <a:pt x="255" y="215"/>
                  </a:lnTo>
                  <a:lnTo>
                    <a:pt x="0" y="215"/>
                  </a:lnTo>
                  <a:close/>
                </a:path>
              </a:pathLst>
            </a:custGeom>
            <a:solidFill>
              <a:srgbClr val="B2D234">
                <a:alpha val="100000"/>
              </a:srgbClr>
            </a:solidFill>
            <a:ln cap="flat">
              <a:noFill/>
              <a:prstDash val="solid"/>
              <a:miter lim="0"/>
            </a:ln>
          </p:spPr>
          <p:txBody>
            <a:bodyPr rtlCol="0"/>
            <a:lstStyle/>
            <a:p>
              <a:pPr algn="ctr"/>
              <a:endParaRPr lang="zh-CN" altLang="en-US"/>
            </a:p>
          </p:txBody>
        </p:sp>
        <p:sp>
          <p:nvSpPr>
            <p:cNvPr id="48" name="path"/>
            <p:cNvSpPr/>
            <p:nvPr/>
          </p:nvSpPr>
          <p:spPr>
            <a:xfrm>
              <a:off x="7205886" y="3303706"/>
              <a:ext cx="162045" cy="136929"/>
            </a:xfrm>
            <a:custGeom>
              <a:avLst/>
              <a:gdLst/>
              <a:ahLst/>
              <a:cxnLst/>
              <a:rect l="0" t="0" r="0" b="0"/>
              <a:pathLst>
                <a:path w="255" h="215">
                  <a:moveTo>
                    <a:pt x="0" y="215"/>
                  </a:moveTo>
                  <a:lnTo>
                    <a:pt x="127" y="0"/>
                  </a:lnTo>
                  <a:lnTo>
                    <a:pt x="255" y="215"/>
                  </a:lnTo>
                  <a:lnTo>
                    <a:pt x="0" y="215"/>
                  </a:lnTo>
                  <a:close/>
                </a:path>
              </a:pathLst>
            </a:custGeom>
            <a:solidFill>
              <a:srgbClr val="B2D234">
                <a:alpha val="100000"/>
              </a:srgbClr>
            </a:solidFill>
            <a:ln cap="flat">
              <a:noFill/>
              <a:prstDash val="solid"/>
              <a:miter lim="0"/>
            </a:ln>
          </p:spPr>
          <p:txBody>
            <a:bodyPr rtlCol="0"/>
            <a:lstStyle/>
            <a:p>
              <a:pPr algn="ctr"/>
              <a:endParaRPr lang="zh-CN" altLang="en-US"/>
            </a:p>
          </p:txBody>
        </p:sp>
      </p:grpSp>
      <p:sp>
        <p:nvSpPr>
          <p:cNvPr id="50" name="textbox 50"/>
          <p:cNvSpPr/>
          <p:nvPr/>
        </p:nvSpPr>
        <p:spPr>
          <a:xfrm>
            <a:off x="551801" y="1254962"/>
            <a:ext cx="8072119" cy="848994"/>
          </a:xfrm>
          <a:prstGeom prst="rect">
            <a:avLst/>
          </a:prstGeom>
        </p:spPr>
        <p:txBody>
          <a:bodyPr vert="horz" wrap="square" lIns="0" tIns="0" rIns="0" bIns="0"/>
          <a:lstStyle/>
          <a:p>
            <a:pPr algn="l" rtl="0" eaLnBrk="0">
              <a:lnSpc>
                <a:spcPct val="88374"/>
              </a:lnSpc>
              <a:tabLst/>
            </a:pPr>
            <a:endParaRPr lang="Arial" altLang="Arial" sz="100" dirty="0"/>
          </a:p>
          <a:p>
            <a:pPr marL="295275" indent="-282575" algn="l" rtl="0" eaLnBrk="0">
              <a:lnSpc>
                <a:spcPct val="104000"/>
              </a:lnSpc>
              <a:tabLst/>
            </a:pPr>
            <a:r>
              <a:rPr sz="1200" kern="0" spc="0" dirty="0">
                <a:solidFill>
                  <a:srgbClr val="595959">
                    <a:alpha val="100000"/>
                  </a:srgbClr>
                </a:solidFill>
                <a:latin typeface="Microsoft YaHei"/>
                <a:ea typeface="Microsoft YaHei"/>
                <a:cs typeface="Microsoft YaHei"/>
              </a:rPr>
              <a:t>-     中国奢侈品线上购买在2020至2022年间快速增长，至20</a:t>
            </a:r>
            <a:r>
              <a:rPr sz="1200" kern="0" spc="-10" dirty="0">
                <a:solidFill>
                  <a:srgbClr val="595959">
                    <a:alpha val="100000"/>
                  </a:srgbClr>
                </a:solidFill>
                <a:latin typeface="Microsoft YaHei"/>
                <a:ea typeface="Microsoft YaHei"/>
                <a:cs typeface="Microsoft YaHei"/>
              </a:rPr>
              <a:t>23年，中国内地奢侈品消费包含电子商务，品牌官方网站等 </a:t>
            </a:r>
            <a:r>
              <a:rPr sz="1200" kern="0" spc="-10" dirty="0">
                <a:solidFill>
                  <a:srgbClr val="595959">
                    <a:alpha val="100000"/>
                  </a:srgbClr>
                </a:solidFill>
                <a:latin typeface="Microsoft YaHei"/>
                <a:ea typeface="Microsoft YaHei"/>
                <a:cs typeface="Microsoft YaHei"/>
              </a:rPr>
              <a:t>的线上渠道渗透率已增长至46%</a:t>
            </a:r>
            <a:r>
              <a:rPr sz="1200" kern="0" spc="-10" baseline="30384" dirty="0">
                <a:solidFill>
                  <a:srgbClr val="595959">
                    <a:alpha val="100000"/>
                  </a:srgbClr>
                </a:solidFill>
                <a:latin typeface="Microsoft YaHei"/>
                <a:ea typeface="Microsoft YaHei"/>
                <a:cs typeface="Microsoft YaHei"/>
              </a:rPr>
              <a:t>1；</a:t>
            </a:r>
            <a:endParaRPr lang="Microsoft YaHei" altLang="Microsoft YaHei" sz="1200" baseline="30384" dirty="0"/>
          </a:p>
          <a:p>
            <a:pPr algn="l" rtl="0" eaLnBrk="0">
              <a:lnSpc>
                <a:spcPct val="107000"/>
              </a:lnSpc>
              <a:tabLst/>
            </a:pPr>
            <a:endParaRPr lang="Arial" altLang="Arial" sz="400" dirty="0"/>
          </a:p>
          <a:p>
            <a:pPr marL="288290" indent="-275590" algn="l" rtl="0" eaLnBrk="0">
              <a:lnSpc>
                <a:spcPct val="103000"/>
              </a:lnSpc>
              <a:tabLst/>
            </a:pPr>
            <a:r>
              <a:rPr sz="1200" kern="0" spc="10" dirty="0">
                <a:solidFill>
                  <a:srgbClr val="595959">
                    <a:alpha val="100000"/>
                  </a:srgbClr>
                </a:solidFill>
                <a:latin typeface="Microsoft YaHei"/>
                <a:ea typeface="Microsoft YaHei"/>
                <a:cs typeface="Microsoft YaHei"/>
              </a:rPr>
              <a:t>-    伴随消费行为进一步线上化，奢侈</a:t>
            </a:r>
            <a:r>
              <a:rPr sz="1200" kern="0" spc="0" dirty="0">
                <a:solidFill>
                  <a:srgbClr val="595959">
                    <a:alpha val="100000"/>
                  </a:srgbClr>
                </a:solidFill>
                <a:latin typeface="Microsoft YaHei"/>
                <a:ea typeface="Microsoft YaHei"/>
                <a:cs typeface="Microsoft YaHei"/>
              </a:rPr>
              <a:t>品品牌加快布局线上渠道，本报告基于艾瑞数智自主开发的数据产品，具体分析奢</a:t>
            </a:r>
            <a:r>
              <a:rPr sz="1200" kern="0" spc="-1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侈品小程序、品牌网络广告两部分内容，以为行业提供趋势参考。</a:t>
            </a:r>
            <a:endParaRPr lang="Microsoft YaHei" altLang="Microsoft YaHei" sz="1200" dirty="0"/>
          </a:p>
        </p:txBody>
      </p:sp>
      <p:sp>
        <p:nvSpPr>
          <p:cNvPr id="52" name="textbox 52"/>
          <p:cNvSpPr/>
          <p:nvPr/>
        </p:nvSpPr>
        <p:spPr>
          <a:xfrm>
            <a:off x="533500" y="6258356"/>
            <a:ext cx="5369559" cy="26797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033"/>
              </a:lnSpc>
              <a:tabLst/>
            </a:pPr>
            <a:r>
              <a:rPr sz="800" kern="0" spc="-10" dirty="0">
                <a:solidFill>
                  <a:srgbClr val="7F7F7F">
                    <a:alpha val="100000"/>
                  </a:srgbClr>
                </a:solidFill>
                <a:latin typeface="Microsoft YaHei"/>
                <a:ea typeface="Microsoft YaHei"/>
                <a:cs typeface="Microsoft YaHei"/>
              </a:rPr>
              <a:t>注释：</a:t>
            </a:r>
            <a:r>
              <a:rPr sz="800" kern="0" spc="200" dirty="0">
                <a:solidFill>
                  <a:srgbClr val="7F7F7F">
                    <a:alpha val="100000"/>
                  </a:srgbClr>
                </a:solidFill>
                <a:latin typeface="Microsoft YaHei"/>
                <a:ea typeface="Microsoft YaHei"/>
                <a:cs typeface="Microsoft YaHei"/>
              </a:rPr>
              <a:t> </a:t>
            </a:r>
            <a:r>
              <a:rPr sz="800" kern="0" spc="-10" dirty="0">
                <a:solidFill>
                  <a:srgbClr val="7F7F7F">
                    <a:alpha val="100000"/>
                  </a:srgbClr>
                </a:solidFill>
                <a:latin typeface="Microsoft YaHei"/>
                <a:ea typeface="Microsoft YaHei"/>
                <a:cs typeface="Microsoft YaHei"/>
              </a:rPr>
              <a:t>1.腾讯营销洞察《</a:t>
            </a:r>
            <a:r>
              <a:rPr sz="800" kern="0" spc="-20" dirty="0">
                <a:solidFill>
                  <a:srgbClr val="7F7F7F">
                    <a:alpha val="100000"/>
                  </a:srgbClr>
                </a:solidFill>
                <a:latin typeface="Microsoft YaHei"/>
                <a:ea typeface="Microsoft YaHei"/>
                <a:cs typeface="Microsoft YaHei"/>
              </a:rPr>
              <a:t>中国奢侈品市场数字化趋势洞察报告》，调研题目为消费者在中国内地最近一次购买渠道分布；</a:t>
            </a:r>
            <a:endParaRPr lang="Microsoft YaHei" altLang="Microsoft YaHei" sz="800" dirty="0"/>
          </a:p>
          <a:p>
            <a:pPr marL="12700" algn="l" rtl="0" eaLnBrk="0">
              <a:lnSpc>
                <a:spcPct val="90000"/>
              </a:lnSpc>
              <a:spcBef>
                <a:spcPts val="11"/>
              </a:spcBef>
              <a:tabLst/>
            </a:pPr>
            <a:r>
              <a:rPr sz="800" kern="0" spc="-30" dirty="0">
                <a:solidFill>
                  <a:srgbClr val="7F7F7F">
                    <a:alpha val="100000"/>
                  </a:srgbClr>
                </a:solidFill>
                <a:latin typeface="Microsoft YaHei"/>
                <a:ea typeface="Microsoft YaHei"/>
                <a:cs typeface="Microsoft YaHei"/>
              </a:rPr>
              <a:t>来源：艾瑞数字基于桌面研究自主绘制</a:t>
            </a:r>
            <a:r>
              <a:rPr sz="800" kern="0" spc="-40" dirty="0">
                <a:solidFill>
                  <a:srgbClr val="7F7F7F">
                    <a:alpha val="100000"/>
                  </a:srgbClr>
                </a:solidFill>
                <a:latin typeface="Microsoft YaHei"/>
                <a:ea typeface="Microsoft YaHei"/>
                <a:cs typeface="Microsoft YaHei"/>
              </a:rPr>
              <a:t>。</a:t>
            </a:r>
            <a:endParaRPr lang="Microsoft YaHei" altLang="Microsoft YaHei" sz="800" dirty="0"/>
          </a:p>
        </p:txBody>
      </p:sp>
      <p:sp>
        <p:nvSpPr>
          <p:cNvPr id="54" name="textbox 54"/>
          <p:cNvSpPr/>
          <p:nvPr/>
        </p:nvSpPr>
        <p:spPr>
          <a:xfrm>
            <a:off x="523678" y="6634174"/>
            <a:ext cx="8482330"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5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a:t>
            </a:r>
            <a:endParaRPr lang="Microsoft YaHei" altLang="Microsoft YaHei" sz="1200" baseline="-4340" dirty="0"/>
          </a:p>
        </p:txBody>
      </p:sp>
      <p:pic>
        <p:nvPicPr>
          <p:cNvPr id="56" name="picture 56"/>
          <p:cNvPicPr>
            <a:picLocks noChangeAspect="1"/>
          </p:cNvPicPr>
          <p:nvPr/>
        </p:nvPicPr>
        <p:blipFill>
          <a:blip r:embed="rId10"/>
          <a:stretch>
            <a:fillRect/>
          </a:stretch>
        </p:blipFill>
        <p:spPr>
          <a:xfrm rot="21600000">
            <a:off x="7878892" y="289233"/>
            <a:ext cx="988988" cy="490439"/>
          </a:xfrm>
          <a:prstGeom prst="rect">
            <a:avLst/>
          </a:prstGeom>
        </p:spPr>
      </p:pic>
      <p:sp>
        <p:nvSpPr>
          <p:cNvPr id="58" name="textbox 58"/>
          <p:cNvSpPr/>
          <p:nvPr/>
        </p:nvSpPr>
        <p:spPr>
          <a:xfrm>
            <a:off x="3174477" y="2431439"/>
            <a:ext cx="2766060" cy="217804"/>
          </a:xfrm>
          <a:prstGeom prst="rect">
            <a:avLst/>
          </a:prstGeom>
        </p:spPr>
        <p:txBody>
          <a:bodyPr vert="horz" wrap="square" lIns="0" tIns="0" rIns="0" bIns="0"/>
          <a:lstStyle/>
          <a:p>
            <a:pPr algn="l" rtl="0" eaLnBrk="0">
              <a:lnSpc>
                <a:spcPct val="84442"/>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2023奢侈行业全渠道营销方式解析</a:t>
            </a:r>
            <a:endParaRPr lang="Microsoft YaHei" altLang="Microsoft YaHei" sz="1400" dirty="0"/>
          </a:p>
        </p:txBody>
      </p:sp>
      <p:sp>
        <p:nvSpPr>
          <p:cNvPr id="60" name="textbox 60"/>
          <p:cNvSpPr/>
          <p:nvPr/>
        </p:nvSpPr>
        <p:spPr>
          <a:xfrm>
            <a:off x="536087" y="424383"/>
            <a:ext cx="829310" cy="461644"/>
          </a:xfrm>
          <a:prstGeom prst="rect">
            <a:avLst/>
          </a:prstGeom>
        </p:spPr>
        <p:txBody>
          <a:bodyPr vert="horz" wrap="square" lIns="0" tIns="0" rIns="0" bIns="0"/>
          <a:lstStyle/>
          <a:p>
            <a:pPr algn="l" rtl="0" eaLnBrk="0">
              <a:lnSpc>
                <a:spcPct val="91048"/>
              </a:lnSpc>
              <a:tabLst/>
            </a:pPr>
            <a:endParaRPr lang="Arial" altLang="Arial" sz="100" dirty="0"/>
          </a:p>
          <a:p>
            <a:pPr marL="12700" algn="l" rtl="0" eaLnBrk="0">
              <a:lnSpc>
                <a:spcPct val="92000"/>
              </a:lnSpc>
              <a:tabLst/>
            </a:pPr>
            <a:r>
              <a:rPr sz="3100" kern="0" spc="50" dirty="0">
                <a:solidFill>
                  <a:srgbClr val="8BC53F">
                    <a:alpha val="100000"/>
                  </a:srgbClr>
                </a:solidFill>
                <a:latin typeface="Microsoft YaHei"/>
                <a:ea typeface="Microsoft YaHei"/>
                <a:cs typeface="Microsoft YaHei"/>
              </a:rPr>
              <a:t>前言</a:t>
            </a:r>
            <a:endParaRPr lang="Microsoft YaHei" altLang="Microsoft YaHei" sz="3100" dirty="0"/>
          </a:p>
        </p:txBody>
      </p:sp>
      <p:sp>
        <p:nvSpPr>
          <p:cNvPr id="62" name="textbox 62"/>
          <p:cNvSpPr/>
          <p:nvPr/>
        </p:nvSpPr>
        <p:spPr>
          <a:xfrm>
            <a:off x="606950" y="3137432"/>
            <a:ext cx="1490980" cy="21018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451"/>
              </a:lnSpc>
              <a:tabLst/>
            </a:pPr>
            <a:r>
              <a:rPr sz="1100" b="1" kern="0" spc="-40" dirty="0">
                <a:solidFill>
                  <a:srgbClr val="595959">
                    <a:alpha val="100000"/>
                  </a:srgbClr>
                </a:solidFill>
                <a:latin typeface="Microsoft YaHei"/>
                <a:ea typeface="Microsoft YaHei"/>
                <a:cs typeface="Microsoft YaHei"/>
              </a:rPr>
              <a:t>线下专柜/快闪店/免税店</a:t>
            </a:r>
            <a:endParaRPr lang="Microsoft YaHei" altLang="Microsoft YaHei" sz="1100" dirty="0"/>
          </a:p>
        </p:txBody>
      </p:sp>
      <p:sp>
        <p:nvSpPr>
          <p:cNvPr id="64" name="textbox 64"/>
          <p:cNvSpPr/>
          <p:nvPr/>
        </p:nvSpPr>
        <p:spPr>
          <a:xfrm>
            <a:off x="5693032" y="5330951"/>
            <a:ext cx="910589" cy="314325"/>
          </a:xfrm>
          <a:prstGeom prst="rect">
            <a:avLst/>
          </a:prstGeom>
        </p:spPr>
        <p:txBody>
          <a:bodyPr vert="horz" wrap="square" lIns="0" tIns="0" rIns="0" bIns="0"/>
          <a:lstStyle/>
          <a:p>
            <a:pPr algn="l" rtl="0" eaLnBrk="0">
              <a:lnSpc>
                <a:spcPct val="79163"/>
              </a:lnSpc>
              <a:tabLst/>
            </a:pPr>
            <a:endParaRPr lang="Arial" altLang="Arial" sz="100" dirty="0"/>
          </a:p>
          <a:p>
            <a:pPr marL="200025" indent="-187325" algn="l" rtl="0" eaLnBrk="0">
              <a:lnSpc>
                <a:spcPct val="95000"/>
              </a:lnSpc>
              <a:tabLst/>
            </a:pPr>
            <a:r>
              <a:rPr sz="1000" kern="0" spc="-10" dirty="0">
                <a:solidFill>
                  <a:srgbClr val="595959">
                    <a:alpha val="100000"/>
                  </a:srgbClr>
                </a:solidFill>
                <a:latin typeface="Microsoft YaHei"/>
                <a:ea typeface="Microsoft YaHei"/>
                <a:cs typeface="Microsoft YaHei"/>
              </a:rPr>
              <a:t>多品牌产品展示</a:t>
            </a:r>
            <a:r>
              <a:rPr sz="1000" kern="0" spc="2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激发兴趣</a:t>
            </a:r>
            <a:endParaRPr lang="Microsoft YaHei" altLang="Microsoft YaHei" sz="1000" dirty="0"/>
          </a:p>
        </p:txBody>
      </p:sp>
      <p:sp>
        <p:nvSpPr>
          <p:cNvPr id="66" name="textbox 66"/>
          <p:cNvSpPr/>
          <p:nvPr/>
        </p:nvSpPr>
        <p:spPr>
          <a:xfrm>
            <a:off x="5656507" y="3161817"/>
            <a:ext cx="1160780" cy="21018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451"/>
              </a:lnSpc>
              <a:tabLst/>
            </a:pPr>
            <a:r>
              <a:rPr sz="1100" b="1" kern="0" spc="-40" dirty="0">
                <a:solidFill>
                  <a:srgbClr val="595959">
                    <a:alpha val="100000"/>
                  </a:srgbClr>
                </a:solidFill>
                <a:latin typeface="Microsoft YaHei"/>
                <a:ea typeface="Microsoft YaHei"/>
                <a:cs typeface="Microsoft YaHei"/>
              </a:rPr>
              <a:t>综合电商/垂直电商</a:t>
            </a:r>
            <a:endParaRPr lang="Microsoft YaHei" altLang="Microsoft YaHei" sz="1100" dirty="0"/>
          </a:p>
        </p:txBody>
      </p:sp>
      <p:sp>
        <p:nvSpPr>
          <p:cNvPr id="68" name="textbox 68"/>
          <p:cNvSpPr/>
          <p:nvPr/>
        </p:nvSpPr>
        <p:spPr>
          <a:xfrm>
            <a:off x="2476011" y="3161817"/>
            <a:ext cx="1020444" cy="21018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451"/>
              </a:lnSpc>
              <a:tabLst/>
            </a:pPr>
            <a:r>
              <a:rPr sz="1100" b="1" kern="0" spc="-50" dirty="0">
                <a:solidFill>
                  <a:srgbClr val="595959">
                    <a:alpha val="100000"/>
                  </a:srgbClr>
                </a:solidFill>
                <a:latin typeface="Microsoft YaHei"/>
                <a:ea typeface="Microsoft YaHei"/>
                <a:cs typeface="Microsoft YaHei"/>
              </a:rPr>
              <a:t>品牌官网/小程序</a:t>
            </a:r>
            <a:endParaRPr lang="Microsoft YaHei" altLang="Microsoft YaHei" sz="1100" dirty="0"/>
          </a:p>
        </p:txBody>
      </p:sp>
      <p:sp>
        <p:nvSpPr>
          <p:cNvPr id="70" name="textbox 70"/>
          <p:cNvSpPr/>
          <p:nvPr/>
        </p:nvSpPr>
        <p:spPr>
          <a:xfrm>
            <a:off x="4008536" y="5406262"/>
            <a:ext cx="1040130" cy="163195"/>
          </a:xfrm>
          <a:prstGeom prst="rect">
            <a:avLst/>
          </a:prstGeom>
        </p:spPr>
        <p:txBody>
          <a:bodyPr vert="horz" wrap="square" lIns="0" tIns="0" rIns="0" bIns="0"/>
          <a:lstStyle/>
          <a:p>
            <a:pPr algn="l" rtl="0" eaLnBrk="0">
              <a:lnSpc>
                <a:spcPct val="84902"/>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社交分享激发兴趣</a:t>
            </a:r>
            <a:endParaRPr lang="Microsoft YaHei" altLang="Microsoft YaHei" sz="1000" dirty="0"/>
          </a:p>
        </p:txBody>
      </p:sp>
      <p:sp>
        <p:nvSpPr>
          <p:cNvPr id="72" name="textbox 72"/>
          <p:cNvSpPr/>
          <p:nvPr/>
        </p:nvSpPr>
        <p:spPr>
          <a:xfrm>
            <a:off x="770989" y="5406770"/>
            <a:ext cx="1040130" cy="162560"/>
          </a:xfrm>
          <a:prstGeom prst="rect">
            <a:avLst/>
          </a:prstGeom>
        </p:spPr>
        <p:txBody>
          <a:bodyPr vert="horz" wrap="square" lIns="0" tIns="0" rIns="0" bIns="0"/>
          <a:lstStyle/>
          <a:p>
            <a:pPr algn="l" rtl="0" eaLnBrk="0">
              <a:lnSpc>
                <a:spcPct val="81568"/>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橱窗展示激发兴趣</a:t>
            </a:r>
            <a:endParaRPr lang="Microsoft YaHei" altLang="Microsoft YaHei" sz="1000" dirty="0"/>
          </a:p>
        </p:txBody>
      </p:sp>
      <p:sp>
        <p:nvSpPr>
          <p:cNvPr id="74" name="textbox 74"/>
          <p:cNvSpPr/>
          <p:nvPr/>
        </p:nvSpPr>
        <p:spPr>
          <a:xfrm>
            <a:off x="2396557" y="5407024"/>
            <a:ext cx="1033144" cy="162560"/>
          </a:xfrm>
          <a:prstGeom prst="rect">
            <a:avLst/>
          </a:prstGeom>
        </p:spPr>
        <p:txBody>
          <a:bodyPr vert="horz" wrap="square" lIns="0" tIns="0" rIns="0" bIns="0"/>
          <a:lstStyle/>
          <a:p>
            <a:pPr algn="l" rtl="0" eaLnBrk="0">
              <a:lnSpc>
                <a:spcPct val="79902"/>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品牌私域激发兴趣</a:t>
            </a:r>
            <a:endParaRPr lang="Microsoft YaHei" altLang="Microsoft YaHei" sz="1000" dirty="0"/>
          </a:p>
        </p:txBody>
      </p:sp>
      <p:sp>
        <p:nvSpPr>
          <p:cNvPr id="76" name="textbox 76"/>
          <p:cNvSpPr/>
          <p:nvPr/>
        </p:nvSpPr>
        <p:spPr>
          <a:xfrm>
            <a:off x="7438477" y="5711062"/>
            <a:ext cx="786765" cy="163195"/>
          </a:xfrm>
          <a:prstGeom prst="rect">
            <a:avLst/>
          </a:prstGeom>
        </p:spPr>
        <p:txBody>
          <a:bodyPr vert="horz" wrap="square" lIns="0" tIns="0" rIns="0" bIns="0"/>
          <a:lstStyle/>
          <a:p>
            <a:pPr algn="l" rtl="0" eaLnBrk="0">
              <a:lnSpc>
                <a:spcPct val="84844"/>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树立品牌形象</a:t>
            </a:r>
            <a:endParaRPr lang="Microsoft YaHei" altLang="Microsoft YaHei" sz="1000" dirty="0"/>
          </a:p>
        </p:txBody>
      </p:sp>
      <p:sp>
        <p:nvSpPr>
          <p:cNvPr id="78" name="textbox 78"/>
          <p:cNvSpPr/>
          <p:nvPr/>
        </p:nvSpPr>
        <p:spPr>
          <a:xfrm>
            <a:off x="5755134" y="5714745"/>
            <a:ext cx="785494" cy="162560"/>
          </a:xfrm>
          <a:prstGeom prst="rect">
            <a:avLst/>
          </a:prstGeom>
        </p:spPr>
        <p:txBody>
          <a:bodyPr vert="horz" wrap="square" lIns="0" tIns="0" rIns="0" bIns="0"/>
          <a:lstStyle/>
          <a:p>
            <a:pPr algn="l" rtl="0" eaLnBrk="0">
              <a:lnSpc>
                <a:spcPct val="80676"/>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直接转化下单</a:t>
            </a:r>
            <a:endParaRPr lang="Microsoft YaHei" altLang="Microsoft YaHei" sz="1000" dirty="0"/>
          </a:p>
        </p:txBody>
      </p:sp>
      <p:sp>
        <p:nvSpPr>
          <p:cNvPr id="80" name="textbox 80"/>
          <p:cNvSpPr/>
          <p:nvPr/>
        </p:nvSpPr>
        <p:spPr>
          <a:xfrm>
            <a:off x="4303800" y="2824378"/>
            <a:ext cx="633094" cy="190500"/>
          </a:xfrm>
          <a:prstGeom prst="rect">
            <a:avLst/>
          </a:prstGeom>
        </p:spPr>
        <p:txBody>
          <a:bodyPr vert="horz" wrap="square" lIns="0" tIns="0" rIns="0" bIns="0"/>
          <a:lstStyle/>
          <a:p>
            <a:pPr algn="l" rtl="0" eaLnBrk="0">
              <a:lnSpc>
                <a:spcPct val="86073"/>
              </a:lnSpc>
              <a:tabLst/>
            </a:pPr>
            <a:endParaRPr lang="Arial" altLang="Arial" sz="100" dirty="0"/>
          </a:p>
          <a:p>
            <a:pPr marL="12700" algn="l" rtl="0" eaLnBrk="0">
              <a:lnSpc>
                <a:spcPct val="90000"/>
              </a:lnSpc>
              <a:tabLst/>
            </a:pPr>
            <a:r>
              <a:rPr sz="1200" b="1" kern="0" spc="-10" dirty="0">
                <a:solidFill>
                  <a:srgbClr val="FFFFFF">
                    <a:alpha val="100000"/>
                  </a:srgbClr>
                </a:solidFill>
                <a:latin typeface="Microsoft YaHei"/>
                <a:ea typeface="Microsoft YaHei"/>
                <a:cs typeface="Microsoft YaHei"/>
              </a:rPr>
              <a:t>社交平台</a:t>
            </a:r>
            <a:endParaRPr lang="Microsoft YaHei" altLang="Microsoft YaHei" sz="1200" dirty="0"/>
          </a:p>
        </p:txBody>
      </p:sp>
      <p:sp>
        <p:nvSpPr>
          <p:cNvPr id="82" name="textbox 82"/>
          <p:cNvSpPr/>
          <p:nvPr/>
        </p:nvSpPr>
        <p:spPr>
          <a:xfrm>
            <a:off x="7527717" y="2825140"/>
            <a:ext cx="626109" cy="189864"/>
          </a:xfrm>
          <a:prstGeom prst="rect">
            <a:avLst/>
          </a:prstGeom>
        </p:spPr>
        <p:txBody>
          <a:bodyPr vert="horz" wrap="square" lIns="0" tIns="0" rIns="0" bIns="0"/>
          <a:lstStyle/>
          <a:p>
            <a:pPr algn="l" rtl="0" eaLnBrk="0">
              <a:lnSpc>
                <a:spcPct val="81238"/>
              </a:lnSpc>
              <a:tabLst/>
            </a:pPr>
            <a:endParaRPr lang="Arial" altLang="Arial" sz="100" dirty="0"/>
          </a:p>
          <a:p>
            <a:pPr marL="12700" algn="l" rtl="0" eaLnBrk="0">
              <a:lnSpc>
                <a:spcPct val="90000"/>
              </a:lnSpc>
              <a:tabLst/>
            </a:pPr>
            <a:r>
              <a:rPr sz="1200" b="1" kern="0" spc="-20" dirty="0">
                <a:solidFill>
                  <a:srgbClr val="FFFFFF">
                    <a:alpha val="100000"/>
                  </a:srgbClr>
                </a:solidFill>
                <a:latin typeface="Microsoft YaHei"/>
                <a:ea typeface="Microsoft YaHei"/>
                <a:cs typeface="Microsoft YaHei"/>
              </a:rPr>
              <a:t>品牌广告</a:t>
            </a:r>
            <a:endParaRPr lang="Microsoft YaHei" altLang="Microsoft YaHei" sz="1200" dirty="0"/>
          </a:p>
        </p:txBody>
      </p:sp>
      <p:sp>
        <p:nvSpPr>
          <p:cNvPr id="84" name="textbox 84"/>
          <p:cNvSpPr/>
          <p:nvPr/>
        </p:nvSpPr>
        <p:spPr>
          <a:xfrm>
            <a:off x="2663738" y="2826206"/>
            <a:ext cx="633730" cy="188595"/>
          </a:xfrm>
          <a:prstGeom prst="rect">
            <a:avLst/>
          </a:prstGeom>
        </p:spPr>
        <p:txBody>
          <a:bodyPr vert="horz" wrap="square" lIns="0" tIns="0" rIns="0" bIns="0"/>
          <a:lstStyle/>
          <a:p>
            <a:pPr algn="l" rtl="0" eaLnBrk="0">
              <a:lnSpc>
                <a:spcPct val="86073"/>
              </a:lnSpc>
              <a:tabLst/>
            </a:pPr>
            <a:endParaRPr lang="Arial" altLang="Arial" sz="100" dirty="0"/>
          </a:p>
          <a:p>
            <a:pPr marL="12700" algn="l" rtl="0" eaLnBrk="0">
              <a:lnSpc>
                <a:spcPct val="89000"/>
              </a:lnSpc>
              <a:tabLst/>
            </a:pPr>
            <a:r>
              <a:rPr sz="1200" b="1" kern="0" spc="-10" dirty="0">
                <a:solidFill>
                  <a:srgbClr val="FFFFFF">
                    <a:alpha val="100000"/>
                  </a:srgbClr>
                </a:solidFill>
                <a:latin typeface="Microsoft YaHei"/>
                <a:ea typeface="Microsoft YaHei"/>
                <a:cs typeface="Microsoft YaHei"/>
              </a:rPr>
              <a:t>线上私域</a:t>
            </a:r>
            <a:endParaRPr lang="Microsoft YaHei" altLang="Microsoft YaHei" sz="1200" dirty="0"/>
          </a:p>
        </p:txBody>
      </p:sp>
      <p:sp>
        <p:nvSpPr>
          <p:cNvPr id="86" name="textbox 86"/>
          <p:cNvSpPr/>
          <p:nvPr/>
        </p:nvSpPr>
        <p:spPr>
          <a:xfrm>
            <a:off x="5927564" y="2824378"/>
            <a:ext cx="626109" cy="190500"/>
          </a:xfrm>
          <a:prstGeom prst="rect">
            <a:avLst/>
          </a:prstGeom>
        </p:spPr>
        <p:txBody>
          <a:bodyPr vert="horz" wrap="square" lIns="0" tIns="0" rIns="0" bIns="0"/>
          <a:lstStyle/>
          <a:p>
            <a:pPr algn="l" rtl="0" eaLnBrk="0">
              <a:lnSpc>
                <a:spcPct val="86027"/>
              </a:lnSpc>
              <a:tabLst/>
            </a:pPr>
            <a:endParaRPr lang="Arial" altLang="Arial" sz="100" dirty="0"/>
          </a:p>
          <a:p>
            <a:pPr marL="12700" algn="l" rtl="0" eaLnBrk="0">
              <a:lnSpc>
                <a:spcPct val="90000"/>
              </a:lnSpc>
              <a:tabLst/>
            </a:pPr>
            <a:r>
              <a:rPr sz="1200" b="1" kern="0" spc="-20" dirty="0">
                <a:solidFill>
                  <a:srgbClr val="FFFFFF">
                    <a:alpha val="100000"/>
                  </a:srgbClr>
                </a:solidFill>
                <a:latin typeface="Microsoft YaHei"/>
                <a:ea typeface="Microsoft YaHei"/>
                <a:cs typeface="Microsoft YaHei"/>
              </a:rPr>
              <a:t>电商平台</a:t>
            </a:r>
            <a:endParaRPr lang="Microsoft YaHei" altLang="Microsoft YaHei" sz="1200" dirty="0"/>
          </a:p>
        </p:txBody>
      </p:sp>
      <p:sp>
        <p:nvSpPr>
          <p:cNvPr id="88" name="textbox 88"/>
          <p:cNvSpPr/>
          <p:nvPr/>
        </p:nvSpPr>
        <p:spPr>
          <a:xfrm>
            <a:off x="7546945" y="3168446"/>
            <a:ext cx="561975" cy="175895"/>
          </a:xfrm>
          <a:prstGeom prst="rect">
            <a:avLst/>
          </a:prstGeom>
        </p:spPr>
        <p:txBody>
          <a:bodyPr vert="horz" wrap="square" lIns="0" tIns="0" rIns="0" bIns="0"/>
          <a:lstStyle/>
          <a:p>
            <a:pPr algn="l" rtl="0" eaLnBrk="0">
              <a:lnSpc>
                <a:spcPct val="78749"/>
              </a:lnSpc>
              <a:tabLst/>
            </a:pPr>
            <a:endParaRPr lang="Arial" altLang="Arial" sz="100" dirty="0"/>
          </a:p>
          <a:p>
            <a:pPr marL="12700" algn="l" rtl="0" eaLnBrk="0">
              <a:lnSpc>
                <a:spcPct val="90000"/>
              </a:lnSpc>
              <a:tabLst/>
            </a:pPr>
            <a:r>
              <a:rPr sz="1100" b="1" kern="0" spc="-40" dirty="0">
                <a:solidFill>
                  <a:srgbClr val="595959">
                    <a:alpha val="100000"/>
                  </a:srgbClr>
                </a:solidFill>
                <a:latin typeface="Microsoft YaHei"/>
                <a:ea typeface="Microsoft YaHei"/>
                <a:cs typeface="Microsoft YaHei"/>
              </a:rPr>
              <a:t>展示广告</a:t>
            </a:r>
            <a:endParaRPr lang="Microsoft YaHei" altLang="Microsoft YaHei" sz="1100" dirty="0"/>
          </a:p>
        </p:txBody>
      </p:sp>
      <p:sp>
        <p:nvSpPr>
          <p:cNvPr id="90" name="textbox 90"/>
          <p:cNvSpPr/>
          <p:nvPr/>
        </p:nvSpPr>
        <p:spPr>
          <a:xfrm>
            <a:off x="2685313" y="5715126"/>
            <a:ext cx="524509" cy="161925"/>
          </a:xfrm>
          <a:prstGeom prst="rect">
            <a:avLst/>
          </a:prstGeom>
        </p:spPr>
        <p:txBody>
          <a:bodyPr vert="horz" wrap="square" lIns="0" tIns="0" rIns="0" bIns="0"/>
          <a:lstStyle/>
          <a:p>
            <a:pPr algn="l" rtl="0" eaLnBrk="0">
              <a:lnSpc>
                <a:spcPct val="88215"/>
              </a:lnSpc>
              <a:tabLst/>
            </a:pPr>
            <a:endParaRPr lang="Arial" altLang="Arial" sz="100" dirty="0"/>
          </a:p>
          <a:p>
            <a:pPr marL="12700" algn="l" rtl="0" eaLnBrk="0">
              <a:lnSpc>
                <a:spcPct val="89000"/>
              </a:lnSpc>
              <a:tabLst/>
            </a:pPr>
            <a:r>
              <a:rPr sz="1000" kern="0" spc="-20" dirty="0">
                <a:solidFill>
                  <a:srgbClr val="595959">
                    <a:alpha val="100000"/>
                  </a:srgbClr>
                </a:solidFill>
                <a:latin typeface="Microsoft YaHei"/>
                <a:ea typeface="Microsoft YaHei"/>
                <a:cs typeface="Microsoft YaHei"/>
              </a:rPr>
              <a:t>引发复购</a:t>
            </a:r>
            <a:endParaRPr lang="Microsoft YaHei" altLang="Microsoft YaHei" sz="1000" dirty="0"/>
          </a:p>
        </p:txBody>
      </p:sp>
      <p:sp>
        <p:nvSpPr>
          <p:cNvPr id="92" name="textbox 92"/>
          <p:cNvSpPr/>
          <p:nvPr/>
        </p:nvSpPr>
        <p:spPr>
          <a:xfrm>
            <a:off x="4270028" y="5712586"/>
            <a:ext cx="524509" cy="161289"/>
          </a:xfrm>
          <a:prstGeom prst="rect">
            <a:avLst/>
          </a:prstGeom>
        </p:spPr>
        <p:txBody>
          <a:bodyPr vert="horz" wrap="square" lIns="0" tIns="0" rIns="0" bIns="0"/>
          <a:lstStyle/>
          <a:p>
            <a:pPr algn="l" rtl="0" eaLnBrk="0">
              <a:lnSpc>
                <a:spcPct val="84940"/>
              </a:lnSpc>
              <a:tabLst/>
            </a:pPr>
            <a:endParaRPr lang="Arial" altLang="Arial" sz="100" dirty="0"/>
          </a:p>
          <a:p>
            <a:pPr marL="12700" algn="l" rtl="0" eaLnBrk="0">
              <a:lnSpc>
                <a:spcPct val="89000"/>
              </a:lnSpc>
              <a:tabLst/>
            </a:pPr>
            <a:r>
              <a:rPr sz="1000" kern="0" spc="-20" dirty="0">
                <a:solidFill>
                  <a:srgbClr val="595959">
                    <a:alpha val="100000"/>
                  </a:srgbClr>
                </a:solidFill>
                <a:latin typeface="Microsoft YaHei"/>
                <a:ea typeface="Microsoft YaHei"/>
                <a:cs typeface="Microsoft YaHei"/>
              </a:rPr>
              <a:t>引导购买</a:t>
            </a:r>
            <a:endParaRPr lang="Microsoft YaHei" altLang="Microsoft YaHei" sz="1000" dirty="0"/>
          </a:p>
        </p:txBody>
      </p:sp>
      <p:sp>
        <p:nvSpPr>
          <p:cNvPr id="94"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textbox 962"/>
          <p:cNvSpPr/>
          <p:nvPr/>
        </p:nvSpPr>
        <p:spPr>
          <a:xfrm>
            <a:off x="-12699" y="276533"/>
            <a:ext cx="8893809" cy="1427480"/>
          </a:xfrm>
          <a:prstGeom prst="rect">
            <a:avLst/>
          </a:prstGeom>
        </p:spPr>
        <p:txBody>
          <a:bodyPr vert="horz" wrap="square" lIns="0" tIns="0" rIns="0" bIns="0"/>
          <a:lstStyle/>
          <a:p>
            <a:pPr algn="l" rtl="0" eaLnBrk="0">
              <a:lnSpc>
                <a:spcPct val="103000"/>
              </a:lnSpc>
              <a:tabLst/>
            </a:pPr>
            <a:endParaRPr lang="Arial" altLang="Arial" sz="1000" dirty="0"/>
          </a:p>
          <a:p>
            <a:pPr algn="l" rtl="0" eaLnBrk="0">
              <a:lnSpc>
                <a:spcPct val="7589"/>
              </a:lnSpc>
              <a:tabLst/>
            </a:pPr>
            <a:endParaRPr lang="Arial" altLang="Arial" sz="100" dirty="0"/>
          </a:p>
          <a:p>
            <a:pPr marL="12700" algn="l" rtl="0" eaLnBrk="0">
              <a:lnSpc>
                <a:spcPct val="89000"/>
              </a:lnSpc>
              <a:tabLst>
                <a:tab pos="558165"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美妆类奢侈品丨媒体选择</a:t>
            </a:r>
            <a:r>
              <a:rPr sz="3100" kern="0" spc="0" dirty="0">
                <a:solidFill>
                  <a:srgbClr val="8BC53F">
                    <a:alpha val="100000"/>
                  </a:srgbClr>
                </a:solidFill>
                <a:latin typeface="Microsoft YaHei"/>
                <a:ea typeface="Microsoft YaHei"/>
                <a:cs typeface="Microsoft YaHei"/>
              </a:rPr>
              <a:t>                         </a:t>
            </a:r>
            <a:endParaRPr lang="Microsoft YaHei" altLang="Microsoft YaHei" sz="3100" dirty="0"/>
          </a:p>
          <a:p>
            <a:pPr algn="l" rtl="0" eaLnBrk="0">
              <a:lnSpc>
                <a:spcPct val="109000"/>
              </a:lnSpc>
              <a:tabLst/>
            </a:pPr>
            <a:endParaRPr lang="Arial" altLang="Arial" sz="800" dirty="0"/>
          </a:p>
          <a:p>
            <a:pPr algn="l" rtl="0" eaLnBrk="0">
              <a:lnSpc>
                <a:spcPct val="7492"/>
              </a:lnSpc>
              <a:tabLst/>
            </a:pPr>
            <a:endParaRPr lang="Arial" altLang="Arial" sz="100" dirty="0"/>
          </a:p>
          <a:p>
            <a:pPr marL="554355" algn="l" rtl="0" eaLnBrk="0">
              <a:lnSpc>
                <a:spcPct val="96000"/>
              </a:lnSpc>
              <a:tabLst/>
            </a:pPr>
            <a:r>
              <a:rPr sz="2400" kern="0" spc="0" dirty="0">
                <a:solidFill>
                  <a:srgbClr val="595959">
                    <a:alpha val="100000"/>
                  </a:srgbClr>
                </a:solidFill>
                <a:latin typeface="Microsoft YaHei"/>
                <a:ea typeface="Microsoft YaHei"/>
                <a:cs typeface="Microsoft YaHei"/>
              </a:rPr>
              <a:t>从品牌投放天次看，爱</a:t>
            </a:r>
            <a:r>
              <a:rPr sz="2400" kern="0" spc="-10" dirty="0">
                <a:solidFill>
                  <a:srgbClr val="595959">
                    <a:alpha val="100000"/>
                  </a:srgbClr>
                </a:solidFill>
                <a:latin typeface="Microsoft YaHei"/>
                <a:ea typeface="Microsoft YaHei"/>
                <a:cs typeface="Microsoft YaHei"/>
              </a:rPr>
              <a:t>奇艺、腾讯、优酷三个平台为美妆类     </a:t>
            </a:r>
            <a:r>
              <a:rPr sz="2400" kern="0" spc="0" dirty="0">
                <a:solidFill>
                  <a:srgbClr val="595959">
                    <a:alpha val="100000"/>
                  </a:srgbClr>
                </a:solidFill>
                <a:latin typeface="Microsoft YaHei"/>
                <a:ea typeface="Microsoft YaHei"/>
                <a:cs typeface="Microsoft YaHei"/>
              </a:rPr>
              <a:t>奢侈品广告主的主要</a:t>
            </a:r>
            <a:r>
              <a:rPr sz="2400" kern="0" spc="-10" dirty="0">
                <a:solidFill>
                  <a:srgbClr val="595959">
                    <a:alpha val="100000"/>
                  </a:srgbClr>
                </a:solidFill>
                <a:latin typeface="Microsoft YaHei"/>
                <a:ea typeface="Microsoft YaHei"/>
                <a:cs typeface="Microsoft YaHei"/>
              </a:rPr>
              <a:t>投放媒体</a:t>
            </a:r>
            <a:endParaRPr lang="Microsoft YaHei" altLang="Microsoft YaHei" sz="2400" dirty="0"/>
          </a:p>
        </p:txBody>
      </p:sp>
      <p:pic>
        <p:nvPicPr>
          <p:cNvPr id="964" name="picture 964"/>
          <p:cNvPicPr>
            <a:picLocks noChangeAspect="1"/>
          </p:cNvPicPr>
          <p:nvPr/>
        </p:nvPicPr>
        <p:blipFill>
          <a:blip r:embed="rId2"/>
          <a:stretch>
            <a:fillRect/>
          </a:stretch>
        </p:blipFill>
        <p:spPr>
          <a:xfrm rot="21600000">
            <a:off x="7870947" y="289233"/>
            <a:ext cx="988988" cy="490439"/>
          </a:xfrm>
          <a:prstGeom prst="rect">
            <a:avLst/>
          </a:prstGeom>
        </p:spPr>
      </p:pic>
      <p:pic>
        <p:nvPicPr>
          <p:cNvPr id="966" name="picture 966"/>
          <p:cNvPicPr>
            <a:picLocks noChangeAspect="1"/>
          </p:cNvPicPr>
          <p:nvPr/>
        </p:nvPicPr>
        <p:blipFill>
          <a:blip r:embed="rId3"/>
          <a:stretch>
            <a:fillRect/>
          </a:stretch>
        </p:blipFill>
        <p:spPr>
          <a:xfrm rot="21600000">
            <a:off x="1368551" y="3438144"/>
            <a:ext cx="6461759" cy="1551431"/>
          </a:xfrm>
          <a:prstGeom prst="rect">
            <a:avLst/>
          </a:prstGeom>
        </p:spPr>
      </p:pic>
      <p:sp>
        <p:nvSpPr>
          <p:cNvPr id="968" name="textbox 968"/>
          <p:cNvSpPr/>
          <p:nvPr/>
        </p:nvSpPr>
        <p:spPr>
          <a:xfrm>
            <a:off x="1424635" y="2888360"/>
            <a:ext cx="4279265" cy="650875"/>
          </a:xfrm>
          <a:prstGeom prst="rect">
            <a:avLst/>
          </a:prstGeom>
        </p:spPr>
        <p:txBody>
          <a:bodyPr vert="horz" wrap="square" lIns="0" tIns="0" rIns="0" bIns="0"/>
          <a:lstStyle/>
          <a:p>
            <a:pPr algn="l" rtl="0" eaLnBrk="0">
              <a:lnSpc>
                <a:spcPct val="83341"/>
              </a:lnSpc>
              <a:tabLst/>
            </a:pPr>
            <a:endParaRPr lang="Arial" altLang="Arial" sz="100" dirty="0"/>
          </a:p>
          <a:p>
            <a:pPr marL="2199004" algn="l" rtl="0" eaLnBrk="0">
              <a:lnSpc>
                <a:spcPts val="1291"/>
              </a:lnSpc>
              <a:tabLst>
                <a:tab pos="2239645" algn="l"/>
              </a:tabLst>
            </a:pPr>
            <a:r>
              <a:rPr sz="1000" kern="0" spc="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2023.1-5展示广告投放天次（天次）</a:t>
            </a:r>
            <a:endParaRPr lang="Microsoft YaHei" altLang="Microsoft YaHei" sz="1000" dirty="0"/>
          </a:p>
          <a:p>
            <a:pPr marL="12700" algn="l" rtl="0" eaLnBrk="0">
              <a:lnSpc>
                <a:spcPct val="84000"/>
              </a:lnSpc>
              <a:spcBef>
                <a:spcPts val="1304"/>
              </a:spcBef>
              <a:tabLst/>
            </a:pPr>
            <a:r>
              <a:rPr sz="1000" kern="0" spc="-20" dirty="0">
                <a:solidFill>
                  <a:srgbClr val="595959">
                    <a:alpha val="100000"/>
                  </a:srgbClr>
                </a:solidFill>
                <a:latin typeface="Microsoft YaHei"/>
                <a:ea typeface="Microsoft YaHei"/>
                <a:cs typeface="Microsoft YaHei"/>
              </a:rPr>
              <a:t>7046</a:t>
            </a:r>
            <a:endParaRPr lang="Microsoft YaHei" altLang="Microsoft YaHei" sz="1000" dirty="0"/>
          </a:p>
          <a:p>
            <a:pPr algn="l" rtl="0" eaLnBrk="0">
              <a:lnSpc>
                <a:spcPct val="130000"/>
              </a:lnSpc>
              <a:tabLst/>
            </a:pPr>
            <a:endParaRPr lang="Arial" altLang="Arial" sz="200" dirty="0"/>
          </a:p>
          <a:p>
            <a:pPr marL="683894" algn="l" rtl="0" eaLnBrk="0">
              <a:lnSpc>
                <a:spcPct val="84000"/>
              </a:lnSpc>
              <a:tabLst/>
            </a:pPr>
            <a:r>
              <a:rPr sz="1000" kern="0" spc="-20" dirty="0">
                <a:solidFill>
                  <a:srgbClr val="595959">
                    <a:alpha val="100000"/>
                  </a:srgbClr>
                </a:solidFill>
                <a:latin typeface="Microsoft YaHei"/>
                <a:ea typeface="Microsoft YaHei"/>
                <a:cs typeface="Microsoft YaHei"/>
              </a:rPr>
              <a:t>6282</a:t>
            </a:r>
            <a:endParaRPr lang="Microsoft YaHei" altLang="Microsoft YaHei" sz="1000" dirty="0"/>
          </a:p>
        </p:txBody>
      </p:sp>
      <p:pic>
        <p:nvPicPr>
          <p:cNvPr id="970" name="picture 970"/>
          <p:cNvPicPr>
            <a:picLocks noChangeAspect="1"/>
          </p:cNvPicPr>
          <p:nvPr/>
        </p:nvPicPr>
        <p:blipFill>
          <a:blip r:embed="rId4"/>
          <a:stretch>
            <a:fillRect/>
          </a:stretch>
        </p:blipFill>
        <p:spPr>
          <a:xfrm rot="21600000">
            <a:off x="3548621" y="2949563"/>
            <a:ext cx="75409" cy="75408"/>
          </a:xfrm>
          <a:prstGeom prst="rect">
            <a:avLst/>
          </a:prstGeom>
        </p:spPr>
      </p:pic>
      <p:sp>
        <p:nvSpPr>
          <p:cNvPr id="972" name="textbox 972"/>
          <p:cNvSpPr/>
          <p:nvPr/>
        </p:nvSpPr>
        <p:spPr>
          <a:xfrm>
            <a:off x="533500" y="6007480"/>
            <a:ext cx="4657725" cy="546734"/>
          </a:xfrm>
          <a:prstGeom prst="rect">
            <a:avLst/>
          </a:prstGeom>
        </p:spPr>
        <p:txBody>
          <a:bodyPr vert="horz" wrap="square" lIns="0" tIns="0" rIns="0" bIns="0"/>
          <a:lstStyle/>
          <a:p>
            <a:pPr algn="l" rtl="0" eaLnBrk="0">
              <a:lnSpc>
                <a:spcPct val="80178"/>
              </a:lnSpc>
              <a:tabLst/>
            </a:pPr>
            <a:endParaRPr lang="Arial" altLang="Arial" sz="100" dirty="0"/>
          </a:p>
          <a:p>
            <a:pPr marL="3745229" algn="l" rtl="0" eaLnBrk="0">
              <a:lnSpc>
                <a:spcPct val="90000"/>
              </a:lnSpc>
              <a:tabLst>
                <a:tab pos="3779520" algn="l"/>
              </a:tabLst>
            </a:pPr>
            <a:r>
              <a:rPr sz="1000" kern="0" spc="0" dirty="0">
                <a:solidFill>
                  <a:srgbClr val="595959">
                    <a:alpha val="100000"/>
                  </a:srgbClr>
                </a:solidFill>
                <a:latin typeface="Microsoft YaHei"/>
                <a:ea typeface="Microsoft YaHei"/>
                <a:cs typeface="Microsoft YaHei"/>
              </a:rPr>
              <a:t>	</a:t>
            </a:r>
            <a:r>
              <a:rPr sz="1000" kern="0" spc="-90" dirty="0">
                <a:solidFill>
                  <a:srgbClr val="595959">
                    <a:alpha val="100000"/>
                  </a:srgbClr>
                </a:solidFill>
                <a:latin typeface="Microsoft YaHei"/>
                <a:ea typeface="Microsoft YaHei"/>
                <a:cs typeface="Microsoft YaHei"/>
              </a:rPr>
              <a:t>广告主数（个）</a:t>
            </a:r>
            <a:endParaRPr lang="Microsoft YaHei" altLang="Microsoft YaHei" sz="1000" dirty="0"/>
          </a:p>
          <a:p>
            <a:pPr algn="l" rtl="0" eaLnBrk="0">
              <a:lnSpc>
                <a:spcPct val="160000"/>
              </a:lnSpc>
              <a:tabLst/>
            </a:pPr>
            <a:endParaRPr lang="Arial" altLang="Arial" sz="1000" dirty="0"/>
          </a:p>
          <a:p>
            <a:pPr algn="l" rtl="0" eaLnBrk="0">
              <a:lnSpc>
                <a:spcPct val="100000"/>
              </a:lnSpc>
              <a:tabLst/>
            </a:pPr>
            <a:endParaRPr lang="Arial" altLang="Arial" sz="200" dirty="0"/>
          </a:p>
          <a:p>
            <a:pPr marL="12700" algn="l" rtl="0" eaLnBrk="0">
              <a:lnSpc>
                <a:spcPct val="90000"/>
              </a:lnSpc>
              <a:tabLst/>
            </a:pPr>
            <a:r>
              <a:rPr sz="800" kern="0" spc="0" dirty="0">
                <a:solidFill>
                  <a:srgbClr val="7F7F7F">
                    <a:alpha val="100000"/>
                  </a:srgbClr>
                </a:solidFill>
                <a:latin typeface="Microsoft YaHei"/>
                <a:ea typeface="Microsoft YaHei"/>
                <a:cs typeface="Microsoft YaHei"/>
              </a:rPr>
              <a:t>来源：艾瑞咨询 AdTracker多平台网络广告监测数</a:t>
            </a:r>
            <a:r>
              <a:rPr sz="800" kern="0" spc="-10" dirty="0">
                <a:solidFill>
                  <a:srgbClr val="7F7F7F">
                    <a:alpha val="100000"/>
                  </a:srgbClr>
                </a:solidFill>
                <a:latin typeface="Microsoft YaHei"/>
                <a:ea typeface="Microsoft YaHei"/>
                <a:cs typeface="Microsoft YaHei"/>
              </a:rPr>
              <a:t>据库 。</a:t>
            </a:r>
            <a:endParaRPr lang="Microsoft YaHei" altLang="Microsoft YaHei" sz="800" dirty="0"/>
          </a:p>
        </p:txBody>
      </p:sp>
      <p:pic>
        <p:nvPicPr>
          <p:cNvPr id="974" name="picture 974"/>
          <p:cNvPicPr>
            <a:picLocks noChangeAspect="1"/>
          </p:cNvPicPr>
          <p:nvPr/>
        </p:nvPicPr>
        <p:blipFill>
          <a:blip r:embed="rId5"/>
          <a:stretch>
            <a:fillRect/>
          </a:stretch>
        </p:blipFill>
        <p:spPr>
          <a:xfrm rot="21600000">
            <a:off x="4203581" y="6040897"/>
            <a:ext cx="75409" cy="75410"/>
          </a:xfrm>
          <a:prstGeom prst="rect">
            <a:avLst/>
          </a:prstGeom>
        </p:spPr>
      </p:pic>
      <p:pic>
        <p:nvPicPr>
          <p:cNvPr id="976" name="picture 976"/>
          <p:cNvPicPr>
            <a:picLocks noChangeAspect="1"/>
          </p:cNvPicPr>
          <p:nvPr/>
        </p:nvPicPr>
        <p:blipFill>
          <a:blip r:embed="rId6"/>
          <a:stretch>
            <a:fillRect/>
          </a:stretch>
        </p:blipFill>
        <p:spPr>
          <a:xfrm rot="21600000">
            <a:off x="1362455" y="5325087"/>
            <a:ext cx="6486144" cy="286280"/>
          </a:xfrm>
          <a:prstGeom prst="rect">
            <a:avLst/>
          </a:prstGeom>
        </p:spPr>
      </p:pic>
      <p:graphicFrame>
        <p:nvGraphicFramePr>
          <p:cNvPr id="978" name="table 978"/>
          <p:cNvGraphicFramePr>
            <a:graphicFrameLocks noGrp="1"/>
          </p:cNvGraphicFramePr>
          <p:nvPr/>
        </p:nvGraphicFramePr>
        <p:xfrm>
          <a:off x="1235149" y="4990107"/>
          <a:ext cx="6739254" cy="336550"/>
        </p:xfrm>
        <a:graphic>
          <a:graphicData uri="http://schemas.openxmlformats.org/drawingml/2006/table">
            <a:tbl>
              <a:tblPr/>
              <a:tblGrid>
                <a:gridCol w="1351280"/>
                <a:gridCol w="671194"/>
                <a:gridCol w="668655"/>
                <a:gridCol w="4048125"/>
              </a:tblGrid>
              <a:tr h="336550">
                <a:tc>
                  <a:txBody>
                    <a:bodyPr/>
                    <a:lstStyle/>
                    <a:p>
                      <a:pPr algn="l" rtl="0" eaLnBrk="0">
                        <a:lnSpc>
                          <a:spcPct val="104000"/>
                        </a:lnSpc>
                        <a:tabLst/>
                      </a:pPr>
                      <a:endParaRPr lang="Arial" altLang="Arial" sz="800" dirty="0"/>
                    </a:p>
                    <a:p>
                      <a:pPr marL="173354" algn="l" rtl="0" eaLnBrk="0">
                        <a:lnSpc>
                          <a:spcPct val="89000"/>
                        </a:lnSpc>
                        <a:spcBef>
                          <a:spcPts val="3"/>
                        </a:spcBef>
                        <a:tabLst/>
                      </a:pPr>
                      <a:r>
                        <a:rPr sz="900" kern="0" spc="-10" dirty="0">
                          <a:solidFill>
                            <a:srgbClr val="595959">
                              <a:alpha val="100000"/>
                            </a:srgbClr>
                          </a:solidFill>
                          <a:latin typeface="Microsoft YaHei"/>
                          <a:ea typeface="Microsoft YaHei"/>
                          <a:cs typeface="Microsoft YaHei"/>
                        </a:rPr>
                        <a:t>爱奇艺</a:t>
                      </a:r>
                      <a:r>
                        <a:rPr sz="900" kern="0" spc="1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腾讯</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c>
                  <a:txBody>
                    <a:bodyPr/>
                    <a:lstStyle/>
                    <a:p>
                      <a:pPr algn="l" rtl="0" eaLnBrk="0">
                        <a:lnSpc>
                          <a:spcPct val="104000"/>
                        </a:lnSpc>
                        <a:tabLst/>
                      </a:pPr>
                      <a:endParaRPr lang="Arial" altLang="Arial" sz="800" dirty="0"/>
                    </a:p>
                    <a:p>
                      <a:pPr marL="222250" algn="l" rtl="0" eaLnBrk="0">
                        <a:lnSpc>
                          <a:spcPct val="89000"/>
                        </a:lnSpc>
                        <a:spcBef>
                          <a:spcPts val="3"/>
                        </a:spcBef>
                        <a:tabLst/>
                      </a:pPr>
                      <a:r>
                        <a:rPr sz="900" kern="0" spc="-10" dirty="0">
                          <a:solidFill>
                            <a:srgbClr val="595959">
                              <a:alpha val="100000"/>
                            </a:srgbClr>
                          </a:solidFill>
                          <a:latin typeface="Microsoft YaHei"/>
                          <a:ea typeface="Microsoft YaHei"/>
                          <a:cs typeface="Microsoft YaHei"/>
                        </a:rPr>
                        <a:t>优酷</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c>
                  <a:txBody>
                    <a:bodyPr/>
                    <a:lstStyle/>
                    <a:p>
                      <a:pPr algn="l" rtl="0" eaLnBrk="0">
                        <a:lnSpc>
                          <a:spcPct val="103000"/>
                        </a:lnSpc>
                        <a:tabLst/>
                      </a:pPr>
                      <a:endParaRPr lang="Arial" altLang="Arial" sz="800" dirty="0"/>
                    </a:p>
                    <a:p>
                      <a:pPr marL="223520" algn="l" rtl="0" eaLnBrk="0">
                        <a:lnSpc>
                          <a:spcPct val="90000"/>
                        </a:lnSpc>
                        <a:spcBef>
                          <a:spcPts val="2"/>
                        </a:spcBef>
                        <a:tabLst/>
                      </a:pPr>
                      <a:r>
                        <a:rPr sz="900" kern="0" spc="-20" dirty="0">
                          <a:solidFill>
                            <a:srgbClr val="595959">
                              <a:alpha val="100000"/>
                            </a:srgbClr>
                          </a:solidFill>
                          <a:latin typeface="Microsoft YaHei"/>
                          <a:ea typeface="Microsoft YaHei"/>
                          <a:cs typeface="Microsoft YaHei"/>
                        </a:rPr>
                        <a:t>百度</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c>
                  <a:txBody>
                    <a:bodyPr/>
                    <a:lstStyle/>
                    <a:p>
                      <a:pPr algn="l" rtl="0" eaLnBrk="0">
                        <a:lnSpc>
                          <a:spcPct val="103000"/>
                        </a:lnSpc>
                        <a:tabLst/>
                      </a:pPr>
                      <a:endParaRPr lang="Arial" altLang="Arial" sz="800" dirty="0"/>
                    </a:p>
                    <a:p>
                      <a:pPr marL="232409" algn="l" rtl="0" eaLnBrk="0">
                        <a:lnSpc>
                          <a:spcPct val="90000"/>
                        </a:lnSpc>
                        <a:spcBef>
                          <a:spcPts val="2"/>
                        </a:spcBef>
                        <a:tabLst/>
                      </a:pPr>
                      <a:r>
                        <a:rPr sz="900" kern="0" spc="0" dirty="0">
                          <a:solidFill>
                            <a:srgbClr val="595959">
                              <a:alpha val="100000"/>
                            </a:srgbClr>
                          </a:solidFill>
                          <a:latin typeface="Microsoft YaHei"/>
                          <a:ea typeface="Microsoft YaHei"/>
                          <a:cs typeface="Microsoft YaHei"/>
                        </a:rPr>
                        <a:t>网易</a:t>
                      </a:r>
                      <a:r>
                        <a:rPr sz="900" kern="0" spc="20" dirty="0">
                          <a:solidFill>
                            <a:srgbClr val="595959">
                              <a:alpha val="100000"/>
                            </a:srgbClr>
                          </a:solidFill>
                          <a:latin typeface="Microsoft YaHei"/>
                          <a:ea typeface="Microsoft YaHei"/>
                          <a:cs typeface="Microsoft YaHei"/>
                        </a:rPr>
                        <a:t>         </a:t>
                      </a:r>
                      <a:r>
                        <a:rPr sz="900" kern="0" spc="0" dirty="0">
                          <a:solidFill>
                            <a:srgbClr val="595959">
                              <a:alpha val="100000"/>
                            </a:srgbClr>
                          </a:solidFill>
                          <a:latin typeface="Microsoft YaHei"/>
                          <a:ea typeface="Microsoft YaHei"/>
                          <a:cs typeface="Microsoft YaHei"/>
                        </a:rPr>
                        <a:t>新浪微博      今日头条          小米          </a:t>
                      </a:r>
                      <a:r>
                        <a:rPr sz="900" kern="0" spc="-10" dirty="0">
                          <a:solidFill>
                            <a:srgbClr val="595959">
                              <a:alpha val="100000"/>
                            </a:srgbClr>
                          </a:solidFill>
                          <a:latin typeface="Microsoft YaHei"/>
                          <a:ea typeface="Microsoft YaHei"/>
                          <a:cs typeface="Microsoft YaHei"/>
                        </a:rPr>
                        <a:t> 芒果TV</a:t>
                      </a:r>
                      <a:r>
                        <a:rPr sz="900" kern="0" spc="1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小红书</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r>
            </a:tbl>
          </a:graphicData>
        </a:graphic>
      </p:graphicFrame>
      <p:sp>
        <p:nvSpPr>
          <p:cNvPr id="980" name="textbox 980"/>
          <p:cNvSpPr/>
          <p:nvPr/>
        </p:nvSpPr>
        <p:spPr>
          <a:xfrm>
            <a:off x="1968646" y="2508529"/>
            <a:ext cx="5208270" cy="217170"/>
          </a:xfrm>
          <a:prstGeom prst="rect">
            <a:avLst/>
          </a:prstGeom>
        </p:spPr>
        <p:txBody>
          <a:bodyPr vert="horz" wrap="square" lIns="0" tIns="0" rIns="0" bIns="0"/>
          <a:lstStyle/>
          <a:p>
            <a:pPr algn="l" rtl="0" eaLnBrk="0">
              <a:lnSpc>
                <a:spcPct val="78661"/>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AdTracker-2023.1-5美妆类奢侈品展示广告投放天次TOP10媒体</a:t>
            </a:r>
            <a:endParaRPr lang="Microsoft YaHei" altLang="Microsoft YaHei" sz="1400" dirty="0"/>
          </a:p>
        </p:txBody>
      </p:sp>
      <p:sp>
        <p:nvSpPr>
          <p:cNvPr id="982" name="textbox 982"/>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20</a:t>
            </a:r>
            <a:endParaRPr lang="Microsoft YaHei" altLang="Microsoft YaHei" sz="1200" baseline="-4340" dirty="0"/>
          </a:p>
        </p:txBody>
      </p:sp>
      <p:sp>
        <p:nvSpPr>
          <p:cNvPr id="984"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986" name="textbox 986"/>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988" name="textbox 988"/>
          <p:cNvSpPr/>
          <p:nvPr/>
        </p:nvSpPr>
        <p:spPr>
          <a:xfrm>
            <a:off x="1528414" y="5589396"/>
            <a:ext cx="805180" cy="287654"/>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a:p>
            <a:pPr algn="r" rtl="0" eaLnBrk="0">
              <a:lnSpc>
                <a:spcPct val="84000"/>
              </a:lnSpc>
              <a:spcBef>
                <a:spcPts val="49"/>
              </a:spcBef>
              <a:tabLst/>
            </a:pPr>
            <a:r>
              <a:rPr sz="1000" kern="0" spc="-40" dirty="0">
                <a:solidFill>
                  <a:srgbClr val="595959">
                    <a:alpha val="100000"/>
                  </a:srgbClr>
                </a:solidFill>
                <a:latin typeface="Microsoft YaHei"/>
                <a:ea typeface="Microsoft YaHei"/>
                <a:cs typeface="Microsoft YaHei"/>
              </a:rPr>
              <a:t>17</a:t>
            </a:r>
            <a:endParaRPr lang="Microsoft YaHei" altLang="Microsoft YaHei" sz="1000" dirty="0"/>
          </a:p>
        </p:txBody>
      </p:sp>
      <p:sp>
        <p:nvSpPr>
          <p:cNvPr id="990"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992" name="textbox 992"/>
          <p:cNvSpPr/>
          <p:nvPr/>
        </p:nvSpPr>
        <p:spPr>
          <a:xfrm>
            <a:off x="2761108" y="3806316"/>
            <a:ext cx="322579"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4368</a:t>
            </a:r>
            <a:endParaRPr lang="Microsoft YaHei" altLang="Microsoft YaHei" sz="1000" dirty="0"/>
          </a:p>
        </p:txBody>
      </p:sp>
      <p:sp>
        <p:nvSpPr>
          <p:cNvPr id="994" name="textbox 994"/>
          <p:cNvSpPr/>
          <p:nvPr/>
        </p:nvSpPr>
        <p:spPr>
          <a:xfrm>
            <a:off x="3444458" y="4424552"/>
            <a:ext cx="310515" cy="154304"/>
          </a:xfrm>
          <a:prstGeom prst="rect">
            <a:avLst/>
          </a:prstGeom>
        </p:spPr>
        <p:txBody>
          <a:bodyPr vert="horz" wrap="square" lIns="0" tIns="0" rIns="0" bIns="0"/>
          <a:lstStyle/>
          <a:p>
            <a:pPr algn="l" rtl="0" eaLnBrk="0">
              <a:lnSpc>
                <a:spcPct val="86582"/>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1568</a:t>
            </a:r>
            <a:endParaRPr lang="Microsoft YaHei" altLang="Microsoft YaHei" sz="1000" dirty="0"/>
          </a:p>
        </p:txBody>
      </p:sp>
      <p:sp>
        <p:nvSpPr>
          <p:cNvPr id="996" name="textbox 996"/>
          <p:cNvSpPr/>
          <p:nvPr/>
        </p:nvSpPr>
        <p:spPr>
          <a:xfrm>
            <a:off x="4115616" y="4485512"/>
            <a:ext cx="310515"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1289</a:t>
            </a:r>
            <a:endParaRPr lang="Microsoft YaHei" altLang="Microsoft YaHei" sz="1000" dirty="0"/>
          </a:p>
        </p:txBody>
      </p:sp>
      <p:sp>
        <p:nvSpPr>
          <p:cNvPr id="998" name="textbox 998"/>
          <p:cNvSpPr/>
          <p:nvPr/>
        </p:nvSpPr>
        <p:spPr>
          <a:xfrm>
            <a:off x="4786774" y="4537328"/>
            <a:ext cx="310515" cy="154304"/>
          </a:xfrm>
          <a:prstGeom prst="rect">
            <a:avLst/>
          </a:prstGeom>
        </p:spPr>
        <p:txBody>
          <a:bodyPr vert="horz" wrap="square" lIns="0" tIns="0" rIns="0" bIns="0"/>
          <a:lstStyle/>
          <a:p>
            <a:pPr algn="l" rtl="0" eaLnBrk="0">
              <a:lnSpc>
                <a:spcPct val="86582"/>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1057</a:t>
            </a:r>
            <a:endParaRPr lang="Microsoft YaHei" altLang="Microsoft YaHei" sz="1000" dirty="0"/>
          </a:p>
        </p:txBody>
      </p:sp>
      <p:sp>
        <p:nvSpPr>
          <p:cNvPr id="1000" name="textbox 1000"/>
          <p:cNvSpPr/>
          <p:nvPr/>
        </p:nvSpPr>
        <p:spPr>
          <a:xfrm>
            <a:off x="6825298" y="4662804"/>
            <a:ext cx="248284"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495</a:t>
            </a:r>
            <a:endParaRPr lang="Microsoft YaHei" altLang="Microsoft YaHei" sz="1000" dirty="0"/>
          </a:p>
        </p:txBody>
      </p:sp>
      <p:sp>
        <p:nvSpPr>
          <p:cNvPr id="1002" name="textbox 1002"/>
          <p:cNvSpPr/>
          <p:nvPr/>
        </p:nvSpPr>
        <p:spPr>
          <a:xfrm>
            <a:off x="7496457" y="4680584"/>
            <a:ext cx="248284"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411</a:t>
            </a:r>
            <a:endParaRPr lang="Microsoft YaHei" altLang="Microsoft YaHei" sz="1000" dirty="0"/>
          </a:p>
        </p:txBody>
      </p:sp>
      <p:sp>
        <p:nvSpPr>
          <p:cNvPr id="1004" name="textbox 1004"/>
          <p:cNvSpPr/>
          <p:nvPr/>
        </p:nvSpPr>
        <p:spPr>
          <a:xfrm>
            <a:off x="5488063" y="4580508"/>
            <a:ext cx="24320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863</a:t>
            </a:r>
            <a:endParaRPr lang="Microsoft YaHei" altLang="Microsoft YaHei" sz="1000" dirty="0"/>
          </a:p>
        </p:txBody>
      </p:sp>
      <p:sp>
        <p:nvSpPr>
          <p:cNvPr id="1006" name="textbox 1006"/>
          <p:cNvSpPr/>
          <p:nvPr/>
        </p:nvSpPr>
        <p:spPr>
          <a:xfrm>
            <a:off x="6160490" y="4626228"/>
            <a:ext cx="24193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663</a:t>
            </a:r>
            <a:endParaRPr lang="Microsoft YaHei" altLang="Microsoft YaHei" sz="1000" dirty="0"/>
          </a:p>
        </p:txBody>
      </p:sp>
      <p:sp>
        <p:nvSpPr>
          <p:cNvPr id="1008" name="textbox 1008"/>
          <p:cNvSpPr/>
          <p:nvPr/>
        </p:nvSpPr>
        <p:spPr>
          <a:xfrm>
            <a:off x="3520063" y="5604128"/>
            <a:ext cx="161289"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p:txBody>
      </p:sp>
      <p:sp>
        <p:nvSpPr>
          <p:cNvPr id="1010" name="textbox 1010"/>
          <p:cNvSpPr/>
          <p:nvPr/>
        </p:nvSpPr>
        <p:spPr>
          <a:xfrm>
            <a:off x="4868000" y="5604128"/>
            <a:ext cx="161289"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p:txBody>
      </p:sp>
      <p:sp>
        <p:nvSpPr>
          <p:cNvPr id="1012" name="textbox 1012"/>
          <p:cNvSpPr/>
          <p:nvPr/>
        </p:nvSpPr>
        <p:spPr>
          <a:xfrm>
            <a:off x="2846094" y="5674232"/>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p:txBody>
      </p:sp>
      <p:sp>
        <p:nvSpPr>
          <p:cNvPr id="1014" name="textbox 1014"/>
          <p:cNvSpPr/>
          <p:nvPr/>
        </p:nvSpPr>
        <p:spPr>
          <a:xfrm>
            <a:off x="4194031" y="5637656"/>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12</a:t>
            </a:r>
            <a:endParaRPr lang="Microsoft YaHei" altLang="Microsoft YaHei" sz="1000" dirty="0"/>
          </a:p>
        </p:txBody>
      </p:sp>
      <p:sp>
        <p:nvSpPr>
          <p:cNvPr id="1016" name="textbox 1016"/>
          <p:cNvSpPr/>
          <p:nvPr/>
        </p:nvSpPr>
        <p:spPr>
          <a:xfrm>
            <a:off x="7563875" y="5622416"/>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11</a:t>
            </a:r>
            <a:endParaRPr lang="Microsoft YaHei" altLang="Microsoft YaHei" sz="1000" dirty="0"/>
          </a:p>
        </p:txBody>
      </p:sp>
      <p:sp>
        <p:nvSpPr>
          <p:cNvPr id="1018" name="textbox 1018"/>
          <p:cNvSpPr/>
          <p:nvPr/>
        </p:nvSpPr>
        <p:spPr>
          <a:xfrm>
            <a:off x="6920165" y="5589396"/>
            <a:ext cx="93980"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p:txBody>
      </p:sp>
      <p:sp>
        <p:nvSpPr>
          <p:cNvPr id="1020" name="textbox 1020"/>
          <p:cNvSpPr/>
          <p:nvPr/>
        </p:nvSpPr>
        <p:spPr>
          <a:xfrm>
            <a:off x="6247339" y="5537580"/>
            <a:ext cx="92710"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p:txBody>
      </p:sp>
      <p:sp>
        <p:nvSpPr>
          <p:cNvPr id="1022" name="textbox 1022"/>
          <p:cNvSpPr/>
          <p:nvPr/>
        </p:nvSpPr>
        <p:spPr>
          <a:xfrm>
            <a:off x="5572862" y="5557519"/>
            <a:ext cx="93344" cy="152400"/>
          </a:xfrm>
          <a:prstGeom prst="rect">
            <a:avLst/>
          </a:prstGeom>
        </p:spPr>
        <p:txBody>
          <a:bodyPr vert="horz" wrap="square" lIns="0" tIns="0" rIns="0" bIns="0"/>
          <a:lstStyle/>
          <a:p>
            <a:pPr algn="l" rtl="0" eaLnBrk="0">
              <a:lnSpc>
                <a:spcPct val="83401"/>
              </a:lnSpc>
              <a:tabLst/>
            </a:pPr>
            <a:endParaRPr lang="Arial" altLang="Arial" sz="100" dirty="0"/>
          </a:p>
          <a:p>
            <a:pPr marL="12700" algn="l" rtl="0" eaLnBrk="0">
              <a:lnSpc>
                <a:spcPct val="83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rect"/>
          <p:cNvSpPr/>
          <p:nvPr/>
        </p:nvSpPr>
        <p:spPr>
          <a:xfrm>
            <a:off x="539439" y="2695628"/>
            <a:ext cx="8087844" cy="3467665"/>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1026" name="textbox 1026"/>
          <p:cNvSpPr/>
          <p:nvPr/>
        </p:nvSpPr>
        <p:spPr>
          <a:xfrm>
            <a:off x="-12699" y="-12700"/>
            <a:ext cx="6965950" cy="134810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210" dirty="0">
                <a:solidFill>
                  <a:srgbClr val="8BC53F">
                    <a:alpha val="100000"/>
                  </a:srgbClr>
                </a:solidFill>
                <a:latin typeface="Microsoft YaHei"/>
                <a:ea typeface="Microsoft YaHei"/>
                <a:cs typeface="Microsoft YaHei"/>
              </a:rPr>
              <a:t>美妆类奢侈品丨创意</a:t>
            </a:r>
            <a:r>
              <a:rPr sz="3100" kern="0" spc="-220" dirty="0">
                <a:solidFill>
                  <a:srgbClr val="8BC53F">
                    <a:alpha val="100000"/>
                  </a:srgbClr>
                </a:solidFill>
                <a:latin typeface="Microsoft YaHei"/>
                <a:ea typeface="Microsoft YaHei"/>
                <a:cs typeface="Microsoft YaHei"/>
              </a:rPr>
              <a:t>卖点</a:t>
            </a:r>
            <a:endParaRPr lang="Microsoft YaHei" altLang="Microsoft YaHei" sz="3100" dirty="0"/>
          </a:p>
          <a:p>
            <a:pPr algn="r" rtl="0" eaLnBrk="0">
              <a:lnSpc>
                <a:spcPct val="90000"/>
              </a:lnSpc>
              <a:spcBef>
                <a:spcPts val="173"/>
              </a:spcBef>
              <a:tabLst/>
            </a:pPr>
            <a:r>
              <a:rPr sz="2400" kern="0" spc="-10" dirty="0">
                <a:solidFill>
                  <a:srgbClr val="595959">
                    <a:alpha val="100000"/>
                  </a:srgbClr>
                </a:solidFill>
                <a:latin typeface="Microsoft YaHei"/>
                <a:ea typeface="Microsoft YaHei"/>
                <a:cs typeface="Microsoft YaHei"/>
              </a:rPr>
              <a:t>品牌调整展示广告优惠促销重点，突出价格优势</a:t>
            </a:r>
            <a:endParaRPr lang="Microsoft YaHei" altLang="Microsoft YaHei" sz="2400" dirty="0"/>
          </a:p>
        </p:txBody>
      </p:sp>
      <p:pic>
        <p:nvPicPr>
          <p:cNvPr id="1028" name="picture 1028"/>
          <p:cNvPicPr>
            <a:picLocks noChangeAspect="1"/>
          </p:cNvPicPr>
          <p:nvPr/>
        </p:nvPicPr>
        <p:blipFill>
          <a:blip r:embed="rId2"/>
          <a:stretch>
            <a:fillRect/>
          </a:stretch>
        </p:blipFill>
        <p:spPr>
          <a:xfrm rot="21600000">
            <a:off x="6826349" y="2827548"/>
            <a:ext cx="1625372" cy="3004291"/>
          </a:xfrm>
          <a:prstGeom prst="rect">
            <a:avLst/>
          </a:prstGeom>
        </p:spPr>
      </p:pic>
      <p:pic>
        <p:nvPicPr>
          <p:cNvPr id="1030" name="picture 1030"/>
          <p:cNvPicPr>
            <a:picLocks noChangeAspect="1"/>
          </p:cNvPicPr>
          <p:nvPr/>
        </p:nvPicPr>
        <p:blipFill>
          <a:blip r:embed="rId3"/>
          <a:stretch>
            <a:fillRect/>
          </a:stretch>
        </p:blipFill>
        <p:spPr>
          <a:xfrm rot="21600000">
            <a:off x="2251247" y="2833348"/>
            <a:ext cx="1492010" cy="3006120"/>
          </a:xfrm>
          <a:prstGeom prst="rect">
            <a:avLst/>
          </a:prstGeom>
        </p:spPr>
      </p:pic>
      <p:pic>
        <p:nvPicPr>
          <p:cNvPr id="1032" name="picture 1032"/>
          <p:cNvPicPr>
            <a:picLocks noChangeAspect="1"/>
          </p:cNvPicPr>
          <p:nvPr/>
        </p:nvPicPr>
        <p:blipFill>
          <a:blip r:embed="rId4"/>
          <a:stretch>
            <a:fillRect/>
          </a:stretch>
        </p:blipFill>
        <p:spPr>
          <a:xfrm rot="21600000">
            <a:off x="683486" y="2833348"/>
            <a:ext cx="1492010" cy="2998492"/>
          </a:xfrm>
          <a:prstGeom prst="rect">
            <a:avLst/>
          </a:prstGeom>
        </p:spPr>
      </p:pic>
      <p:pic>
        <p:nvPicPr>
          <p:cNvPr id="1034" name="picture 1034"/>
          <p:cNvPicPr>
            <a:picLocks noChangeAspect="1"/>
          </p:cNvPicPr>
          <p:nvPr/>
        </p:nvPicPr>
        <p:blipFill>
          <a:blip r:embed="rId5"/>
          <a:stretch>
            <a:fillRect/>
          </a:stretch>
        </p:blipFill>
        <p:spPr>
          <a:xfrm rot="21600000">
            <a:off x="4130461" y="4379944"/>
            <a:ext cx="2626690" cy="1477800"/>
          </a:xfrm>
          <a:prstGeom prst="rect">
            <a:avLst/>
          </a:prstGeom>
        </p:spPr>
      </p:pic>
      <p:pic>
        <p:nvPicPr>
          <p:cNvPr id="1036" name="picture 1036"/>
          <p:cNvPicPr>
            <a:picLocks noChangeAspect="1"/>
          </p:cNvPicPr>
          <p:nvPr/>
        </p:nvPicPr>
        <p:blipFill>
          <a:blip r:embed="rId6"/>
          <a:stretch>
            <a:fillRect/>
          </a:stretch>
        </p:blipFill>
        <p:spPr>
          <a:xfrm rot="21600000">
            <a:off x="4130461" y="2833982"/>
            <a:ext cx="2617242" cy="1469507"/>
          </a:xfrm>
          <a:prstGeom prst="rect">
            <a:avLst/>
          </a:prstGeom>
        </p:spPr>
      </p:pic>
      <p:sp>
        <p:nvSpPr>
          <p:cNvPr id="1038" name="textbox 1038"/>
          <p:cNvSpPr/>
          <p:nvPr/>
        </p:nvSpPr>
        <p:spPr>
          <a:xfrm>
            <a:off x="528695" y="1484972"/>
            <a:ext cx="7986394" cy="377825"/>
          </a:xfrm>
          <a:prstGeom prst="rect">
            <a:avLst/>
          </a:prstGeom>
        </p:spPr>
        <p:txBody>
          <a:bodyPr vert="horz" wrap="square" lIns="0" tIns="0" rIns="0" bIns="0"/>
          <a:lstStyle/>
          <a:p>
            <a:pPr algn="l" rtl="0" eaLnBrk="0">
              <a:lnSpc>
                <a:spcPct val="85227"/>
              </a:lnSpc>
              <a:tabLst/>
            </a:pPr>
            <a:endParaRPr lang="Arial" altLang="Arial" sz="100" dirty="0"/>
          </a:p>
          <a:p>
            <a:pPr marL="12700" algn="l" rtl="0" eaLnBrk="0">
              <a:lnSpc>
                <a:spcPct val="105000"/>
              </a:lnSpc>
              <a:tabLst/>
            </a:pPr>
            <a:r>
              <a:rPr sz="1100" kern="0" spc="0" dirty="0">
                <a:solidFill>
                  <a:srgbClr val="595959">
                    <a:alpha val="100000"/>
                  </a:srgbClr>
                </a:solidFill>
                <a:latin typeface="Microsoft YaHei"/>
                <a:ea typeface="Microsoft YaHei"/>
                <a:cs typeface="Microsoft YaHei"/>
              </a:rPr>
              <a:t>与电商平台合作的展示广告中，为吸引消费者下单购买，品牌调整展示广告宣传重点</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，除买一赠一、下单享多件礼、套装等传统促</a:t>
            </a:r>
            <a:r>
              <a:rPr sz="1100" kern="0" spc="0" dirty="0">
                <a:solidFill>
                  <a:srgbClr val="595959">
                    <a:alpha val="100000"/>
                  </a:srgbClr>
                </a:solidFill>
                <a:latin typeface="Microsoft YaHei"/>
                <a:ea typeface="Microsoft YaHei"/>
                <a:cs typeface="Microsoft YaHei"/>
              </a:rPr>
              <a:t> </a:t>
            </a:r>
            <a:r>
              <a:rPr sz="1100" kern="0" spc="0" dirty="0">
                <a:solidFill>
                  <a:srgbClr val="595959">
                    <a:alpha val="100000"/>
                  </a:srgbClr>
                </a:solidFill>
                <a:latin typeface="Microsoft YaHei"/>
                <a:ea typeface="Microsoft YaHei"/>
                <a:cs typeface="Microsoft YaHei"/>
              </a:rPr>
              <a:t>销宣传</a:t>
            </a:r>
            <a:r>
              <a:rPr sz="1100" kern="0" spc="-160" dirty="0">
                <a:solidFill>
                  <a:srgbClr val="595959">
                    <a:alpha val="100000"/>
                  </a:srgbClr>
                </a:solidFill>
                <a:latin typeface="Microsoft YaHei"/>
                <a:ea typeface="Microsoft YaHei"/>
                <a:cs typeface="Microsoft YaHei"/>
              </a:rPr>
              <a:t> </a:t>
            </a:r>
            <a:r>
              <a:rPr sz="1100" kern="0" spc="0" dirty="0">
                <a:solidFill>
                  <a:srgbClr val="595959">
                    <a:alpha val="100000"/>
                  </a:srgbClr>
                </a:solidFill>
                <a:latin typeface="Microsoft YaHei"/>
                <a:ea typeface="Microsoft YaHei"/>
                <a:cs typeface="Microsoft YaHei"/>
              </a:rPr>
              <a:t>，2023年新增折扣信息、下单立减、限</a:t>
            </a:r>
            <a:r>
              <a:rPr sz="1100" kern="0" spc="-10" dirty="0">
                <a:solidFill>
                  <a:srgbClr val="595959">
                    <a:alpha val="100000"/>
                  </a:srgbClr>
                </a:solidFill>
                <a:latin typeface="Microsoft YaHei"/>
                <a:ea typeface="Microsoft YaHei"/>
                <a:cs typeface="Microsoft YaHei"/>
              </a:rPr>
              <a:t>时购等与直降相关的优惠策略展示广告创意。</a:t>
            </a:r>
            <a:endParaRPr lang="Microsoft YaHei" altLang="Microsoft YaHei" sz="1100" dirty="0"/>
          </a:p>
        </p:txBody>
      </p:sp>
      <p:sp>
        <p:nvSpPr>
          <p:cNvPr id="1040" name="textbox 1040"/>
          <p:cNvSpPr/>
          <p:nvPr/>
        </p:nvSpPr>
        <p:spPr>
          <a:xfrm>
            <a:off x="2457806" y="2358999"/>
            <a:ext cx="4096384" cy="217170"/>
          </a:xfrm>
          <a:prstGeom prst="rect">
            <a:avLst/>
          </a:prstGeom>
        </p:spPr>
        <p:txBody>
          <a:bodyPr vert="horz" wrap="square" lIns="0" tIns="0" rIns="0" bIns="0"/>
          <a:lstStyle/>
          <a:p>
            <a:pPr algn="l" rtl="0" eaLnBrk="0">
              <a:lnSpc>
                <a:spcPct val="79829"/>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AdTracker-2023年美妆类奢侈品展示广告创意示例</a:t>
            </a:r>
            <a:endParaRPr lang="Microsoft YaHei" altLang="Microsoft YaHei" sz="1400" dirty="0"/>
          </a:p>
        </p:txBody>
      </p:sp>
      <p:sp>
        <p:nvSpPr>
          <p:cNvPr id="1042" name="textbox 1042"/>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21</a:t>
            </a:r>
            <a:endParaRPr lang="Microsoft YaHei" altLang="Microsoft YaHei" sz="1200" baseline="-4340" dirty="0"/>
          </a:p>
        </p:txBody>
      </p:sp>
      <p:pic>
        <p:nvPicPr>
          <p:cNvPr id="1044" name="picture 1044"/>
          <p:cNvPicPr>
            <a:picLocks noChangeAspect="1"/>
          </p:cNvPicPr>
          <p:nvPr/>
        </p:nvPicPr>
        <p:blipFill>
          <a:blip r:embed="rId7"/>
          <a:stretch>
            <a:fillRect/>
          </a:stretch>
        </p:blipFill>
        <p:spPr>
          <a:xfrm rot="21600000">
            <a:off x="7878892" y="289233"/>
            <a:ext cx="988988" cy="490439"/>
          </a:xfrm>
          <a:prstGeom prst="rect">
            <a:avLst/>
          </a:prstGeom>
        </p:spPr>
      </p:pic>
      <p:sp>
        <p:nvSpPr>
          <p:cNvPr id="1046" name="textbox 1046"/>
          <p:cNvSpPr/>
          <p:nvPr/>
        </p:nvSpPr>
        <p:spPr>
          <a:xfrm>
            <a:off x="668729" y="5902832"/>
            <a:ext cx="2425700" cy="1898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2"/>
              </a:lnSpc>
              <a:tabLst/>
            </a:pPr>
            <a:r>
              <a:rPr sz="1000" kern="0" spc="0" dirty="0">
                <a:solidFill>
                  <a:srgbClr val="4A4A4A">
                    <a:alpha val="100000"/>
                  </a:srgbClr>
                </a:solidFill>
                <a:latin typeface="Microsoft YaHei"/>
                <a:ea typeface="Microsoft YaHei"/>
                <a:cs typeface="Microsoft YaHei"/>
              </a:rPr>
              <a:t>↑ 传统买1赠1、下单享</a:t>
            </a:r>
            <a:r>
              <a:rPr sz="1000" kern="0" spc="-10" dirty="0">
                <a:solidFill>
                  <a:srgbClr val="4A4A4A">
                    <a:alpha val="100000"/>
                  </a:srgbClr>
                </a:solidFill>
                <a:latin typeface="Microsoft YaHei"/>
                <a:ea typeface="Microsoft YaHei"/>
                <a:cs typeface="Microsoft YaHei"/>
              </a:rPr>
              <a:t>多件礼优惠策略宣传</a:t>
            </a:r>
            <a:endParaRPr lang="Microsoft YaHei" altLang="Microsoft YaHei" sz="1000" dirty="0"/>
          </a:p>
        </p:txBody>
      </p:sp>
      <p:sp>
        <p:nvSpPr>
          <p:cNvPr id="1048" name="textbox 1048"/>
          <p:cNvSpPr/>
          <p:nvPr/>
        </p:nvSpPr>
        <p:spPr>
          <a:xfrm>
            <a:off x="4145925" y="5905880"/>
            <a:ext cx="2403475" cy="1898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2"/>
              </a:lnSpc>
              <a:tabLst/>
            </a:pPr>
            <a:r>
              <a:rPr sz="1000" kern="0" spc="0" dirty="0">
                <a:solidFill>
                  <a:srgbClr val="4A4A4A">
                    <a:alpha val="100000"/>
                  </a:srgbClr>
                </a:solidFill>
                <a:latin typeface="Microsoft YaHei"/>
                <a:ea typeface="Microsoft YaHei"/>
                <a:cs typeface="Microsoft YaHei"/>
              </a:rPr>
              <a:t>↑ 新增折扣信息、下单</a:t>
            </a:r>
            <a:r>
              <a:rPr sz="1000" kern="0" spc="-10" dirty="0">
                <a:solidFill>
                  <a:srgbClr val="4A4A4A">
                    <a:alpha val="100000"/>
                  </a:srgbClr>
                </a:solidFill>
                <a:latin typeface="Microsoft YaHei"/>
                <a:ea typeface="Microsoft YaHei"/>
                <a:cs typeface="Microsoft YaHei"/>
              </a:rPr>
              <a:t>立减等优惠策略宣传</a:t>
            </a:r>
            <a:endParaRPr lang="Microsoft YaHei" altLang="Microsoft YaHei" sz="1000" dirty="0"/>
          </a:p>
        </p:txBody>
      </p:sp>
      <p:sp>
        <p:nvSpPr>
          <p:cNvPr id="1050"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052" name="textbox 1052"/>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054" name="textbox 1054"/>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05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1058"/>
          <p:cNvPicPr>
            <a:picLocks noChangeAspect="1"/>
          </p:cNvPicPr>
          <p:nvPr/>
        </p:nvPicPr>
        <p:blipFill>
          <a:blip r:embed="rId2"/>
          <a:stretch>
            <a:fillRect/>
          </a:stretch>
        </p:blipFill>
        <p:spPr>
          <a:xfrm rot="21600000">
            <a:off x="5745828" y="3090671"/>
            <a:ext cx="1304195" cy="3060192"/>
          </a:xfrm>
          <a:prstGeom prst="rect">
            <a:avLst/>
          </a:prstGeom>
        </p:spPr>
      </p:pic>
      <p:graphicFrame>
        <p:nvGraphicFramePr>
          <p:cNvPr id="1060" name="table 1060"/>
          <p:cNvGraphicFramePr>
            <a:graphicFrameLocks noGrp="1"/>
          </p:cNvGraphicFramePr>
          <p:nvPr/>
        </p:nvGraphicFramePr>
        <p:xfrm>
          <a:off x="4483033" y="3052360"/>
          <a:ext cx="3561079" cy="3136900"/>
        </p:xfrm>
        <a:graphic>
          <a:graphicData uri="http://schemas.openxmlformats.org/drawingml/2006/table">
            <a:tbl>
              <a:tblPr/>
              <a:tblGrid>
                <a:gridCol w="1263015"/>
                <a:gridCol w="1304290"/>
                <a:gridCol w="993775"/>
              </a:tblGrid>
              <a:tr h="1016635">
                <a:tc>
                  <a:txBody>
                    <a:bodyPr/>
                    <a:lstStyle/>
                    <a:p>
                      <a:pPr algn="l" rtl="0" eaLnBrk="0">
                        <a:lnSpc>
                          <a:spcPct val="110000"/>
                        </a:lnSpc>
                        <a:tabLst/>
                      </a:pPr>
                      <a:endParaRPr lang="Arial" altLang="Arial" sz="300" dirty="0"/>
                    </a:p>
                    <a:p>
                      <a:pPr marL="756284" algn="r" rtl="0" eaLnBrk="0">
                        <a:lnSpc>
                          <a:spcPct val="125000"/>
                        </a:lnSpc>
                        <a:spcBef>
                          <a:spcPts val="1"/>
                        </a:spcBef>
                        <a:tabLst/>
                      </a:pPr>
                      <a:r>
                        <a:rPr sz="1000" kern="0" spc="-20" dirty="0">
                          <a:solidFill>
                            <a:srgbClr val="595959">
                              <a:alpha val="100000"/>
                            </a:srgbClr>
                          </a:solidFill>
                          <a:latin typeface="Microsoft YaHei"/>
                          <a:ea typeface="Microsoft YaHei"/>
                          <a:cs typeface="Microsoft YaHei"/>
                        </a:rPr>
                        <a:t>卡地亚</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欧米茄</a:t>
                      </a:r>
                      <a:r>
                        <a:rPr sz="1000" kern="0" spc="0" dirty="0">
                          <a:solidFill>
                            <a:srgbClr val="595959">
                              <a:alpha val="100000"/>
                            </a:srgbClr>
                          </a:solidFill>
                          <a:latin typeface="Microsoft YaHei"/>
                          <a:ea typeface="Microsoft YaHei"/>
                          <a:cs typeface="Microsoft YaHei"/>
                        </a:rPr>
                        <a:t>    </a:t>
                      </a:r>
                      <a:r>
                        <a:rPr sz="1000" kern="0" spc="480" dirty="0">
                          <a:solidFill>
                            <a:srgbClr val="595959">
                              <a:alpha val="100000"/>
                            </a:srgbClr>
                          </a:solidFill>
                          <a:latin typeface="Microsoft YaHei"/>
                          <a:ea typeface="Microsoft YaHei"/>
                          <a:cs typeface="Microsoft YaHei"/>
                        </a:rPr>
                        <a:t>浪琴</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蒂芙尼</a:t>
                      </a:r>
                      <a:endParaRPr lang="Microsoft YaHei" altLang="Microsoft YaHei" sz="1000" dirty="0"/>
                    </a:p>
                    <a:p>
                      <a:pPr algn="l" rtl="0" eaLnBrk="0">
                        <a:lnSpc>
                          <a:spcPct val="101000"/>
                        </a:lnSpc>
                        <a:tabLst/>
                      </a:pPr>
                      <a:endParaRPr lang="Arial" altLang="Arial" sz="500" dirty="0"/>
                    </a:p>
                    <a:p>
                      <a:pPr marL="710565" algn="l" rtl="0" eaLnBrk="0">
                        <a:lnSpc>
                          <a:spcPct val="79000"/>
                        </a:lnSpc>
                        <a:spcBef>
                          <a:spcPts val="5"/>
                        </a:spcBef>
                        <a:tabLst/>
                      </a:pPr>
                      <a:r>
                        <a:rPr sz="1000" kern="0" spc="-20" dirty="0">
                          <a:solidFill>
                            <a:srgbClr val="595959">
                              <a:alpha val="100000"/>
                            </a:srgbClr>
                          </a:solidFill>
                          <a:latin typeface="Microsoft YaHei"/>
                          <a:ea typeface="Microsoft YaHei"/>
                          <a:cs typeface="Microsoft YaHei"/>
                        </a:rPr>
                        <a:t>PRADA</a:t>
                      </a:r>
                      <a:endParaRPr lang="Microsoft YaHei" altLang="Microsoft YaHei" sz="1000" dirty="0"/>
                    </a:p>
                  </a:txBody>
                  <a:tcPr marL="0" marR="0" marT="0" marB="0" vert="horz">
                    <a:lnL>
                      <a:noFill/>
                    </a:lnL>
                    <a:lnR w="3175" cap="flat" cmpd="sng" algn="ctr">
                      <a:solidFill>
                        <a:srgbClr val="595959"/>
                      </a:solidFill>
                      <a:prstDash val="solid"/>
                      <a:round/>
                      <a:headEnd type="none" w="med" len="med"/>
                      <a:tailEnd type="none" w="med" len="med"/>
                    </a:lnR>
                    <a:lnT>
                      <a:noFill/>
                    </a:lnT>
                    <a:lnB w="12700" cap="flat" cmpd="sng" algn="ctr">
                      <a:solidFill>
                        <a:srgbClr val="F19A9A"/>
                      </a:solidFill>
                      <a:prstDash val="solid"/>
                      <a:round/>
                      <a:headEnd type="none" w="med" len="med"/>
                      <a:tailEnd type="none" w="med" len="med"/>
                    </a:lnB>
                  </a:tcPr>
                </a:tc>
                <a:tc>
                  <a:txBody>
                    <a:bodyPr/>
                    <a:lstStyle/>
                    <a:p>
                      <a:pPr algn="l" rtl="0" eaLnBrk="0">
                        <a:lnSpc>
                          <a:spcPct val="178000"/>
                        </a:lnSpc>
                        <a:tabLst/>
                      </a:pPr>
                      <a:endParaRPr lang="Arial" altLang="Arial" sz="1000" dirty="0"/>
                    </a:p>
                    <a:p>
                      <a:pPr algn="r" rtl="0" eaLnBrk="0">
                        <a:lnSpc>
                          <a:spcPct val="92000"/>
                        </a:lnSpc>
                        <a:spcBef>
                          <a:spcPts val="5"/>
                        </a:spcBef>
                        <a:tabLst/>
                      </a:pPr>
                      <a:r>
                        <a:rPr sz="900" kern="0" spc="-60" dirty="0">
                          <a:solidFill>
                            <a:srgbClr val="595959">
                              <a:alpha val="100000"/>
                            </a:srgbClr>
                          </a:solidFill>
                          <a:latin typeface="Microsoft YaHei"/>
                          <a:ea typeface="Microsoft YaHei"/>
                          <a:cs typeface="Microsoft YaHei"/>
                        </a:rPr>
                        <a:t>11.</a:t>
                      </a:r>
                      <a:r>
                        <a:rPr sz="900" kern="0" spc="-20" dirty="0">
                          <a:solidFill>
                            <a:srgbClr val="595959">
                              <a:alpha val="100000"/>
                            </a:srgbClr>
                          </a:solidFill>
                          <a:latin typeface="Microsoft YaHei"/>
                          <a:ea typeface="Microsoft YaHei"/>
                          <a:cs typeface="Microsoft YaHei"/>
                        </a:rPr>
                        <a:t>4</a:t>
                      </a:r>
                      <a:endParaRPr lang="Microsoft YaHei" altLang="Microsoft YaHei" sz="900" dirty="0"/>
                    </a:p>
                    <a:p>
                      <a:pPr marL="980439" algn="l" rtl="0" eaLnBrk="0">
                        <a:lnSpc>
                          <a:spcPct val="84000"/>
                        </a:lnSpc>
                        <a:spcBef>
                          <a:spcPts val="647"/>
                        </a:spcBef>
                        <a:tabLst/>
                      </a:pPr>
                      <a:r>
                        <a:rPr sz="1000" kern="0" spc="-30" dirty="0">
                          <a:solidFill>
                            <a:srgbClr val="595959">
                              <a:alpha val="100000"/>
                            </a:srgbClr>
                          </a:solidFill>
                          <a:latin typeface="Microsoft YaHei"/>
                          <a:ea typeface="Microsoft YaHei"/>
                          <a:cs typeface="Microsoft YaHei"/>
                        </a:rPr>
                        <a:t>10.1</a:t>
                      </a:r>
                      <a:endParaRPr lang="Microsoft YaHei" altLang="Microsoft YaHei" sz="1000" dirty="0"/>
                    </a:p>
                    <a:p>
                      <a:pPr marL="948055" algn="l" rtl="0" eaLnBrk="0">
                        <a:lnSpc>
                          <a:spcPct val="84000"/>
                        </a:lnSpc>
                        <a:spcBef>
                          <a:spcPts val="648"/>
                        </a:spcBef>
                        <a:tabLst/>
                      </a:pPr>
                      <a:r>
                        <a:rPr sz="1000" kern="0" spc="-30" dirty="0">
                          <a:solidFill>
                            <a:srgbClr val="595959">
                              <a:alpha val="100000"/>
                            </a:srgbClr>
                          </a:solidFill>
                          <a:latin typeface="Microsoft YaHei"/>
                          <a:ea typeface="Microsoft YaHei"/>
                          <a:cs typeface="Microsoft YaHei"/>
                        </a:rPr>
                        <a:t>9.8</a:t>
                      </a:r>
                      <a:endParaRPr lang="Microsoft YaHei" altLang="Microsoft YaHei" sz="1000" dirty="0"/>
                    </a:p>
                    <a:p>
                      <a:pPr algn="l" rtl="0" eaLnBrk="0">
                        <a:lnSpc>
                          <a:spcPct val="107000"/>
                        </a:lnSpc>
                        <a:tabLst/>
                      </a:pPr>
                      <a:endParaRPr lang="Arial" altLang="Arial" sz="500" dirty="0"/>
                    </a:p>
                    <a:p>
                      <a:pPr marL="845185" algn="l" rtl="0" eaLnBrk="0">
                        <a:lnSpc>
                          <a:spcPct val="72000"/>
                        </a:lnSpc>
                        <a:spcBef>
                          <a:spcPts val="4"/>
                        </a:spcBef>
                        <a:tabLst/>
                      </a:pPr>
                      <a:r>
                        <a:rPr sz="1000" kern="0" spc="-20" dirty="0">
                          <a:solidFill>
                            <a:srgbClr val="595959">
                              <a:alpha val="100000"/>
                            </a:srgbClr>
                          </a:solidFill>
                          <a:latin typeface="Microsoft YaHei"/>
                          <a:ea typeface="Microsoft YaHei"/>
                          <a:cs typeface="Microsoft YaHei"/>
                        </a:rPr>
                        <a:t>8.6</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a:noFill/>
                    </a:lnT>
                    <a:lnB w="12700" cap="flat" cmpd="sng" algn="ctr">
                      <a:solidFill>
                        <a:srgbClr val="F19A9A"/>
                      </a:solidFill>
                      <a:prstDash val="solid"/>
                      <a:round/>
                      <a:headEnd type="none" w="med" len="med"/>
                      <a:tailEnd type="none" w="med" len="med"/>
                    </a:lnB>
                  </a:tcPr>
                </a:tc>
                <a:tc>
                  <a:txBody>
                    <a:bodyPr/>
                    <a:lstStyle/>
                    <a:p>
                      <a:pPr algn="l" rtl="0" eaLnBrk="0">
                        <a:lnSpc>
                          <a:spcPct val="102000"/>
                        </a:lnSpc>
                        <a:tabLst/>
                      </a:pPr>
                      <a:endParaRPr lang="Arial" altLang="Arial" sz="400" dirty="0"/>
                    </a:p>
                    <a:p>
                      <a:pPr marL="87630"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14.7</a:t>
                      </a:r>
                      <a:endParaRPr lang="Microsoft YaHei" altLang="Microsoft YaHei" sz="1000" dirty="0"/>
                    </a:p>
                  </a:txBody>
                  <a:tcPr marL="0" marR="0" marT="0" marB="0" vert="horz">
                    <a:lnL>
                      <a:noFill/>
                    </a:lnL>
                    <a:lnR>
                      <a:noFill/>
                    </a:lnR>
                    <a:lnT>
                      <a:noFill/>
                    </a:lnT>
                    <a:lnB w="12700" cap="flat" cmpd="sng" algn="ctr">
                      <a:solidFill>
                        <a:srgbClr val="F19A9A"/>
                      </a:solidFill>
                      <a:prstDash val="solid"/>
                      <a:round/>
                      <a:headEnd type="none" w="med" len="med"/>
                      <a:tailEnd type="none" w="med" len="med"/>
                    </a:lnB>
                  </a:tcPr>
                </a:tc>
              </a:tr>
              <a:tr h="435609">
                <a:tc>
                  <a:txBody>
                    <a:bodyPr/>
                    <a:lstStyle/>
                    <a:p>
                      <a:pPr algn="l" rtl="0" eaLnBrk="0">
                        <a:lnSpc>
                          <a:spcPct val="103000"/>
                        </a:lnSpc>
                        <a:tabLst/>
                      </a:pPr>
                      <a:endParaRPr lang="Arial" altLang="Arial" sz="500" dirty="0"/>
                    </a:p>
                    <a:p>
                      <a:pPr marL="628015" indent="126364" algn="l" rtl="0" eaLnBrk="0">
                        <a:lnSpc>
                          <a:spcPct val="113000"/>
                        </a:lnSpc>
                        <a:spcBef>
                          <a:spcPts val="6"/>
                        </a:spcBef>
                        <a:tabLst/>
                      </a:pPr>
                      <a:r>
                        <a:rPr sz="1000" kern="0" spc="-10" dirty="0">
                          <a:solidFill>
                            <a:srgbClr val="595959">
                              <a:alpha val="100000"/>
                            </a:srgbClr>
                          </a:solidFill>
                          <a:latin typeface="Microsoft YaHei"/>
                          <a:ea typeface="Microsoft YaHei"/>
                          <a:cs typeface="Microsoft YaHei"/>
                        </a:rPr>
                        <a:t>积家表</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江诗丹顿</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19000"/>
                        </a:lnSpc>
                        <a:tabLst/>
                      </a:pPr>
                      <a:endParaRPr lang="Arial" altLang="Arial" sz="500" dirty="0"/>
                    </a:p>
                    <a:p>
                      <a:pPr marL="557530" algn="l" rtl="0" eaLnBrk="0">
                        <a:lnSpc>
                          <a:spcPct val="84000"/>
                        </a:lnSpc>
                        <a:spcBef>
                          <a:spcPts val="6"/>
                        </a:spcBef>
                        <a:tabLst/>
                      </a:pPr>
                      <a:r>
                        <a:rPr sz="1000" kern="0" spc="-40" dirty="0">
                          <a:solidFill>
                            <a:srgbClr val="595959">
                              <a:alpha val="100000"/>
                            </a:srgbClr>
                          </a:solidFill>
                          <a:latin typeface="Microsoft YaHei"/>
                          <a:ea typeface="Microsoft YaHei"/>
                          <a:cs typeface="Microsoft YaHei"/>
                        </a:rPr>
                        <a:t>5.3</a:t>
                      </a:r>
                      <a:endParaRPr lang="Microsoft YaHei" altLang="Microsoft YaHei" sz="1000" dirty="0"/>
                    </a:p>
                    <a:p>
                      <a:pPr algn="l" rtl="0" eaLnBrk="0">
                        <a:lnSpc>
                          <a:spcPct val="107000"/>
                        </a:lnSpc>
                        <a:tabLst/>
                      </a:pPr>
                      <a:endParaRPr lang="Arial" altLang="Arial" sz="500" dirty="0"/>
                    </a:p>
                    <a:p>
                      <a:pPr marL="530859"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5.0</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16000"/>
                        </a:lnSpc>
                        <a:tabLst/>
                      </a:pPr>
                      <a:endParaRPr lang="Arial" altLang="Arial" sz="300" dirty="0"/>
                    </a:p>
                    <a:p>
                      <a:pPr marL="76200" algn="l" rtl="0" eaLnBrk="0">
                        <a:lnSpc>
                          <a:spcPct val="90000"/>
                        </a:lnSpc>
                        <a:tabLst/>
                      </a:pPr>
                      <a:r>
                        <a:rPr sz="1000" kern="0" spc="-30" dirty="0">
                          <a:solidFill>
                            <a:srgbClr val="F38286">
                              <a:alpha val="100000"/>
                            </a:srgbClr>
                          </a:solidFill>
                          <a:latin typeface="Microsoft YaHei"/>
                          <a:ea typeface="Microsoft YaHei"/>
                          <a:cs typeface="Microsoft YaHei"/>
                        </a:rPr>
                        <a:t>新</a:t>
                      </a:r>
                      <a:r>
                        <a:rPr sz="1000" kern="0" spc="150" dirty="0">
                          <a:solidFill>
                            <a:srgbClr val="F38286">
                              <a:alpha val="100000"/>
                            </a:srgbClr>
                          </a:solidFill>
                          <a:latin typeface="Microsoft YaHei"/>
                          <a:ea typeface="Microsoft YaHei"/>
                          <a:cs typeface="Microsoft YaHei"/>
                        </a:rPr>
                        <a:t> </a:t>
                      </a:r>
                      <a:r>
                        <a:rPr sz="1000" kern="0" spc="-30" dirty="0">
                          <a:solidFill>
                            <a:srgbClr val="F38286">
                              <a:alpha val="100000"/>
                            </a:srgbClr>
                          </a:solidFill>
                          <a:latin typeface="Microsoft YaHei"/>
                          <a:ea typeface="Microsoft YaHei"/>
                          <a:cs typeface="Microsoft YaHei"/>
                        </a:rPr>
                        <a:t>增</a:t>
                      </a:r>
                      <a:endParaRPr lang="Microsoft YaHei" altLang="Microsoft YaHei" sz="1000" dirty="0"/>
                    </a:p>
                  </a:txBody>
                  <a:tcPr marL="0" marR="0" marT="0" marB="0" vert="eaVert">
                    <a:lnL>
                      <a:noFill/>
                    </a:lnL>
                    <a:lnR w="12700"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204470">
                <a:tc>
                  <a:txBody>
                    <a:bodyPr/>
                    <a:lstStyle/>
                    <a:p>
                      <a:pPr algn="l" rtl="0" eaLnBrk="0">
                        <a:lnSpc>
                          <a:spcPct val="102000"/>
                        </a:lnSpc>
                        <a:tabLst/>
                      </a:pPr>
                      <a:endParaRPr lang="Arial" altLang="Arial" sz="400" dirty="0"/>
                    </a:p>
                    <a:p>
                      <a:pPr marL="62738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梵克雅宝</a:t>
                      </a:r>
                      <a:endParaRPr lang="Microsoft YaHei" altLang="Microsoft YaHei" sz="1000" dirty="0"/>
                    </a:p>
                  </a:txBody>
                  <a:tcPr marL="0" marR="0" marT="0" marB="0" vert="horz">
                    <a:lnL>
                      <a:noFill/>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20000"/>
                        </a:lnSpc>
                        <a:tabLst/>
                      </a:pPr>
                      <a:endParaRPr lang="Arial" altLang="Arial" sz="400" dirty="0"/>
                    </a:p>
                    <a:p>
                      <a:pPr marL="513715" algn="l" rtl="0" eaLnBrk="0">
                        <a:lnSpc>
                          <a:spcPct val="82000"/>
                        </a:lnSpc>
                        <a:tabLst/>
                      </a:pPr>
                      <a:r>
                        <a:rPr sz="1000" kern="0" spc="-10" dirty="0">
                          <a:solidFill>
                            <a:srgbClr val="595959">
                              <a:alpha val="100000"/>
                            </a:srgbClr>
                          </a:solidFill>
                          <a:latin typeface="Microsoft YaHei"/>
                          <a:ea typeface="Microsoft YaHei"/>
                          <a:cs typeface="Microsoft YaHei"/>
                        </a:rPr>
                        <a:t>4.9</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0000"/>
                        </a:lnSpc>
                        <a:tabLst/>
                      </a:pPr>
                      <a:endParaRPr lang="Arial" altLang="Arial" sz="1000" dirty="0"/>
                    </a:p>
                  </a:txBody>
                  <a:tcPr marL="0" marR="0" marT="0" marB="0" vert="horz">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417194">
                <a:tc>
                  <a:txBody>
                    <a:bodyPr/>
                    <a:lstStyle/>
                    <a:p>
                      <a:pPr algn="l" rtl="0" eaLnBrk="0">
                        <a:lnSpc>
                          <a:spcPct val="109000"/>
                        </a:lnSpc>
                        <a:tabLst/>
                      </a:pPr>
                      <a:endParaRPr lang="Arial" altLang="Arial" sz="400" dirty="0"/>
                    </a:p>
                    <a:p>
                      <a:pPr marL="754380" indent="635" algn="l" rtl="0" eaLnBrk="0">
                        <a:lnSpc>
                          <a:spcPct val="113000"/>
                        </a:lnSpc>
                        <a:tabLst/>
                      </a:pPr>
                      <a:r>
                        <a:rPr sz="1000" kern="0" spc="-20" dirty="0">
                          <a:solidFill>
                            <a:srgbClr val="595959">
                              <a:alpha val="100000"/>
                            </a:srgbClr>
                          </a:solidFill>
                          <a:latin typeface="Microsoft YaHei"/>
                          <a:ea typeface="Microsoft YaHei"/>
                          <a:cs typeface="Microsoft YaHei"/>
                        </a:rPr>
                        <a:t>范思哲</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香奈儿</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6000"/>
                        </a:lnSpc>
                        <a:tabLst/>
                      </a:pPr>
                      <a:endParaRPr lang="Arial" altLang="Arial" sz="500" dirty="0"/>
                    </a:p>
                    <a:p>
                      <a:pPr marL="488950" algn="l" rtl="0" eaLnBrk="0">
                        <a:lnSpc>
                          <a:spcPct val="83000"/>
                        </a:lnSpc>
                        <a:tabLst/>
                      </a:pPr>
                      <a:r>
                        <a:rPr sz="1000" kern="0" spc="-10" dirty="0">
                          <a:solidFill>
                            <a:srgbClr val="595959">
                              <a:alpha val="100000"/>
                            </a:srgbClr>
                          </a:solidFill>
                          <a:latin typeface="Microsoft YaHei"/>
                          <a:ea typeface="Microsoft YaHei"/>
                          <a:cs typeface="Microsoft YaHei"/>
                        </a:rPr>
                        <a:t>4.7</a:t>
                      </a:r>
                      <a:endParaRPr lang="Microsoft YaHei" altLang="Microsoft YaHei" sz="1000" dirty="0"/>
                    </a:p>
                    <a:p>
                      <a:pPr algn="l" rtl="0" eaLnBrk="0">
                        <a:lnSpc>
                          <a:spcPct val="107000"/>
                        </a:lnSpc>
                        <a:tabLst/>
                      </a:pPr>
                      <a:endParaRPr lang="Arial" altLang="Arial" sz="500" dirty="0"/>
                    </a:p>
                    <a:p>
                      <a:pPr marL="393065" algn="l" rtl="0" eaLnBrk="0">
                        <a:lnSpc>
                          <a:spcPct val="80000"/>
                        </a:lnSpc>
                        <a:spcBef>
                          <a:spcPts val="1"/>
                        </a:spcBef>
                        <a:tabLst/>
                      </a:pPr>
                      <a:r>
                        <a:rPr sz="1000" kern="0" spc="-30" dirty="0">
                          <a:solidFill>
                            <a:srgbClr val="595959">
                              <a:alpha val="100000"/>
                            </a:srgbClr>
                          </a:solidFill>
                          <a:latin typeface="Microsoft YaHei"/>
                          <a:ea typeface="Microsoft YaHei"/>
                          <a:cs typeface="Microsoft YaHei"/>
                        </a:rPr>
                        <a:t>3.5</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4000"/>
                        </a:lnSpc>
                        <a:tabLst/>
                      </a:pPr>
                      <a:endParaRPr lang="Arial" altLang="Arial" sz="400" dirty="0"/>
                    </a:p>
                    <a:p>
                      <a:pPr marL="67310" algn="l" rtl="0" eaLnBrk="0">
                        <a:lnSpc>
                          <a:spcPct val="90000"/>
                        </a:lnSpc>
                        <a:spcBef>
                          <a:spcPts val="5"/>
                        </a:spcBef>
                        <a:tabLst/>
                      </a:pPr>
                      <a:r>
                        <a:rPr sz="1000" kern="0" spc="-30" dirty="0">
                          <a:solidFill>
                            <a:srgbClr val="F38286">
                              <a:alpha val="100000"/>
                            </a:srgbClr>
                          </a:solidFill>
                          <a:latin typeface="Microsoft YaHei"/>
                          <a:ea typeface="Microsoft YaHei"/>
                          <a:cs typeface="Microsoft YaHei"/>
                        </a:rPr>
                        <a:t>新</a:t>
                      </a:r>
                      <a:r>
                        <a:rPr sz="1000" kern="0" spc="130" dirty="0">
                          <a:solidFill>
                            <a:srgbClr val="F38286">
                              <a:alpha val="100000"/>
                            </a:srgbClr>
                          </a:solidFill>
                          <a:latin typeface="Microsoft YaHei"/>
                          <a:ea typeface="Microsoft YaHei"/>
                          <a:cs typeface="Microsoft YaHei"/>
                        </a:rPr>
                        <a:t> </a:t>
                      </a:r>
                      <a:r>
                        <a:rPr sz="1000" kern="0" spc="-30" dirty="0">
                          <a:solidFill>
                            <a:srgbClr val="F38286">
                              <a:alpha val="100000"/>
                            </a:srgbClr>
                          </a:solidFill>
                          <a:latin typeface="Microsoft YaHei"/>
                          <a:ea typeface="Microsoft YaHei"/>
                          <a:cs typeface="Microsoft YaHei"/>
                        </a:rPr>
                        <a:t>增</a:t>
                      </a:r>
                      <a:endParaRPr lang="Microsoft YaHei" altLang="Microsoft YaHei" sz="1000" dirty="0"/>
                    </a:p>
                  </a:txBody>
                  <a:tcPr marL="0" marR="0" marT="0" marB="0" vert="eaVert">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414019">
                <a:tc>
                  <a:txBody>
                    <a:bodyPr/>
                    <a:lstStyle/>
                    <a:p>
                      <a:pPr algn="l" rtl="0" eaLnBrk="0">
                        <a:lnSpc>
                          <a:spcPct val="113000"/>
                        </a:lnSpc>
                        <a:tabLst/>
                      </a:pPr>
                      <a:endParaRPr lang="Arial" altLang="Arial" sz="400" dirty="0"/>
                    </a:p>
                    <a:p>
                      <a:pPr marL="881380" indent="-125095" algn="l" rtl="0" eaLnBrk="0">
                        <a:lnSpc>
                          <a:spcPct val="111000"/>
                        </a:lnSpc>
                        <a:spcBef>
                          <a:spcPts val="4"/>
                        </a:spcBef>
                        <a:tabLst/>
                      </a:pPr>
                      <a:r>
                        <a:rPr sz="1000" kern="0" spc="-20" dirty="0">
                          <a:solidFill>
                            <a:srgbClr val="595959">
                              <a:alpha val="100000"/>
                            </a:srgbClr>
                          </a:solidFill>
                          <a:latin typeface="Microsoft YaHei"/>
                          <a:ea typeface="Microsoft YaHei"/>
                          <a:cs typeface="Microsoft YaHei"/>
                        </a:rPr>
                        <a:t>宝格丽</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天梭</a:t>
                      </a:r>
                      <a:endParaRPr lang="Microsoft YaHei" altLang="Microsoft YaHei" sz="1000" dirty="0"/>
                    </a:p>
                  </a:txBody>
                  <a:tcPr marL="0" marR="0" marT="0" marB="0" vert="horz">
                    <a:lnL>
                      <a:noFill/>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4000"/>
                        </a:lnSpc>
                        <a:tabLst/>
                      </a:pPr>
                      <a:endParaRPr lang="Arial" altLang="Arial" sz="500" dirty="0"/>
                    </a:p>
                    <a:p>
                      <a:pPr marL="37401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3.3</a:t>
                      </a:r>
                      <a:endParaRPr lang="Microsoft YaHei" altLang="Microsoft YaHei" sz="1000" dirty="0"/>
                    </a:p>
                    <a:p>
                      <a:pPr algn="l" rtl="0" eaLnBrk="0">
                        <a:lnSpc>
                          <a:spcPct val="108000"/>
                        </a:lnSpc>
                        <a:tabLst/>
                      </a:pPr>
                      <a:endParaRPr lang="Arial" altLang="Arial" sz="500" dirty="0"/>
                    </a:p>
                    <a:p>
                      <a:pPr marL="334645" algn="l" rtl="0" eaLnBrk="0">
                        <a:lnSpc>
                          <a:spcPct val="77000"/>
                        </a:lnSpc>
                        <a:spcBef>
                          <a:spcPts val="3"/>
                        </a:spcBef>
                        <a:tabLst/>
                      </a:pPr>
                      <a:r>
                        <a:rPr sz="1000" kern="0" spc="-30" dirty="0">
                          <a:solidFill>
                            <a:srgbClr val="595959">
                              <a:alpha val="100000"/>
                            </a:srgbClr>
                          </a:solidFill>
                          <a:latin typeface="Microsoft YaHei"/>
                          <a:ea typeface="Microsoft YaHei"/>
                          <a:cs typeface="Microsoft YaHei"/>
                        </a:rPr>
                        <a:t>2.8</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00000"/>
                        </a:lnSpc>
                        <a:tabLst/>
                      </a:pPr>
                      <a:endParaRPr lang="Arial" altLang="Arial" sz="1000" dirty="0"/>
                    </a:p>
                  </a:txBody>
                  <a:tcPr marL="0" marR="0" marT="0" marB="0" vert="horz">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417194">
                <a:tc>
                  <a:txBody>
                    <a:bodyPr/>
                    <a:lstStyle/>
                    <a:p>
                      <a:pPr algn="l" rtl="0" eaLnBrk="0">
                        <a:lnSpc>
                          <a:spcPct val="121000"/>
                        </a:lnSpc>
                        <a:tabLst/>
                      </a:pPr>
                      <a:endParaRPr lang="Arial" altLang="Arial" sz="400" dirty="0"/>
                    </a:p>
                    <a:p>
                      <a:pPr marL="974725" algn="l" rtl="0" eaLnBrk="0">
                        <a:lnSpc>
                          <a:spcPts val="781"/>
                        </a:lnSpc>
                        <a:spcBef>
                          <a:spcPts val="2"/>
                        </a:spcBef>
                        <a:tabLst/>
                      </a:pPr>
                      <a:r>
                        <a:rPr sz="1000" kern="0" spc="-20" dirty="0">
                          <a:solidFill>
                            <a:srgbClr val="595959">
                              <a:alpha val="100000"/>
                            </a:srgbClr>
                          </a:solidFill>
                          <a:latin typeface="Microsoft YaHei"/>
                          <a:ea typeface="Microsoft YaHei"/>
                          <a:cs typeface="Microsoft YaHei"/>
                        </a:rPr>
                        <a:t>CK</a:t>
                      </a:r>
                      <a:endParaRPr lang="Microsoft YaHei" altLang="Microsoft YaHei" sz="1000" dirty="0"/>
                    </a:p>
                    <a:p>
                      <a:pPr marL="755015" algn="l" rtl="0" eaLnBrk="0">
                        <a:lnSpc>
                          <a:spcPts val="1801"/>
                        </a:lnSpc>
                        <a:tabLst/>
                      </a:pPr>
                      <a:r>
                        <a:rPr sz="1000" kern="0" spc="-10" dirty="0">
                          <a:solidFill>
                            <a:srgbClr val="595959">
                              <a:alpha val="100000"/>
                            </a:srgbClr>
                          </a:solidFill>
                          <a:latin typeface="Microsoft YaHei"/>
                          <a:ea typeface="Microsoft YaHei"/>
                          <a:cs typeface="Microsoft YaHei"/>
                        </a:rPr>
                        <a:t>万宝龙</a:t>
                      </a:r>
                      <a:endParaRPr lang="Microsoft YaHei" altLang="Microsoft YaHei" sz="1000" dirty="0"/>
                    </a:p>
                  </a:txBody>
                  <a:tcPr marL="0" marR="0" marT="0" marB="0" vert="horz">
                    <a:lnL w="12700" cap="flat" cmpd="sng" algn="ctr">
                      <a:solidFill>
                        <a:srgbClr val="F19A9A"/>
                      </a:solidFill>
                      <a:prstDash val="solid"/>
                      <a:round/>
                      <a:headEnd type="none" w="med" len="med"/>
                      <a:tailEnd type="none" w="med" len="med"/>
                    </a:lnL>
                    <a:lnR w="3175" cap="flat" cmpd="sng" algn="ctr">
                      <a:solidFill>
                        <a:srgbClr val="F19A9A"/>
                      </a:solidFill>
                      <a:prstDash val="solid"/>
                      <a:round/>
                      <a:headEnd type="none" w="med" len="med"/>
                      <a:tailEnd type="none" w="med" len="med"/>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13000"/>
                        </a:lnSpc>
                        <a:tabLst/>
                      </a:pPr>
                      <a:endParaRPr lang="Arial" altLang="Arial" sz="500" dirty="0"/>
                    </a:p>
                    <a:p>
                      <a:pPr marL="306070"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2.5</a:t>
                      </a:r>
                      <a:endParaRPr lang="Microsoft YaHei" altLang="Microsoft YaHei" sz="1000" dirty="0"/>
                    </a:p>
                    <a:p>
                      <a:pPr algn="l" rtl="0" eaLnBrk="0">
                        <a:lnSpc>
                          <a:spcPct val="104000"/>
                        </a:lnSpc>
                        <a:tabLst/>
                      </a:pPr>
                      <a:endParaRPr lang="Arial" altLang="Arial" sz="500" dirty="0"/>
                    </a:p>
                    <a:p>
                      <a:pPr marL="292100" algn="l" rtl="0" eaLnBrk="0">
                        <a:lnSpc>
                          <a:spcPct val="77000"/>
                        </a:lnSpc>
                        <a:spcBef>
                          <a:spcPts val="1"/>
                        </a:spcBef>
                        <a:tabLst/>
                      </a:pPr>
                      <a:r>
                        <a:rPr sz="1000" kern="0" spc="-30" dirty="0">
                          <a:solidFill>
                            <a:srgbClr val="595959">
                              <a:alpha val="100000"/>
                            </a:srgbClr>
                          </a:solidFill>
                          <a:latin typeface="Microsoft YaHei"/>
                          <a:ea typeface="Microsoft YaHei"/>
                          <a:cs typeface="Microsoft YaHei"/>
                        </a:rPr>
                        <a:t>2.4</a:t>
                      </a:r>
                      <a:endParaRPr lang="Microsoft YaHei" altLang="Microsoft YaHei" sz="1000" dirty="0"/>
                    </a:p>
                  </a:txBody>
                  <a:tcPr marL="0" marR="0" marT="0" marB="0" vert="horz">
                    <a:lnL w="3175" cap="flat" cmpd="sng" algn="ctr">
                      <a:solidFill>
                        <a:srgbClr val="F19A9A"/>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c>
                  <a:txBody>
                    <a:bodyPr/>
                    <a:lstStyle/>
                    <a:p>
                      <a:pPr algn="l" rtl="0" eaLnBrk="0">
                        <a:lnSpc>
                          <a:spcPct val="116000"/>
                        </a:lnSpc>
                        <a:tabLst/>
                      </a:pPr>
                      <a:endParaRPr lang="Arial" altLang="Arial" sz="300" dirty="0"/>
                    </a:p>
                    <a:p>
                      <a:pPr marL="67944" algn="l" rtl="0" eaLnBrk="0">
                        <a:lnSpc>
                          <a:spcPct val="90000"/>
                        </a:lnSpc>
                        <a:tabLst/>
                      </a:pPr>
                      <a:r>
                        <a:rPr sz="1000" kern="0" spc="-30" dirty="0">
                          <a:solidFill>
                            <a:srgbClr val="F38286">
                              <a:alpha val="100000"/>
                            </a:srgbClr>
                          </a:solidFill>
                          <a:latin typeface="Microsoft YaHei"/>
                          <a:ea typeface="Microsoft YaHei"/>
                          <a:cs typeface="Microsoft YaHei"/>
                        </a:rPr>
                        <a:t>新</a:t>
                      </a:r>
                      <a:r>
                        <a:rPr sz="1000" kern="0" spc="130" dirty="0">
                          <a:solidFill>
                            <a:srgbClr val="F38286">
                              <a:alpha val="100000"/>
                            </a:srgbClr>
                          </a:solidFill>
                          <a:latin typeface="Microsoft YaHei"/>
                          <a:ea typeface="Microsoft YaHei"/>
                          <a:cs typeface="Microsoft YaHei"/>
                        </a:rPr>
                        <a:t> </a:t>
                      </a:r>
                      <a:r>
                        <a:rPr sz="1000" kern="0" spc="-30" dirty="0">
                          <a:solidFill>
                            <a:srgbClr val="F38286">
                              <a:alpha val="100000"/>
                            </a:srgbClr>
                          </a:solidFill>
                          <a:latin typeface="Microsoft YaHei"/>
                          <a:ea typeface="Microsoft YaHei"/>
                          <a:cs typeface="Microsoft YaHei"/>
                        </a:rPr>
                        <a:t>增</a:t>
                      </a:r>
                      <a:endParaRPr lang="Microsoft YaHei" altLang="Microsoft YaHei" sz="1000" dirty="0"/>
                    </a:p>
                  </a:txBody>
                  <a:tcPr marL="0" marR="0" marT="0" marB="0" vert="eaVert">
                    <a:lnL>
                      <a:noFill/>
                    </a:lnL>
                    <a:lnR>
                      <a:noFill/>
                    </a:lnR>
                    <a:lnT w="12700" cap="flat" cmpd="sng" algn="ctr">
                      <a:solidFill>
                        <a:srgbClr val="F19A9A"/>
                      </a:solidFill>
                      <a:prstDash val="solid"/>
                      <a:round/>
                      <a:headEnd type="none" w="med" len="med"/>
                      <a:tailEnd type="none" w="med" len="med"/>
                    </a:lnT>
                    <a:lnB w="12700" cap="flat" cmpd="sng" algn="ctr">
                      <a:solidFill>
                        <a:srgbClr val="F19A9A"/>
                      </a:solidFill>
                      <a:prstDash val="solid"/>
                      <a:round/>
                      <a:headEnd type="none" w="med" len="med"/>
                      <a:tailEnd type="none" w="med" len="med"/>
                    </a:lnB>
                  </a:tcPr>
                </a:tc>
              </a:tr>
              <a:tr h="231775">
                <a:tc>
                  <a:txBody>
                    <a:bodyPr/>
                    <a:lstStyle/>
                    <a:p>
                      <a:pPr algn="l" rtl="0" eaLnBrk="0">
                        <a:lnSpc>
                          <a:spcPct val="117000"/>
                        </a:lnSpc>
                        <a:tabLst/>
                      </a:pPr>
                      <a:endParaRPr lang="Arial" altLang="Arial" sz="400" dirty="0"/>
                    </a:p>
                    <a:p>
                      <a:pPr marL="628015" algn="l" rtl="0" eaLnBrk="0">
                        <a:lnSpc>
                          <a:spcPct val="90000"/>
                        </a:lnSpc>
                        <a:tabLst/>
                      </a:pPr>
                      <a:r>
                        <a:rPr sz="1000" kern="0" spc="-10" dirty="0">
                          <a:solidFill>
                            <a:srgbClr val="595959">
                              <a:alpha val="100000"/>
                            </a:srgbClr>
                          </a:solidFill>
                          <a:latin typeface="Microsoft YaHei"/>
                          <a:ea typeface="Microsoft YaHei"/>
                          <a:cs typeface="Microsoft YaHei"/>
                        </a:rPr>
                        <a:t>路易威登</a:t>
                      </a:r>
                      <a:endParaRPr lang="Microsoft YaHei" altLang="Microsoft YaHei" sz="1000" dirty="0"/>
                    </a:p>
                  </a:txBody>
                  <a:tcPr marL="0" marR="0" marT="0" marB="0" vert="horz">
                    <a:lnL>
                      <a:noFill/>
                    </a:lnL>
                    <a:lnR w="3175" cap="flat" cmpd="sng" algn="ctr">
                      <a:solidFill>
                        <a:srgbClr val="595959"/>
                      </a:solidFill>
                      <a:prstDash val="solid"/>
                      <a:round/>
                      <a:headEnd type="none" w="med" len="med"/>
                      <a:tailEnd type="none" w="med" len="med"/>
                    </a:lnR>
                    <a:lnT w="12700" cap="flat" cmpd="sng" algn="ctr">
                      <a:solidFill>
                        <a:srgbClr val="F19A9A"/>
                      </a:solidFill>
                      <a:prstDash val="solid"/>
                      <a:round/>
                      <a:headEnd type="none" w="med" len="med"/>
                      <a:tailEnd type="none" w="med" len="med"/>
                    </a:lnT>
                    <a:lnB>
                      <a:noFill/>
                    </a:lnB>
                  </a:tcPr>
                </a:tc>
                <a:tc>
                  <a:txBody>
                    <a:bodyPr/>
                    <a:lstStyle/>
                    <a:p>
                      <a:pPr algn="l" rtl="0" eaLnBrk="0">
                        <a:lnSpc>
                          <a:spcPct val="113000"/>
                        </a:lnSpc>
                        <a:tabLst/>
                      </a:pPr>
                      <a:endParaRPr lang="Arial" altLang="Arial" sz="500" dirty="0"/>
                    </a:p>
                    <a:p>
                      <a:pPr marL="27876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2.2</a:t>
                      </a:r>
                      <a:endParaRPr lang="Microsoft YaHei" altLang="Microsoft YaHei" sz="1000" dirty="0"/>
                    </a:p>
                  </a:txBody>
                  <a:tcPr marL="0" marR="0" marT="0" marB="0" vert="horz">
                    <a:lnL w="3175" cap="flat" cmpd="sng" algn="ctr">
                      <a:solidFill>
                        <a:srgbClr val="595959"/>
                      </a:solidFill>
                      <a:prstDash val="solid"/>
                      <a:round/>
                      <a:headEnd type="none" w="med" len="med"/>
                      <a:tailEnd type="none" w="med" len="med"/>
                    </a:lnL>
                    <a:lnR>
                      <a:noFill/>
                    </a:lnR>
                    <a:lnT w="12700" cap="flat" cmpd="sng" algn="ctr">
                      <a:solidFill>
                        <a:srgbClr val="F19A9A"/>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a:noFill/>
                    </a:lnL>
                    <a:lnR>
                      <a:noFill/>
                    </a:lnR>
                    <a:lnT w="12700" cap="flat" cmpd="sng" algn="ctr">
                      <a:solidFill>
                        <a:srgbClr val="F19A9A"/>
                      </a:solidFill>
                      <a:prstDash val="solid"/>
                      <a:round/>
                      <a:headEnd type="none" w="med" len="med"/>
                      <a:tailEnd type="none" w="med" len="med"/>
                    </a:lnT>
                    <a:lnB>
                      <a:noFill/>
                    </a:lnB>
                  </a:tcPr>
                </a:tc>
              </a:tr>
            </a:tbl>
          </a:graphicData>
        </a:graphic>
      </p:graphicFrame>
      <p:pic>
        <p:nvPicPr>
          <p:cNvPr id="1062" name="picture 1062"/>
          <p:cNvPicPr>
            <a:picLocks noChangeAspect="1"/>
          </p:cNvPicPr>
          <p:nvPr/>
        </p:nvPicPr>
        <p:blipFill>
          <a:blip r:embed="rId3"/>
          <a:stretch>
            <a:fillRect/>
          </a:stretch>
        </p:blipFill>
        <p:spPr>
          <a:xfrm rot="21600000">
            <a:off x="2540471" y="3148584"/>
            <a:ext cx="1431072" cy="2932175"/>
          </a:xfrm>
          <a:prstGeom prst="rect">
            <a:avLst/>
          </a:prstGeom>
        </p:spPr>
      </p:pic>
      <p:graphicFrame>
        <p:nvGraphicFramePr>
          <p:cNvPr id="1064" name="table 1064"/>
          <p:cNvGraphicFramePr>
            <a:graphicFrameLocks noGrp="1"/>
          </p:cNvGraphicFramePr>
          <p:nvPr/>
        </p:nvGraphicFramePr>
        <p:xfrm>
          <a:off x="1905547" y="3109496"/>
          <a:ext cx="2396489" cy="3008629"/>
        </p:xfrm>
        <a:graphic>
          <a:graphicData uri="http://schemas.openxmlformats.org/drawingml/2006/table">
            <a:tbl>
              <a:tblPr/>
              <a:tblGrid>
                <a:gridCol w="572134"/>
                <a:gridCol w="1538605"/>
                <a:gridCol w="285750"/>
              </a:tblGrid>
              <a:tr h="3008629">
                <a:tc>
                  <a:txBody>
                    <a:bodyPr/>
                    <a:lstStyle/>
                    <a:p>
                      <a:pPr algn="l" rtl="0" eaLnBrk="0">
                        <a:lnSpc>
                          <a:spcPct val="118000"/>
                        </a:lnSpc>
                        <a:tabLst/>
                      </a:pPr>
                      <a:endParaRPr lang="Arial" altLang="Arial" sz="300" dirty="0"/>
                    </a:p>
                    <a:p>
                      <a:pPr indent="128904" algn="r" rtl="0" eaLnBrk="0">
                        <a:lnSpc>
                          <a:spcPct val="127000"/>
                        </a:lnSpc>
                        <a:spcBef>
                          <a:spcPts val="3"/>
                        </a:spcBef>
                        <a:tabLst>
                          <a:tab pos="82550" algn="l"/>
                          <a:tab pos="128904" algn="l"/>
                          <a:tab pos="133350" algn="l"/>
                          <a:tab pos="134620" algn="l"/>
                          <a:tab pos="254000" algn="l"/>
                        </a:tabLst>
                      </a:pPr>
                      <a:r>
                        <a:rPr sz="1000" kern="0" spc="-20" dirty="0">
                          <a:solidFill>
                            <a:srgbClr val="595959">
                              <a:alpha val="100000"/>
                            </a:srgbClr>
                          </a:solidFill>
                          <a:latin typeface="Microsoft YaHei"/>
                          <a:ea typeface="Microsoft YaHei"/>
                          <a:cs typeface="Microsoft YaHei"/>
                        </a:rPr>
                        <a:t>卡地亚</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蒂芙尼</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欧米茄</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梵克雅宝</a:t>
                      </a:r>
                      <a:r>
                        <a:rPr sz="1000" kern="0" spc="0" dirty="0">
                          <a:solidFill>
                            <a:srgbClr val="595959">
                              <a:alpha val="100000"/>
                            </a:srgbClr>
                          </a:solidFill>
                          <a:latin typeface="Microsoft YaHei"/>
                          <a:ea typeface="Microsoft YaHei"/>
                          <a:cs typeface="Microsoft YaHei"/>
                        </a:rPr>
                        <a:t>   </a:t>
                      </a:r>
                      <a:r>
                        <a:rPr sz="1000" kern="0" spc="320" dirty="0">
                          <a:solidFill>
                            <a:srgbClr val="595959">
                              <a:alpha val="100000"/>
                            </a:srgbClr>
                          </a:solidFill>
                          <a:latin typeface="Microsoft YaHei"/>
                          <a:ea typeface="Microsoft YaHei"/>
                          <a:cs typeface="Microsoft YaHei"/>
                        </a:rPr>
                        <a:t>爱马仕</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迪奥</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PRADA</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Coach  </a:t>
                      </a:r>
                      <a:r>
                        <a:rPr sz="1000" kern="0" spc="-10" dirty="0">
                          <a:solidFill>
                            <a:srgbClr val="595959">
                              <a:alpha val="100000"/>
                            </a:srgbClr>
                          </a:solidFill>
                          <a:latin typeface="Microsoft YaHei"/>
                          <a:ea typeface="Microsoft YaHei"/>
                          <a:cs typeface="Microsoft YaHei"/>
                        </a:rPr>
                        <a:t>路易威登</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浪琴</a:t>
                      </a:r>
                      <a:endParaRPr lang="Microsoft YaHei" altLang="Microsoft YaHei" sz="1000" dirty="0"/>
                    </a:p>
                    <a:p>
                      <a:pPr marL="254000" algn="l" rtl="0" eaLnBrk="0">
                        <a:lnSpc>
                          <a:spcPct val="89000"/>
                        </a:lnSpc>
                        <a:spcBef>
                          <a:spcPts val="516"/>
                        </a:spcBef>
                        <a:tabLst/>
                      </a:pPr>
                      <a:r>
                        <a:rPr sz="1000" kern="0" spc="-10" dirty="0">
                          <a:solidFill>
                            <a:srgbClr val="595959">
                              <a:alpha val="100000"/>
                            </a:srgbClr>
                          </a:solidFill>
                          <a:latin typeface="Microsoft YaHei"/>
                          <a:ea typeface="Microsoft YaHei"/>
                          <a:cs typeface="Microsoft YaHei"/>
                        </a:rPr>
                        <a:t>古驰</a:t>
                      </a:r>
                      <a:endParaRPr lang="Microsoft YaHei" altLang="Microsoft YaHei" sz="1000" dirty="0"/>
                    </a:p>
                    <a:p>
                      <a:pPr marL="254000" algn="l" rtl="0" eaLnBrk="0">
                        <a:lnSpc>
                          <a:spcPct val="89000"/>
                        </a:lnSpc>
                        <a:spcBef>
                          <a:spcPts val="516"/>
                        </a:spcBef>
                        <a:tabLst/>
                      </a:pPr>
                      <a:r>
                        <a:rPr sz="1000" kern="0" spc="-10" dirty="0">
                          <a:solidFill>
                            <a:srgbClr val="595959">
                              <a:alpha val="100000"/>
                            </a:srgbClr>
                          </a:solidFill>
                          <a:latin typeface="Microsoft YaHei"/>
                          <a:ea typeface="Microsoft YaHei"/>
                          <a:cs typeface="Microsoft YaHei"/>
                        </a:rPr>
                        <a:t>天梭</a:t>
                      </a:r>
                      <a:endParaRPr lang="Microsoft YaHei" altLang="Microsoft YaHei" sz="1000" dirty="0"/>
                    </a:p>
                    <a:p>
                      <a:pPr algn="l" rtl="0" eaLnBrk="0">
                        <a:lnSpc>
                          <a:spcPct val="105000"/>
                        </a:lnSpc>
                        <a:tabLst/>
                      </a:pPr>
                      <a:endParaRPr lang="Arial" altLang="Arial" sz="400" dirty="0"/>
                    </a:p>
                    <a:p>
                      <a:pPr marL="127635" indent="-127000" algn="r" rtl="0" eaLnBrk="0">
                        <a:lnSpc>
                          <a:spcPct val="118000"/>
                        </a:lnSpc>
                        <a:tabLst/>
                      </a:pPr>
                      <a:r>
                        <a:rPr sz="1000" kern="0" spc="-10" dirty="0">
                          <a:solidFill>
                            <a:srgbClr val="595959">
                              <a:alpha val="100000"/>
                            </a:srgbClr>
                          </a:solidFill>
                          <a:latin typeface="Microsoft YaHei"/>
                          <a:ea typeface="Microsoft YaHei"/>
                          <a:cs typeface="Microsoft YaHei"/>
                        </a:rPr>
                        <a:t>华伦天奴</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宝格丽</a:t>
                      </a: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劳力士</a:t>
                      </a:r>
                      <a:endParaRPr lang="Microsoft YaHei" altLang="Microsoft YaHei" sz="1000" dirty="0"/>
                    </a:p>
                  </a:txBody>
                  <a:tcPr marL="0" marR="0" marT="0" marB="0" vert="horz">
                    <a:lnL>
                      <a:noFill/>
                    </a:lnL>
                    <a:lnR>
                      <a:noFill/>
                    </a:lnR>
                    <a:lnT>
                      <a:noFill/>
                    </a:lnT>
                    <a:lnB>
                      <a:noFill/>
                    </a:lnB>
                  </a:tcPr>
                </a:tc>
                <a:tc>
                  <a:txBody>
                    <a:bodyPr/>
                    <a:lstStyle/>
                    <a:p>
                      <a:pPr algn="l" rtl="0" eaLnBrk="0">
                        <a:lnSpc>
                          <a:spcPct val="169000"/>
                        </a:lnSpc>
                        <a:tabLst/>
                      </a:pPr>
                      <a:endParaRPr lang="Arial" altLang="Arial" sz="1000" dirty="0"/>
                    </a:p>
                    <a:p>
                      <a:pPr algn="l" rtl="0" eaLnBrk="0">
                        <a:lnSpc>
                          <a:spcPct val="6118"/>
                        </a:lnSpc>
                        <a:tabLst/>
                      </a:pPr>
                      <a:endParaRPr lang="Arial" altLang="Arial" sz="100" dirty="0"/>
                    </a:p>
                    <a:p>
                      <a:pPr marL="1062355" algn="l" rtl="0" eaLnBrk="0">
                        <a:lnSpc>
                          <a:spcPct val="84000"/>
                        </a:lnSpc>
                        <a:tabLst/>
                      </a:pPr>
                      <a:r>
                        <a:rPr sz="1000" kern="0" spc="-30" dirty="0">
                          <a:solidFill>
                            <a:srgbClr val="595959">
                              <a:alpha val="100000"/>
                            </a:srgbClr>
                          </a:solidFill>
                          <a:latin typeface="Microsoft YaHei"/>
                          <a:ea typeface="Microsoft YaHei"/>
                          <a:cs typeface="Microsoft YaHei"/>
                        </a:rPr>
                        <a:t>11.0</a:t>
                      </a:r>
                      <a:endParaRPr lang="Microsoft YaHei" altLang="Microsoft YaHei" sz="1000" dirty="0"/>
                    </a:p>
                    <a:p>
                      <a:pPr marL="765175" algn="l" rtl="0" eaLnBrk="0">
                        <a:lnSpc>
                          <a:spcPts val="768"/>
                        </a:lnSpc>
                        <a:spcBef>
                          <a:spcPts val="589"/>
                        </a:spcBef>
                        <a:tabLst/>
                      </a:pPr>
                      <a:r>
                        <a:rPr sz="1000" kern="0" spc="-30" dirty="0">
                          <a:solidFill>
                            <a:srgbClr val="595959">
                              <a:alpha val="100000"/>
                            </a:srgbClr>
                          </a:solidFill>
                          <a:latin typeface="Microsoft YaHei"/>
                          <a:ea typeface="Microsoft YaHei"/>
                          <a:cs typeface="Microsoft YaHei"/>
                        </a:rPr>
                        <a:t>7.5</a:t>
                      </a:r>
                      <a:endParaRPr lang="Microsoft YaHei" altLang="Microsoft YaHei" sz="1000" dirty="0"/>
                    </a:p>
                    <a:p>
                      <a:pPr marL="739140" algn="l" rtl="0" eaLnBrk="0">
                        <a:lnSpc>
                          <a:spcPts val="1583"/>
                        </a:lnSpc>
                        <a:tabLst/>
                      </a:pPr>
                      <a:r>
                        <a:rPr sz="1000" kern="0" spc="-30" dirty="0">
                          <a:solidFill>
                            <a:srgbClr val="595959">
                              <a:alpha val="100000"/>
                            </a:srgbClr>
                          </a:solidFill>
                          <a:latin typeface="Microsoft YaHei"/>
                          <a:ea typeface="Microsoft YaHei"/>
                          <a:cs typeface="Microsoft YaHei"/>
                        </a:rPr>
                        <a:t>7.2</a:t>
                      </a:r>
                      <a:endParaRPr lang="Microsoft YaHei" altLang="Microsoft YaHei" sz="1000" dirty="0"/>
                    </a:p>
                    <a:p>
                      <a:pPr marL="628015" algn="l" rtl="0" eaLnBrk="0">
                        <a:lnSpc>
                          <a:spcPct val="84000"/>
                        </a:lnSpc>
                        <a:spcBef>
                          <a:spcPts val="804"/>
                        </a:spcBef>
                        <a:tabLst/>
                      </a:pPr>
                      <a:r>
                        <a:rPr sz="1000" kern="0" spc="-40" dirty="0">
                          <a:solidFill>
                            <a:srgbClr val="595959">
                              <a:alpha val="100000"/>
                            </a:srgbClr>
                          </a:solidFill>
                          <a:latin typeface="Microsoft YaHei"/>
                          <a:ea typeface="Microsoft YaHei"/>
                          <a:cs typeface="Microsoft YaHei"/>
                        </a:rPr>
                        <a:t>5.8</a:t>
                      </a:r>
                      <a:endParaRPr lang="Microsoft YaHei" altLang="Microsoft YaHei" sz="1000" dirty="0"/>
                    </a:p>
                    <a:p>
                      <a:pPr marL="627380" algn="l" rtl="0" eaLnBrk="0">
                        <a:lnSpc>
                          <a:spcPts val="780"/>
                        </a:lnSpc>
                        <a:spcBef>
                          <a:spcPts val="576"/>
                        </a:spcBef>
                        <a:tabLst/>
                      </a:pPr>
                      <a:r>
                        <a:rPr sz="1000" kern="0" spc="-40" dirty="0">
                          <a:solidFill>
                            <a:srgbClr val="595959">
                              <a:alpha val="100000"/>
                            </a:srgbClr>
                          </a:solidFill>
                          <a:latin typeface="Microsoft YaHei"/>
                          <a:ea typeface="Microsoft YaHei"/>
                          <a:cs typeface="Microsoft YaHei"/>
                        </a:rPr>
                        <a:t>5.8</a:t>
                      </a:r>
                      <a:endParaRPr lang="Microsoft YaHei" altLang="Microsoft YaHei" sz="1000" dirty="0"/>
                    </a:p>
                    <a:p>
                      <a:pPr marL="501650" algn="l" rtl="0" eaLnBrk="0">
                        <a:lnSpc>
                          <a:spcPts val="1558"/>
                        </a:lnSpc>
                        <a:tabLst/>
                      </a:pPr>
                      <a:r>
                        <a:rPr sz="1000" kern="0" spc="-10" dirty="0">
                          <a:solidFill>
                            <a:srgbClr val="595959">
                              <a:alpha val="100000"/>
                            </a:srgbClr>
                          </a:solidFill>
                          <a:latin typeface="Microsoft YaHei"/>
                          <a:ea typeface="Microsoft YaHei"/>
                          <a:cs typeface="Microsoft YaHei"/>
                        </a:rPr>
                        <a:t>4.4</a:t>
                      </a:r>
                      <a:endParaRPr lang="Microsoft YaHei" altLang="Microsoft YaHei" sz="1000" dirty="0"/>
                    </a:p>
                    <a:p>
                      <a:pPr marL="500380" algn="l" rtl="0" eaLnBrk="0">
                        <a:lnSpc>
                          <a:spcPts val="766"/>
                        </a:lnSpc>
                        <a:spcBef>
                          <a:spcPts val="817"/>
                        </a:spcBef>
                        <a:tabLst/>
                      </a:pPr>
                      <a:r>
                        <a:rPr sz="1000" kern="0" spc="-10" dirty="0">
                          <a:solidFill>
                            <a:srgbClr val="595959">
                              <a:alpha val="100000"/>
                            </a:srgbClr>
                          </a:solidFill>
                          <a:latin typeface="Microsoft YaHei"/>
                          <a:ea typeface="Microsoft YaHei"/>
                          <a:cs typeface="Microsoft YaHei"/>
                        </a:rPr>
                        <a:t>4.4</a:t>
                      </a:r>
                      <a:endParaRPr lang="Microsoft YaHei" altLang="Microsoft YaHei" sz="1000" dirty="0"/>
                    </a:p>
                    <a:p>
                      <a:pPr marL="471805" algn="l" rtl="0" eaLnBrk="0">
                        <a:lnSpc>
                          <a:spcPts val="1584"/>
                        </a:lnSpc>
                        <a:tabLst/>
                      </a:pPr>
                      <a:r>
                        <a:rPr sz="1000" kern="0" spc="-10" dirty="0">
                          <a:solidFill>
                            <a:srgbClr val="595959">
                              <a:alpha val="100000"/>
                            </a:srgbClr>
                          </a:solidFill>
                          <a:latin typeface="Microsoft YaHei"/>
                          <a:ea typeface="Microsoft YaHei"/>
                          <a:cs typeface="Microsoft YaHei"/>
                        </a:rPr>
                        <a:t>4.0</a:t>
                      </a:r>
                      <a:endParaRPr lang="Microsoft YaHei" altLang="Microsoft YaHei" sz="1000" dirty="0"/>
                    </a:p>
                    <a:p>
                      <a:pPr marL="469900" algn="l" rtl="0" eaLnBrk="0">
                        <a:lnSpc>
                          <a:spcPts val="1583"/>
                        </a:lnSpc>
                        <a:tabLst/>
                      </a:pPr>
                      <a:r>
                        <a:rPr sz="1000" kern="0" spc="-30" dirty="0">
                          <a:solidFill>
                            <a:srgbClr val="595959">
                              <a:alpha val="100000"/>
                            </a:srgbClr>
                          </a:solidFill>
                          <a:latin typeface="Microsoft YaHei"/>
                          <a:ea typeface="Microsoft YaHei"/>
                          <a:cs typeface="Microsoft YaHei"/>
                        </a:rPr>
                        <a:t>3.9</a:t>
                      </a:r>
                      <a:endParaRPr lang="Microsoft YaHei" altLang="Microsoft YaHei" sz="1000" dirty="0"/>
                    </a:p>
                    <a:p>
                      <a:pPr marL="460375" algn="l" rtl="0" eaLnBrk="0">
                        <a:lnSpc>
                          <a:spcPts val="1584"/>
                        </a:lnSpc>
                        <a:tabLst/>
                      </a:pPr>
                      <a:r>
                        <a:rPr sz="1000" kern="0" spc="-30" dirty="0">
                          <a:solidFill>
                            <a:srgbClr val="595959">
                              <a:alpha val="100000"/>
                            </a:srgbClr>
                          </a:solidFill>
                          <a:latin typeface="Microsoft YaHei"/>
                          <a:ea typeface="Microsoft YaHei"/>
                          <a:cs typeface="Microsoft YaHei"/>
                        </a:rPr>
                        <a:t>3.8</a:t>
                      </a:r>
                      <a:endParaRPr lang="Microsoft YaHei" altLang="Microsoft YaHei" sz="1000" dirty="0"/>
                    </a:p>
                    <a:p>
                      <a:pPr marL="433069" algn="l" rtl="0" eaLnBrk="0">
                        <a:lnSpc>
                          <a:spcPct val="84000"/>
                        </a:lnSpc>
                        <a:spcBef>
                          <a:spcPts val="779"/>
                        </a:spcBef>
                        <a:tabLst/>
                      </a:pPr>
                      <a:r>
                        <a:rPr sz="1000" kern="0" spc="-30" dirty="0">
                          <a:solidFill>
                            <a:srgbClr val="595959">
                              <a:alpha val="100000"/>
                            </a:srgbClr>
                          </a:solidFill>
                          <a:latin typeface="Microsoft YaHei"/>
                          <a:ea typeface="Microsoft YaHei"/>
                          <a:cs typeface="Microsoft YaHei"/>
                        </a:rPr>
                        <a:t>3.4</a:t>
                      </a:r>
                      <a:endParaRPr lang="Microsoft YaHei" altLang="Microsoft YaHei" sz="1000" dirty="0"/>
                    </a:p>
                    <a:p>
                      <a:pPr marL="431800" algn="l" rtl="0" eaLnBrk="0">
                        <a:lnSpc>
                          <a:spcPts val="781"/>
                        </a:lnSpc>
                        <a:spcBef>
                          <a:spcPts val="576"/>
                        </a:spcBef>
                        <a:tabLst/>
                      </a:pPr>
                      <a:r>
                        <a:rPr sz="1000" kern="0" spc="-30" dirty="0">
                          <a:solidFill>
                            <a:srgbClr val="595959">
                              <a:alpha val="100000"/>
                            </a:srgbClr>
                          </a:solidFill>
                          <a:latin typeface="Microsoft YaHei"/>
                          <a:ea typeface="Microsoft YaHei"/>
                          <a:cs typeface="Microsoft YaHei"/>
                        </a:rPr>
                        <a:t>3.4</a:t>
                      </a:r>
                      <a:endParaRPr lang="Microsoft YaHei" altLang="Microsoft YaHei" sz="1000" dirty="0"/>
                    </a:p>
                    <a:p>
                      <a:pPr marL="350520" algn="l" rtl="0" eaLnBrk="0">
                        <a:lnSpc>
                          <a:spcPts val="1583"/>
                        </a:lnSpc>
                        <a:tabLst/>
                      </a:pPr>
                      <a:r>
                        <a:rPr sz="1000" kern="0" spc="-30" dirty="0">
                          <a:solidFill>
                            <a:srgbClr val="595959">
                              <a:alpha val="100000"/>
                            </a:srgbClr>
                          </a:solidFill>
                          <a:latin typeface="Microsoft YaHei"/>
                          <a:ea typeface="Microsoft YaHei"/>
                          <a:cs typeface="Microsoft YaHei"/>
                        </a:rPr>
                        <a:t>2.5</a:t>
                      </a:r>
                      <a:endParaRPr lang="Microsoft YaHei" altLang="Microsoft YaHei" sz="1000" dirty="0"/>
                    </a:p>
                    <a:p>
                      <a:pPr marL="325120" algn="l" rtl="0" eaLnBrk="0">
                        <a:lnSpc>
                          <a:spcPts val="1582"/>
                        </a:lnSpc>
                        <a:tabLst/>
                      </a:pPr>
                      <a:r>
                        <a:rPr sz="1000" kern="0" spc="-30" dirty="0">
                          <a:solidFill>
                            <a:srgbClr val="595959">
                              <a:alpha val="100000"/>
                            </a:srgbClr>
                          </a:solidFill>
                          <a:latin typeface="Microsoft YaHei"/>
                          <a:ea typeface="Microsoft YaHei"/>
                          <a:cs typeface="Microsoft YaHei"/>
                        </a:rPr>
                        <a:t>2.2</a:t>
                      </a:r>
                      <a:endParaRPr lang="Microsoft YaHei" altLang="Microsoft YaHei" sz="1000" dirty="0"/>
                    </a:p>
                  </a:txBody>
                  <a:tcPr marL="0" marR="0" marT="0" marB="0" vert="horz">
                    <a:lnL>
                      <a:noFill/>
                    </a:lnL>
                    <a:lnR>
                      <a:noFill/>
                    </a:lnR>
                    <a:lnT>
                      <a:noFill/>
                    </a:lnT>
                    <a:lnB>
                      <a:noFill/>
                    </a:lnB>
                  </a:tcPr>
                </a:tc>
                <a:tc>
                  <a:txBody>
                    <a:bodyPr/>
                    <a:lstStyle/>
                    <a:p>
                      <a:pPr algn="l" rtl="0" eaLnBrk="0">
                        <a:lnSpc>
                          <a:spcPct val="131000"/>
                        </a:lnSpc>
                        <a:tabLst/>
                      </a:pPr>
                      <a:endParaRPr lang="Arial" altLang="Arial" sz="300" dirty="0"/>
                    </a:p>
                    <a:p>
                      <a:pPr algn="r"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17.3</a:t>
                      </a:r>
                      <a:endParaRPr lang="Microsoft YaHei" altLang="Microsoft YaHei" sz="1000" dirty="0"/>
                    </a:p>
                  </a:txBody>
                  <a:tcPr marL="0" marR="0" marT="0" marB="0" vert="horz">
                    <a:lnL>
                      <a:noFill/>
                    </a:lnL>
                    <a:lnR>
                      <a:noFill/>
                    </a:lnR>
                    <a:lnT>
                      <a:noFill/>
                    </a:lnT>
                    <a:lnB>
                      <a:noFill/>
                    </a:lnB>
                  </a:tcPr>
                </a:tc>
              </a:tr>
            </a:tbl>
          </a:graphicData>
        </a:graphic>
      </p:graphicFrame>
      <p:sp>
        <p:nvSpPr>
          <p:cNvPr id="1066" name="textbox 1066"/>
          <p:cNvSpPr/>
          <p:nvPr/>
        </p:nvSpPr>
        <p:spPr>
          <a:xfrm>
            <a:off x="-12699" y="421944"/>
            <a:ext cx="5830570" cy="913764"/>
          </a:xfrm>
          <a:prstGeom prst="rect">
            <a:avLst/>
          </a:prstGeom>
        </p:spPr>
        <p:txBody>
          <a:bodyPr vert="horz" wrap="square" lIns="0" tIns="0" rIns="0" bIns="0"/>
          <a:lstStyle/>
          <a:p>
            <a:pPr algn="l" rtl="0" eaLnBrk="0">
              <a:lnSpc>
                <a:spcPct val="95359"/>
              </a:lnSpc>
              <a:tabLst/>
            </a:pPr>
            <a:endParaRPr lang="Arial" altLang="Arial" sz="100" dirty="0"/>
          </a:p>
          <a:p>
            <a:pPr marL="12700" algn="l" rtl="0" eaLnBrk="0">
              <a:lnSpc>
                <a:spcPct val="89000"/>
              </a:lnSpc>
              <a:tabLst>
                <a:tab pos="561340"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非美妆类奢侈品丨</a:t>
            </a:r>
            <a:r>
              <a:rPr sz="3100" kern="0" spc="0" dirty="0">
                <a:solidFill>
                  <a:srgbClr val="8BC53F">
                    <a:alpha val="100000"/>
                  </a:srgbClr>
                </a:solidFill>
                <a:latin typeface="Microsoft YaHei"/>
                <a:ea typeface="Microsoft YaHei"/>
                <a:cs typeface="Microsoft YaHei"/>
              </a:rPr>
              <a:t>TOP</a:t>
            </a:r>
            <a:r>
              <a:rPr sz="3100" kern="0" spc="90" dirty="0">
                <a:solidFill>
                  <a:srgbClr val="8BC53F">
                    <a:alpha val="100000"/>
                  </a:srgbClr>
                </a:solidFill>
                <a:latin typeface="Microsoft YaHei"/>
                <a:ea typeface="Microsoft YaHei"/>
                <a:cs typeface="Microsoft YaHei"/>
              </a:rPr>
              <a:t>广告主</a:t>
            </a:r>
            <a:endParaRPr lang="Microsoft YaHei" altLang="Microsoft YaHei" sz="3100" dirty="0"/>
          </a:p>
          <a:p>
            <a:pPr algn="l" rtl="0" eaLnBrk="0">
              <a:lnSpc>
                <a:spcPct val="111000"/>
              </a:lnSpc>
              <a:tabLst/>
            </a:pPr>
            <a:endParaRPr lang="Arial" altLang="Arial" sz="800" dirty="0"/>
          </a:p>
          <a:p>
            <a:pPr algn="l" rtl="0" eaLnBrk="0">
              <a:lnSpc>
                <a:spcPct val="7262"/>
              </a:lnSpc>
              <a:tabLst/>
            </a:pPr>
            <a:endParaRPr lang="Arial" altLang="Arial" sz="100" dirty="0"/>
          </a:p>
          <a:p>
            <a:pPr marL="560705" algn="l" rtl="0" eaLnBrk="0">
              <a:lnSpc>
                <a:spcPct val="90000"/>
              </a:lnSpc>
              <a:tabLst/>
            </a:pPr>
            <a:r>
              <a:rPr sz="2400" kern="0" spc="-10" dirty="0">
                <a:solidFill>
                  <a:srgbClr val="595959">
                    <a:alpha val="100000"/>
                  </a:srgbClr>
                </a:solidFill>
                <a:latin typeface="Microsoft YaHei"/>
                <a:ea typeface="Microsoft YaHei"/>
                <a:cs typeface="Microsoft YaHei"/>
              </a:rPr>
              <a:t>卡地亚连续登顶，多个品牌新上榜</a:t>
            </a:r>
            <a:endParaRPr lang="Microsoft YaHei" altLang="Microsoft YaHei" sz="2400" dirty="0"/>
          </a:p>
        </p:txBody>
      </p:sp>
      <p:sp>
        <p:nvSpPr>
          <p:cNvPr id="1068" name="textbox 1068"/>
          <p:cNvSpPr/>
          <p:nvPr/>
        </p:nvSpPr>
        <p:spPr>
          <a:xfrm>
            <a:off x="531769" y="1484833"/>
            <a:ext cx="8080375" cy="378459"/>
          </a:xfrm>
          <a:prstGeom prst="rect">
            <a:avLst/>
          </a:prstGeom>
        </p:spPr>
        <p:txBody>
          <a:bodyPr vert="horz" wrap="square" lIns="0" tIns="0" rIns="0" bIns="0"/>
          <a:lstStyle/>
          <a:p>
            <a:pPr algn="l" rtl="0" eaLnBrk="0">
              <a:lnSpc>
                <a:spcPct val="86120"/>
              </a:lnSpc>
              <a:tabLst/>
            </a:pPr>
            <a:endParaRPr lang="Arial" altLang="Arial" sz="100" dirty="0"/>
          </a:p>
          <a:p>
            <a:pPr marL="12700" indent="2540" algn="l" rtl="0" eaLnBrk="0">
              <a:lnSpc>
                <a:spcPct val="105000"/>
              </a:lnSpc>
              <a:tabLst/>
            </a:pPr>
            <a:r>
              <a:rPr sz="1100" kern="0" spc="-20" dirty="0">
                <a:solidFill>
                  <a:srgbClr val="595959">
                    <a:alpha val="100000"/>
                  </a:srgbClr>
                </a:solidFill>
                <a:latin typeface="Microsoft YaHei"/>
                <a:ea typeface="Microsoft YaHei"/>
                <a:cs typeface="Microsoft YaHei"/>
              </a:rPr>
              <a:t>2023年，</a:t>
            </a:r>
            <a:r>
              <a:rPr sz="1100" kern="0" spc="9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卡地亚依旧为非美妆类展示广告</a:t>
            </a:r>
            <a:r>
              <a:rPr sz="1100" kern="0" spc="-30" dirty="0">
                <a:solidFill>
                  <a:srgbClr val="595959">
                    <a:alpha val="100000"/>
                  </a:srgbClr>
                </a:solidFill>
                <a:latin typeface="Microsoft YaHei"/>
                <a:ea typeface="Microsoft YaHei"/>
                <a:cs typeface="Microsoft YaHei"/>
              </a:rPr>
              <a:t>投放TOP1品牌，</a:t>
            </a:r>
            <a:r>
              <a:rPr sz="1100" kern="0" spc="200" dirty="0">
                <a:solidFill>
                  <a:srgbClr val="595959">
                    <a:alpha val="100000"/>
                  </a:srgbClr>
                </a:solidFill>
                <a:latin typeface="Microsoft YaHei"/>
                <a:ea typeface="Microsoft YaHei"/>
                <a:cs typeface="Microsoft YaHei"/>
              </a:rPr>
              <a:t> </a:t>
            </a:r>
            <a:r>
              <a:rPr sz="1100" kern="0" spc="-30" dirty="0">
                <a:solidFill>
                  <a:srgbClr val="595959">
                    <a:alpha val="100000"/>
                  </a:srgbClr>
                </a:solidFill>
                <a:latin typeface="Microsoft YaHei"/>
                <a:ea typeface="Microsoft YaHei"/>
                <a:cs typeface="Microsoft YaHei"/>
              </a:rPr>
              <a:t>投入指数达1.47千万； 对比2022年，</a:t>
            </a:r>
            <a:r>
              <a:rPr sz="1100" kern="0" spc="130" dirty="0">
                <a:solidFill>
                  <a:srgbClr val="595959">
                    <a:alpha val="100000"/>
                  </a:srgbClr>
                </a:solidFill>
                <a:latin typeface="Microsoft YaHei"/>
                <a:ea typeface="Microsoft YaHei"/>
                <a:cs typeface="Microsoft YaHei"/>
              </a:rPr>
              <a:t> </a:t>
            </a:r>
            <a:r>
              <a:rPr sz="1100" kern="0" spc="-30" dirty="0">
                <a:solidFill>
                  <a:srgbClr val="595959">
                    <a:alpha val="100000"/>
                  </a:srgbClr>
                </a:solidFill>
                <a:latin typeface="Microsoft YaHei"/>
                <a:ea typeface="Microsoft YaHei"/>
                <a:cs typeface="Microsoft YaHei"/>
              </a:rPr>
              <a:t>2023年有积家表、江诗丹顿、范思 </a:t>
            </a:r>
            <a:r>
              <a:rPr sz="1100" kern="0" spc="0" dirty="0">
                <a:solidFill>
                  <a:srgbClr val="595959">
                    <a:alpha val="100000"/>
                  </a:srgbClr>
                </a:solidFill>
                <a:latin typeface="Microsoft YaHei"/>
                <a:ea typeface="Microsoft YaHei"/>
                <a:cs typeface="Microsoft YaHei"/>
              </a:rPr>
              <a:t>哲等六家品牌跃升进TO</a:t>
            </a:r>
            <a:r>
              <a:rPr sz="1100" kern="0" spc="-10" dirty="0">
                <a:solidFill>
                  <a:srgbClr val="595959">
                    <a:alpha val="100000"/>
                  </a:srgbClr>
                </a:solidFill>
                <a:latin typeface="Microsoft YaHei"/>
                <a:ea typeface="Microsoft YaHei"/>
                <a:cs typeface="Microsoft YaHei"/>
              </a:rPr>
              <a:t>P15榜单。</a:t>
            </a:r>
            <a:endParaRPr lang="Microsoft YaHei" altLang="Microsoft YaHei" sz="1100" dirty="0"/>
          </a:p>
        </p:txBody>
      </p:sp>
      <p:sp>
        <p:nvSpPr>
          <p:cNvPr id="1070" name="textbox 1070"/>
          <p:cNvSpPr/>
          <p:nvPr/>
        </p:nvSpPr>
        <p:spPr>
          <a:xfrm>
            <a:off x="1632210" y="2398445"/>
            <a:ext cx="6179820" cy="217170"/>
          </a:xfrm>
          <a:prstGeom prst="rect">
            <a:avLst/>
          </a:prstGeom>
        </p:spPr>
        <p:txBody>
          <a:bodyPr vert="horz" wrap="square" lIns="0" tIns="0" rIns="0" bIns="0"/>
          <a:lstStyle/>
          <a:p>
            <a:pPr algn="l" rtl="0" eaLnBrk="0">
              <a:lnSpc>
                <a:spcPct val="81052"/>
              </a:lnSpc>
              <a:tabLst/>
            </a:pPr>
            <a:endParaRPr lang="Arial" altLang="Arial" sz="100" dirty="0"/>
          </a:p>
          <a:p>
            <a:pPr marL="12700" algn="l" rtl="0" eaLnBrk="0">
              <a:lnSpc>
                <a:spcPct val="90000"/>
              </a:lnSpc>
              <a:tabLst/>
            </a:pPr>
            <a:r>
              <a:rPr sz="1400" b="1" kern="0" spc="0" dirty="0">
                <a:solidFill>
                  <a:srgbClr val="404040">
                    <a:alpha val="100000"/>
                  </a:srgbClr>
                </a:solidFill>
                <a:latin typeface="Microsoft YaHei"/>
                <a:ea typeface="Microsoft YaHei"/>
                <a:cs typeface="Microsoft YaHei"/>
              </a:rPr>
              <a:t>AdTracker-2</a:t>
            </a:r>
            <a:r>
              <a:rPr sz="1400" b="1" kern="0" spc="-10" dirty="0">
                <a:solidFill>
                  <a:srgbClr val="404040">
                    <a:alpha val="100000"/>
                  </a:srgbClr>
                </a:solidFill>
                <a:latin typeface="Microsoft YaHei"/>
                <a:ea typeface="Microsoft YaHei"/>
                <a:cs typeface="Microsoft YaHei"/>
              </a:rPr>
              <a:t>022对比2023.1-5非美妆类奢侈品展示广告投入指数TOP15品牌</a:t>
            </a:r>
            <a:endParaRPr lang="Microsoft YaHei" altLang="Microsoft YaHei" sz="1400" dirty="0"/>
          </a:p>
        </p:txBody>
      </p:sp>
      <p:sp>
        <p:nvSpPr>
          <p:cNvPr id="1072" name="textbox 1072"/>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22</a:t>
            </a:r>
            <a:endParaRPr lang="Microsoft YaHei" altLang="Microsoft YaHei" sz="1200" baseline="-4340" dirty="0"/>
          </a:p>
        </p:txBody>
      </p:sp>
      <p:pic>
        <p:nvPicPr>
          <p:cNvPr id="1074" name="picture 1074"/>
          <p:cNvPicPr>
            <a:picLocks noChangeAspect="1"/>
          </p:cNvPicPr>
          <p:nvPr/>
        </p:nvPicPr>
        <p:blipFill>
          <a:blip r:embed="rId4"/>
          <a:stretch>
            <a:fillRect/>
          </a:stretch>
        </p:blipFill>
        <p:spPr>
          <a:xfrm rot="21600000">
            <a:off x="7878892" y="289233"/>
            <a:ext cx="988988" cy="490439"/>
          </a:xfrm>
          <a:prstGeom prst="rect">
            <a:avLst/>
          </a:prstGeom>
        </p:spPr>
      </p:pic>
      <p:sp>
        <p:nvSpPr>
          <p:cNvPr id="1076" name="textbox 1076"/>
          <p:cNvSpPr/>
          <p:nvPr/>
        </p:nvSpPr>
        <p:spPr>
          <a:xfrm>
            <a:off x="1899222" y="2864992"/>
            <a:ext cx="2294889" cy="162560"/>
          </a:xfrm>
          <a:prstGeom prst="rect">
            <a:avLst/>
          </a:prstGeom>
        </p:spPr>
        <p:txBody>
          <a:bodyPr vert="horz" wrap="square" lIns="0" tIns="0" rIns="0" bIns="0"/>
          <a:lstStyle/>
          <a:p>
            <a:pPr algn="l" rtl="0" eaLnBrk="0">
              <a:lnSpc>
                <a:spcPct val="80177"/>
              </a:lnSpc>
              <a:tabLst/>
            </a:pPr>
            <a:endParaRPr lang="Arial" altLang="Arial" sz="1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2022.1-5展示类广告投入指数（百万）</a:t>
            </a:r>
            <a:endParaRPr lang="Microsoft YaHei" altLang="Microsoft YaHei" sz="1000" dirty="0"/>
          </a:p>
        </p:txBody>
      </p:sp>
      <p:pic>
        <p:nvPicPr>
          <p:cNvPr id="1078" name="picture 1078"/>
          <p:cNvPicPr>
            <a:picLocks noChangeAspect="1"/>
          </p:cNvPicPr>
          <p:nvPr/>
        </p:nvPicPr>
        <p:blipFill>
          <a:blip r:embed="rId5"/>
          <a:stretch>
            <a:fillRect/>
          </a:stretch>
        </p:blipFill>
        <p:spPr>
          <a:xfrm rot="21600000">
            <a:off x="1911922" y="2898777"/>
            <a:ext cx="75409" cy="75410"/>
          </a:xfrm>
          <a:prstGeom prst="rect">
            <a:avLst/>
          </a:prstGeom>
        </p:spPr>
      </p:pic>
      <p:sp>
        <p:nvSpPr>
          <p:cNvPr id="1080" name="textbox 1080"/>
          <p:cNvSpPr/>
          <p:nvPr/>
        </p:nvSpPr>
        <p:spPr>
          <a:xfrm>
            <a:off x="5255557" y="2834512"/>
            <a:ext cx="2294889" cy="162560"/>
          </a:xfrm>
          <a:prstGeom prst="rect">
            <a:avLst/>
          </a:prstGeom>
        </p:spPr>
        <p:txBody>
          <a:bodyPr vert="horz" wrap="square" lIns="0" tIns="0" rIns="0" bIns="0"/>
          <a:lstStyle/>
          <a:p>
            <a:pPr algn="l" rtl="0" eaLnBrk="0">
              <a:lnSpc>
                <a:spcPct val="80177"/>
              </a:lnSpc>
              <a:tabLst/>
            </a:pPr>
            <a:endParaRPr lang="Arial" altLang="Arial" sz="1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2023.1-5展示类广告投入指数（百万）</a:t>
            </a:r>
            <a:endParaRPr lang="Microsoft YaHei" altLang="Microsoft YaHei" sz="1000" dirty="0"/>
          </a:p>
        </p:txBody>
      </p:sp>
      <p:pic>
        <p:nvPicPr>
          <p:cNvPr id="1082" name="picture 1082"/>
          <p:cNvPicPr>
            <a:picLocks noChangeAspect="1"/>
          </p:cNvPicPr>
          <p:nvPr/>
        </p:nvPicPr>
        <p:blipFill>
          <a:blip r:embed="rId6"/>
          <a:stretch>
            <a:fillRect/>
          </a:stretch>
        </p:blipFill>
        <p:spPr>
          <a:xfrm rot="21600000">
            <a:off x="5268257" y="2869074"/>
            <a:ext cx="75410" cy="75410"/>
          </a:xfrm>
          <a:prstGeom prst="rect">
            <a:avLst/>
          </a:prstGeom>
        </p:spPr>
      </p:pic>
      <p:sp>
        <p:nvSpPr>
          <p:cNvPr id="1084"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086" name="textbox 1086"/>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088" name="textbox 1088"/>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090"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092" name="rect"/>
          <p:cNvSpPr/>
          <p:nvPr/>
        </p:nvSpPr>
        <p:spPr>
          <a:xfrm>
            <a:off x="2538884" y="3109496"/>
            <a:ext cx="3175" cy="3008763"/>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1094" name="path"/>
          <p:cNvSpPr/>
          <p:nvPr/>
        </p:nvSpPr>
        <p:spPr>
          <a:xfrm>
            <a:off x="8020375" y="4708928"/>
            <a:ext cx="12700" cy="417234"/>
          </a:xfrm>
          <a:custGeom>
            <a:avLst/>
            <a:gdLst/>
            <a:ahLst/>
            <a:cxnLst/>
            <a:rect l="0" t="0" r="0" b="0"/>
            <a:pathLst>
              <a:path w="20" h="657">
                <a:moveTo>
                  <a:pt x="10" y="0"/>
                </a:moveTo>
                <a:lnTo>
                  <a:pt x="10" y="657"/>
                </a:lnTo>
              </a:path>
            </a:pathLst>
          </a:custGeom>
          <a:noFill/>
          <a:ln w="12700" cap="flat">
            <a:solidFill>
              <a:srgbClr val="F19A9A">
                <a:alpha val="100000"/>
              </a:srgbClr>
            </a:solidFill>
            <a:prstDash val="dash"/>
            <a:round/>
          </a:ln>
        </p:spPr>
        <p:txBody>
          <a:bodyPr rtlCol="0"/>
          <a:lstStyle/>
          <a:p>
            <a:pPr algn="ctr"/>
            <a:endParaRPr lang="zh-CN" altLang="en-US"/>
          </a:p>
        </p:txBody>
      </p:sp>
      <p:sp>
        <p:nvSpPr>
          <p:cNvPr id="1096" name="path"/>
          <p:cNvSpPr/>
          <p:nvPr/>
        </p:nvSpPr>
        <p:spPr>
          <a:xfrm>
            <a:off x="8020374" y="5540324"/>
            <a:ext cx="12700" cy="417234"/>
          </a:xfrm>
          <a:custGeom>
            <a:avLst/>
            <a:gdLst/>
            <a:ahLst/>
            <a:cxnLst/>
            <a:rect l="0" t="0" r="0" b="0"/>
            <a:pathLst>
              <a:path w="20" h="657">
                <a:moveTo>
                  <a:pt x="10" y="0"/>
                </a:moveTo>
                <a:lnTo>
                  <a:pt x="10" y="657"/>
                </a:lnTo>
              </a:path>
            </a:pathLst>
          </a:custGeom>
          <a:noFill/>
          <a:ln w="12700" cap="flat">
            <a:solidFill>
              <a:srgbClr val="F19A9A">
                <a:alpha val="100000"/>
              </a:srgbClr>
            </a:solidFill>
            <a:prstDash val="dash"/>
            <a:round/>
          </a:ln>
        </p:spPr>
        <p:txBody>
          <a:bodyPr rtlCol="0"/>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8"/>
          <p:cNvGrpSpPr/>
          <p:nvPr/>
        </p:nvGrpSpPr>
        <p:grpSpPr>
          <a:xfrm rot="21600000">
            <a:off x="1783079" y="3517391"/>
            <a:ext cx="6169151" cy="2069592"/>
            <a:chOff x="0" y="0"/>
            <a:chExt cx="6169151" cy="2069592"/>
          </a:xfrm>
        </p:grpSpPr>
        <p:pic>
          <p:nvPicPr>
            <p:cNvPr id="1098" name="picture 1098"/>
            <p:cNvPicPr>
              <a:picLocks noChangeAspect="1"/>
            </p:cNvPicPr>
            <p:nvPr/>
          </p:nvPicPr>
          <p:blipFill>
            <a:blip r:embed="rId2"/>
            <a:stretch>
              <a:fillRect/>
            </a:stretch>
          </p:blipFill>
          <p:spPr>
            <a:xfrm rot="21600000">
              <a:off x="0" y="0"/>
              <a:ext cx="6169151" cy="2069592"/>
            </a:xfrm>
            <a:prstGeom prst="rect">
              <a:avLst/>
            </a:prstGeom>
          </p:spPr>
        </p:pic>
        <p:sp>
          <p:nvSpPr>
            <p:cNvPr id="1100" name="textbox 1100"/>
            <p:cNvSpPr/>
            <p:nvPr/>
          </p:nvSpPr>
          <p:spPr>
            <a:xfrm>
              <a:off x="407" y="301116"/>
              <a:ext cx="5767070" cy="1616075"/>
            </a:xfrm>
            <a:prstGeom prst="rect">
              <a:avLst/>
            </a:prstGeom>
          </p:spPr>
          <p:txBody>
            <a:bodyPr vert="horz" wrap="square" lIns="0" tIns="0" rIns="0" bIns="0"/>
            <a:lstStyle/>
            <a:p>
              <a:pPr algn="l" rtl="0" eaLnBrk="0">
                <a:lnSpc>
                  <a:spcPct val="83249"/>
                </a:lnSpc>
                <a:tabLst/>
              </a:pPr>
              <a:endParaRPr lang="Arial" altLang="Arial" sz="100" dirty="0"/>
            </a:p>
            <a:p>
              <a:pPr marL="1492885" algn="l" rtl="0" eaLnBrk="0">
                <a:lnSpc>
                  <a:spcPct val="84000"/>
                </a:lnSpc>
                <a:tabLst/>
              </a:pPr>
              <a:r>
                <a:rPr sz="1000" kern="0" spc="-20" dirty="0">
                  <a:solidFill>
                    <a:srgbClr val="595959">
                      <a:alpha val="100000"/>
                    </a:srgbClr>
                  </a:solidFill>
                  <a:latin typeface="Microsoft YaHei"/>
                  <a:ea typeface="Microsoft YaHei"/>
                  <a:cs typeface="Microsoft YaHei"/>
                </a:rPr>
                <a:t>3485.3</a:t>
              </a:r>
              <a:endParaRPr lang="Microsoft YaHei" altLang="Microsoft YaHei" sz="1000" dirty="0"/>
            </a:p>
            <a:p>
              <a:pPr marL="12700" algn="l" rtl="0" eaLnBrk="0">
                <a:lnSpc>
                  <a:spcPts val="706"/>
                </a:lnSpc>
                <a:spcBef>
                  <a:spcPts val="116"/>
                </a:spcBef>
                <a:tabLst/>
              </a:pPr>
              <a:r>
                <a:rPr sz="1000" kern="0" spc="-20" dirty="0">
                  <a:solidFill>
                    <a:srgbClr val="595959">
                      <a:alpha val="100000"/>
                    </a:srgbClr>
                  </a:solidFill>
                  <a:latin typeface="Microsoft YaHei"/>
                  <a:ea typeface="Microsoft YaHei"/>
                  <a:cs typeface="Microsoft YaHei"/>
                </a:rPr>
                <a:t>3162.2</a:t>
              </a:r>
              <a:endParaRPr lang="Microsoft YaHei" altLang="Microsoft YaHei" sz="1000" dirty="0"/>
            </a:p>
            <a:p>
              <a:pPr marL="1080135" algn="l" rtl="0" eaLnBrk="0">
                <a:lnSpc>
                  <a:spcPct val="77000"/>
                </a:lnSpc>
                <a:spcBef>
                  <a:spcPts val="2"/>
                </a:spcBef>
                <a:tabLst/>
              </a:pPr>
              <a:r>
                <a:rPr sz="1000" kern="0" spc="-20" dirty="0">
                  <a:solidFill>
                    <a:srgbClr val="595959">
                      <a:alpha val="100000"/>
                    </a:srgbClr>
                  </a:solidFill>
                  <a:latin typeface="Microsoft YaHei"/>
                  <a:ea typeface="Microsoft YaHei"/>
                  <a:cs typeface="Microsoft YaHei"/>
                </a:rPr>
                <a:t>2986.5</a:t>
              </a:r>
              <a:endParaRPr lang="Microsoft YaHei" altLang="Microsoft YaHei" sz="1000" dirty="0"/>
            </a:p>
            <a:p>
              <a:pPr marL="215011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2701.1</a:t>
              </a:r>
              <a:endParaRPr lang="Microsoft YaHei" altLang="Microsoft YaHei" sz="1000" dirty="0"/>
            </a:p>
            <a:p>
              <a:pPr marL="2560954" algn="l" rtl="0" eaLnBrk="0">
                <a:lnSpc>
                  <a:spcPct val="84000"/>
                </a:lnSpc>
                <a:spcBef>
                  <a:spcPts val="336"/>
                </a:spcBef>
                <a:tabLst/>
              </a:pPr>
              <a:r>
                <a:rPr sz="1000" kern="0" spc="-20" dirty="0">
                  <a:solidFill>
                    <a:srgbClr val="595959">
                      <a:alpha val="100000"/>
                    </a:srgbClr>
                  </a:solidFill>
                  <a:latin typeface="Microsoft YaHei"/>
                  <a:ea typeface="Microsoft YaHei"/>
                  <a:cs typeface="Microsoft YaHei"/>
                </a:rPr>
                <a:t>2318.1</a:t>
              </a:r>
              <a:endParaRPr lang="Microsoft YaHei" altLang="Microsoft YaHei" sz="1000" dirty="0"/>
            </a:p>
            <a:p>
              <a:pPr algn="l" rtl="0" eaLnBrk="0">
                <a:lnSpc>
                  <a:spcPct val="139000"/>
                </a:lnSpc>
                <a:tabLst/>
              </a:pPr>
              <a:endParaRPr lang="Arial" altLang="Arial" sz="1000" dirty="0"/>
            </a:p>
            <a:p>
              <a:pPr algn="l" rtl="0" eaLnBrk="0">
                <a:lnSpc>
                  <a:spcPct val="139000"/>
                </a:lnSpc>
                <a:tabLst/>
              </a:pPr>
              <a:endParaRPr lang="Arial" altLang="Arial" sz="1000" dirty="0"/>
            </a:p>
            <a:p>
              <a:pPr marL="3666490" algn="l" rtl="0" eaLnBrk="0">
                <a:lnSpc>
                  <a:spcPct val="84000"/>
                </a:lnSpc>
                <a:spcBef>
                  <a:spcPts val="312"/>
                </a:spcBef>
                <a:tabLst/>
              </a:pPr>
              <a:r>
                <a:rPr sz="1000" kern="0" spc="-20" dirty="0">
                  <a:solidFill>
                    <a:srgbClr val="595959">
                      <a:alpha val="100000"/>
                    </a:srgbClr>
                  </a:solidFill>
                  <a:latin typeface="Microsoft YaHei"/>
                  <a:ea typeface="Microsoft YaHei"/>
                  <a:cs typeface="Microsoft YaHei"/>
                </a:rPr>
                <a:t>985.4</a:t>
              </a:r>
              <a:endParaRPr lang="Microsoft YaHei" altLang="Microsoft YaHei" sz="1000" dirty="0"/>
            </a:p>
            <a:p>
              <a:pPr marL="4288790" algn="l" rtl="0" eaLnBrk="0">
                <a:lnSpc>
                  <a:spcPts val="762"/>
                </a:lnSpc>
                <a:spcBef>
                  <a:spcPts val="192"/>
                </a:spcBef>
                <a:tabLst/>
              </a:pPr>
              <a:r>
                <a:rPr sz="1000" kern="0" spc="-20" dirty="0">
                  <a:solidFill>
                    <a:srgbClr val="595959">
                      <a:alpha val="100000"/>
                    </a:srgbClr>
                  </a:solidFill>
                  <a:latin typeface="Microsoft YaHei"/>
                  <a:ea typeface="Microsoft YaHei"/>
                  <a:cs typeface="Microsoft YaHei"/>
                </a:rPr>
                <a:t>645.37</a:t>
              </a:r>
              <a:endParaRPr lang="Microsoft YaHei" altLang="Microsoft YaHei" sz="1000" dirty="0"/>
            </a:p>
            <a:p>
              <a:pPr marL="3249929" algn="l" rtl="0" eaLnBrk="0">
                <a:lnSpc>
                  <a:spcPts val="695"/>
                </a:lnSpc>
                <a:tabLst/>
              </a:pPr>
              <a:r>
                <a:rPr sz="1000" kern="0" spc="-10" dirty="0">
                  <a:solidFill>
                    <a:srgbClr val="595959">
                      <a:alpha val="100000"/>
                    </a:srgbClr>
                  </a:solidFill>
                  <a:latin typeface="Microsoft YaHei"/>
                  <a:ea typeface="Microsoft YaHei"/>
                  <a:cs typeface="Microsoft YaHei"/>
                </a:rPr>
                <a:t>432.3</a:t>
              </a:r>
              <a:endParaRPr lang="Microsoft YaHei" altLang="Microsoft YaHei" sz="1000" dirty="0"/>
            </a:p>
            <a:p>
              <a:pPr algn="r" rtl="0" eaLnBrk="0">
                <a:lnSpc>
                  <a:spcPct val="94000"/>
                </a:lnSpc>
                <a:spcBef>
                  <a:spcPts val="4"/>
                </a:spcBef>
                <a:tabLst/>
              </a:pPr>
              <a:r>
                <a:rPr sz="1500" kern="0" spc="-10" baseline="-3472" dirty="0">
                  <a:solidFill>
                    <a:srgbClr val="595959">
                      <a:alpha val="100000"/>
                    </a:srgbClr>
                  </a:solidFill>
                  <a:latin typeface="Microsoft YaHei"/>
                  <a:ea typeface="Microsoft YaHei"/>
                  <a:cs typeface="Microsoft YaHei"/>
                </a:rPr>
                <a:t>196.67</a:t>
              </a:r>
              <a:r>
                <a:rPr sz="900" kern="0" spc="30" dirty="0">
                  <a:solidFill>
                    <a:srgbClr val="595959">
                      <a:alpha val="100000"/>
                    </a:srgbClr>
                  </a:solidFill>
                  <a:latin typeface="Microsoft YaHei"/>
                  <a:ea typeface="Microsoft YaHei"/>
                  <a:cs typeface="Microsoft YaHei"/>
                </a:rPr>
                <a:t>       </a:t>
              </a:r>
              <a:r>
                <a:rPr sz="1500" kern="0" spc="-10" baseline="3472" dirty="0">
                  <a:solidFill>
                    <a:srgbClr val="595959">
                      <a:alpha val="100000"/>
                    </a:srgbClr>
                  </a:solidFill>
                  <a:latin typeface="Microsoft YaHei"/>
                  <a:ea typeface="Microsoft YaHei"/>
                  <a:cs typeface="Microsoft YaHei"/>
                </a:rPr>
                <a:t>242.82</a:t>
              </a:r>
              <a:endParaRPr lang="Microsoft YaHei" altLang="Microsoft YaHei" sz="1500" baseline="3472" dirty="0"/>
            </a:p>
          </p:txBody>
        </p:sp>
      </p:grpSp>
      <p:sp>
        <p:nvSpPr>
          <p:cNvPr id="1102" name="textbox 1102"/>
          <p:cNvSpPr/>
          <p:nvPr/>
        </p:nvSpPr>
        <p:spPr>
          <a:xfrm>
            <a:off x="-12699" y="421944"/>
            <a:ext cx="6356350" cy="913764"/>
          </a:xfrm>
          <a:prstGeom prst="rect">
            <a:avLst/>
          </a:prstGeom>
        </p:spPr>
        <p:txBody>
          <a:bodyPr vert="horz" wrap="square" lIns="0" tIns="0" rIns="0" bIns="0"/>
          <a:lstStyle/>
          <a:p>
            <a:pPr algn="l" rtl="0" eaLnBrk="0">
              <a:lnSpc>
                <a:spcPct val="81357"/>
              </a:lnSpc>
              <a:tabLst/>
            </a:pPr>
            <a:endParaRPr lang="Arial" altLang="Arial" sz="100" dirty="0"/>
          </a:p>
          <a:p>
            <a:pPr marL="12700" algn="l" rtl="0" eaLnBrk="0">
              <a:lnSpc>
                <a:spcPct val="89000"/>
              </a:lnSpc>
              <a:tabLst>
                <a:tab pos="561340"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非美妆类奢侈品丨产品品类</a:t>
            </a:r>
            <a:endParaRPr lang="Microsoft YaHei" altLang="Microsoft YaHei" sz="3100" dirty="0"/>
          </a:p>
          <a:p>
            <a:pPr algn="l" rtl="0" eaLnBrk="0">
              <a:lnSpc>
                <a:spcPct val="101000"/>
              </a:lnSpc>
              <a:tabLst/>
            </a:pPr>
            <a:endParaRPr lang="Arial" altLang="Arial" sz="900" dirty="0"/>
          </a:p>
          <a:p>
            <a:pPr algn="r" rtl="0" eaLnBrk="0">
              <a:lnSpc>
                <a:spcPct val="90000"/>
              </a:lnSpc>
              <a:tabLst/>
            </a:pPr>
            <a:r>
              <a:rPr sz="2400" kern="0" spc="0" dirty="0">
                <a:solidFill>
                  <a:srgbClr val="595959">
                    <a:alpha val="100000"/>
                  </a:srgbClr>
                </a:solidFill>
                <a:latin typeface="Microsoft YaHei"/>
                <a:ea typeface="Microsoft YaHei"/>
                <a:cs typeface="Microsoft YaHei"/>
              </a:rPr>
              <a:t>手表、珠宝等硬奢品类广告投</a:t>
            </a:r>
            <a:r>
              <a:rPr sz="2400" kern="0" spc="-10" dirty="0">
                <a:solidFill>
                  <a:srgbClr val="595959">
                    <a:alpha val="100000"/>
                  </a:srgbClr>
                </a:solidFill>
                <a:latin typeface="Microsoft YaHei"/>
                <a:ea typeface="Microsoft YaHei"/>
                <a:cs typeface="Microsoft YaHei"/>
              </a:rPr>
              <a:t>放积极性高涨</a:t>
            </a:r>
            <a:endParaRPr lang="Microsoft YaHei" altLang="Microsoft YaHei" sz="2400" dirty="0"/>
          </a:p>
        </p:txBody>
      </p:sp>
      <p:sp>
        <p:nvSpPr>
          <p:cNvPr id="1104" name="textbox 1104"/>
          <p:cNvSpPr/>
          <p:nvPr/>
        </p:nvSpPr>
        <p:spPr>
          <a:xfrm>
            <a:off x="528556" y="1484972"/>
            <a:ext cx="7974965" cy="377825"/>
          </a:xfrm>
          <a:prstGeom prst="rect">
            <a:avLst/>
          </a:prstGeom>
        </p:spPr>
        <p:txBody>
          <a:bodyPr vert="horz" wrap="square" lIns="0" tIns="0" rIns="0" bIns="0"/>
          <a:lstStyle/>
          <a:p>
            <a:pPr algn="l" rtl="0" eaLnBrk="0">
              <a:lnSpc>
                <a:spcPct val="85357"/>
              </a:lnSpc>
              <a:tabLst/>
            </a:pPr>
            <a:endParaRPr lang="Arial" altLang="Arial" sz="100" dirty="0"/>
          </a:p>
          <a:p>
            <a:pPr marL="12700" indent="-635" algn="l" rtl="0" eaLnBrk="0">
              <a:lnSpc>
                <a:spcPct val="105000"/>
              </a:lnSpc>
              <a:tabLst/>
            </a:pPr>
            <a:r>
              <a:rPr sz="1100" kern="0" spc="-10" dirty="0">
                <a:solidFill>
                  <a:srgbClr val="595959">
                    <a:alpha val="100000"/>
                  </a:srgbClr>
                </a:solidFill>
                <a:latin typeface="Microsoft YaHei"/>
                <a:ea typeface="Microsoft YaHei"/>
                <a:cs typeface="Microsoft YaHei"/>
              </a:rPr>
              <a:t>细分品类中，  手表品类展示广告投放增长显著</a:t>
            </a:r>
            <a:r>
              <a:rPr sz="1100" kern="0" spc="-16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，2023年投入指数为4656.6万，</a:t>
            </a:r>
            <a:r>
              <a:rPr sz="1100" kern="0" spc="-20" dirty="0">
                <a:solidFill>
                  <a:srgbClr val="595959">
                    <a:alpha val="100000"/>
                  </a:srgbClr>
                </a:solidFill>
                <a:latin typeface="Microsoft YaHei"/>
                <a:ea typeface="Microsoft YaHei"/>
                <a:cs typeface="Microsoft YaHei"/>
              </a:rPr>
              <a:t>在非美妆类奢侈品的细分品类中稳居第一；与2022 </a:t>
            </a:r>
            <a:r>
              <a:rPr sz="1100" kern="0" spc="-10" dirty="0">
                <a:solidFill>
                  <a:srgbClr val="595959">
                    <a:alpha val="100000"/>
                  </a:srgbClr>
                </a:solidFill>
                <a:latin typeface="Microsoft YaHei"/>
                <a:ea typeface="Microsoft YaHei"/>
                <a:cs typeface="Microsoft YaHei"/>
              </a:rPr>
              <a:t>年对比，</a:t>
            </a:r>
            <a:r>
              <a:rPr sz="1100" kern="0" spc="12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2023年休闲服装品类投入指数涨幅</a:t>
            </a:r>
            <a:r>
              <a:rPr sz="1100" kern="0" spc="-20" dirty="0">
                <a:solidFill>
                  <a:srgbClr val="595959">
                    <a:alpha val="100000"/>
                  </a:srgbClr>
                </a:solidFill>
                <a:latin typeface="Microsoft YaHei"/>
                <a:ea typeface="Microsoft YaHei"/>
                <a:cs typeface="Microsoft YaHei"/>
              </a:rPr>
              <a:t>最高，同比增长127.9%。</a:t>
            </a:r>
            <a:endParaRPr lang="Microsoft YaHei" altLang="Microsoft YaHei" sz="1100" dirty="0"/>
          </a:p>
        </p:txBody>
      </p:sp>
      <p:graphicFrame>
        <p:nvGraphicFramePr>
          <p:cNvPr id="1106" name="table 1106"/>
          <p:cNvGraphicFramePr>
            <a:graphicFrameLocks noGrp="1"/>
          </p:cNvGraphicFramePr>
          <p:nvPr/>
        </p:nvGraphicFramePr>
        <p:xfrm>
          <a:off x="1022081" y="2891636"/>
          <a:ext cx="7008495" cy="234950"/>
        </p:xfrm>
        <a:graphic>
          <a:graphicData uri="http://schemas.openxmlformats.org/drawingml/2006/table">
            <a:tbl>
              <a:tblPr/>
              <a:tblGrid>
                <a:gridCol w="669290"/>
                <a:gridCol w="1045845"/>
                <a:gridCol w="1042035"/>
                <a:gridCol w="1066800"/>
                <a:gridCol w="1097280"/>
                <a:gridCol w="1056639"/>
                <a:gridCol w="1030605"/>
              </a:tblGrid>
              <a:tr h="234950">
                <a:tc>
                  <a:txBody>
                    <a:bodyPr/>
                    <a:lstStyle/>
                    <a:p>
                      <a:pPr algn="l" rtl="0" eaLnBrk="0">
                        <a:lnSpc>
                          <a:spcPct val="144000"/>
                        </a:lnSpc>
                        <a:tabLst/>
                      </a:pPr>
                      <a:endParaRPr lang="Arial" altLang="Arial" sz="200" dirty="0"/>
                    </a:p>
                    <a:p>
                      <a:pPr marL="66039" algn="l" rtl="0" eaLnBrk="0">
                        <a:lnSpc>
                          <a:spcPts val="1162"/>
                        </a:lnSpc>
                        <a:tabLst/>
                      </a:pPr>
                      <a:r>
                        <a:rPr sz="900" kern="0" spc="-20" dirty="0">
                          <a:solidFill>
                            <a:srgbClr val="595959">
                              <a:alpha val="100000"/>
                            </a:srgbClr>
                          </a:solidFill>
                          <a:latin typeface="Microsoft YaHei"/>
                          <a:ea typeface="Microsoft YaHei"/>
                          <a:cs typeface="Microsoft YaHei"/>
                        </a:rPr>
                        <a:t>同比（%）</a:t>
                      </a:r>
                      <a:endParaRPr lang="Microsoft YaHei" altLang="Microsoft YaHei" sz="9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30834" algn="l" rtl="0" eaLnBrk="0">
                        <a:lnSpc>
                          <a:spcPct val="84000"/>
                        </a:lnSpc>
                        <a:spcBef>
                          <a:spcPts val="1"/>
                        </a:spcBef>
                        <a:tabLst/>
                      </a:pPr>
                      <a:r>
                        <a:rPr sz="1000" b="1" kern="0" spc="-10" dirty="0">
                          <a:solidFill>
                            <a:srgbClr val="F38286">
                              <a:alpha val="100000"/>
                            </a:srgbClr>
                          </a:solidFill>
                          <a:latin typeface="Microsoft YaHei"/>
                          <a:ea typeface="Microsoft YaHei"/>
                          <a:cs typeface="Microsoft YaHei"/>
                        </a:rPr>
                        <a:t>47.3%</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39090" algn="l" rtl="0" eaLnBrk="0">
                        <a:lnSpc>
                          <a:spcPct val="84000"/>
                        </a:lnSpc>
                        <a:spcBef>
                          <a:spcPts val="1"/>
                        </a:spcBef>
                        <a:tabLst/>
                      </a:pPr>
                      <a:r>
                        <a:rPr sz="1000" b="1" kern="0" spc="-30" dirty="0">
                          <a:solidFill>
                            <a:srgbClr val="F38286">
                              <a:alpha val="100000"/>
                            </a:srgbClr>
                          </a:solidFill>
                          <a:latin typeface="Microsoft YaHei"/>
                          <a:ea typeface="Microsoft YaHei"/>
                          <a:cs typeface="Microsoft YaHei"/>
                        </a:rPr>
                        <a:t>16.7%</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32104"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-14.2%</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27659" algn="l" rtl="0" eaLnBrk="0">
                        <a:lnSpc>
                          <a:spcPct val="84000"/>
                        </a:lnSpc>
                        <a:spcBef>
                          <a:spcPts val="1"/>
                        </a:spcBef>
                        <a:tabLst/>
                      </a:pPr>
                      <a:r>
                        <a:rPr sz="1000" b="1" kern="0" spc="-20" dirty="0">
                          <a:solidFill>
                            <a:srgbClr val="F38286">
                              <a:alpha val="100000"/>
                            </a:srgbClr>
                          </a:solidFill>
                          <a:latin typeface="Microsoft YaHei"/>
                          <a:ea typeface="Microsoft YaHei"/>
                          <a:cs typeface="Microsoft YaHei"/>
                        </a:rPr>
                        <a:t>127.9%</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270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-69.5%</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21000"/>
                        </a:lnSpc>
                        <a:tabLst/>
                      </a:pPr>
                      <a:endParaRPr lang="Arial" altLang="Arial" sz="400" dirty="0"/>
                    </a:p>
                    <a:p>
                      <a:pPr marL="31242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-52.0%</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1108" name="textbox 1108"/>
          <p:cNvSpPr/>
          <p:nvPr/>
        </p:nvSpPr>
        <p:spPr>
          <a:xfrm>
            <a:off x="3855815" y="5723635"/>
            <a:ext cx="4079875" cy="367029"/>
          </a:xfrm>
          <a:prstGeom prst="rect">
            <a:avLst/>
          </a:prstGeom>
        </p:spPr>
        <p:txBody>
          <a:bodyPr vert="horz" wrap="square" lIns="0" tIns="0" rIns="0" bIns="0"/>
          <a:lstStyle/>
          <a:p>
            <a:pPr algn="l" rtl="0" eaLnBrk="0">
              <a:lnSpc>
                <a:spcPct val="82480"/>
              </a:lnSpc>
              <a:tabLst/>
            </a:pPr>
            <a:endParaRPr lang="Arial" altLang="Arial" sz="100" dirty="0"/>
          </a:p>
          <a:p>
            <a:pPr algn="r" rtl="0" eaLnBrk="0">
              <a:lnSpc>
                <a:spcPct val="90000"/>
              </a:lnSpc>
              <a:tabLst/>
            </a:pPr>
            <a:r>
              <a:rPr sz="1000" kern="0" spc="0" dirty="0">
                <a:solidFill>
                  <a:srgbClr val="595959">
                    <a:alpha val="100000"/>
                  </a:srgbClr>
                </a:solidFill>
                <a:latin typeface="Microsoft YaHei"/>
                <a:ea typeface="Microsoft YaHei"/>
                <a:cs typeface="Microsoft YaHei"/>
              </a:rPr>
              <a:t>箱包</a:t>
            </a:r>
            <a:r>
              <a:rPr sz="1000" kern="0" spc="1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休闲服装                  鞋袜           </a:t>
            </a:r>
            <a:r>
              <a:rPr sz="1000" kern="0" spc="-10" dirty="0">
                <a:solidFill>
                  <a:srgbClr val="595959">
                    <a:alpha val="100000"/>
                  </a:srgbClr>
                </a:solidFill>
                <a:latin typeface="Microsoft YaHei"/>
                <a:ea typeface="Microsoft YaHei"/>
                <a:cs typeface="Microsoft YaHei"/>
              </a:rPr>
              <a:t>    其它相关用品</a:t>
            </a:r>
            <a:endParaRPr lang="Microsoft YaHei" altLang="Microsoft YaHei" sz="1000" dirty="0"/>
          </a:p>
          <a:p>
            <a:pPr algn="l" rtl="0" eaLnBrk="0">
              <a:lnSpc>
                <a:spcPct val="100000"/>
              </a:lnSpc>
              <a:tabLst/>
            </a:pPr>
            <a:endParaRPr lang="Arial" altLang="Arial" sz="500" dirty="0"/>
          </a:p>
          <a:p>
            <a:pPr marL="87630" algn="l" rtl="0" eaLnBrk="0">
              <a:lnSpc>
                <a:spcPct val="84000"/>
              </a:lnSpc>
              <a:tabLst>
                <a:tab pos="128270" algn="l"/>
              </a:tabLst>
            </a:pP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2022.1-5</a:t>
            </a:r>
            <a:r>
              <a:rPr sz="1000" kern="0" spc="-9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（万</a:t>
            </a:r>
            <a:r>
              <a:rPr sz="1000" kern="0" spc="-40" dirty="0">
                <a:solidFill>
                  <a:srgbClr val="595959">
                    <a:alpha val="100000"/>
                  </a:srgbClr>
                </a:solidFill>
                <a:latin typeface="Microsoft YaHei"/>
                <a:ea typeface="Microsoft YaHei"/>
                <a:cs typeface="Microsoft YaHei"/>
              </a:rPr>
              <a:t>）         2023.1-5</a:t>
            </a:r>
            <a:r>
              <a:rPr sz="1000" kern="0" spc="-8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（万）</a:t>
            </a:r>
            <a:endParaRPr lang="Microsoft YaHei" altLang="Microsoft YaHei" sz="1000" dirty="0"/>
          </a:p>
        </p:txBody>
      </p:sp>
      <p:pic>
        <p:nvPicPr>
          <p:cNvPr id="1110" name="picture 1110"/>
          <p:cNvPicPr>
            <a:picLocks noChangeAspect="1"/>
          </p:cNvPicPr>
          <p:nvPr/>
        </p:nvPicPr>
        <p:blipFill>
          <a:blip r:embed="rId3"/>
          <a:stretch>
            <a:fillRect/>
          </a:stretch>
        </p:blipFill>
        <p:spPr>
          <a:xfrm rot="21600000">
            <a:off x="5094339" y="5963094"/>
            <a:ext cx="75409" cy="75409"/>
          </a:xfrm>
          <a:prstGeom prst="rect">
            <a:avLst/>
          </a:prstGeom>
        </p:spPr>
      </p:pic>
      <p:pic>
        <p:nvPicPr>
          <p:cNvPr id="1112" name="picture 1112"/>
          <p:cNvPicPr>
            <a:picLocks noChangeAspect="1"/>
          </p:cNvPicPr>
          <p:nvPr/>
        </p:nvPicPr>
        <p:blipFill>
          <a:blip r:embed="rId4"/>
          <a:stretch>
            <a:fillRect/>
          </a:stretch>
        </p:blipFill>
        <p:spPr>
          <a:xfrm rot="21600000">
            <a:off x="3868515" y="5963094"/>
            <a:ext cx="75410" cy="75409"/>
          </a:xfrm>
          <a:prstGeom prst="rect">
            <a:avLst/>
          </a:prstGeom>
        </p:spPr>
      </p:pic>
      <p:sp>
        <p:nvSpPr>
          <p:cNvPr id="1114" name="textbox 1114"/>
          <p:cNvSpPr/>
          <p:nvPr/>
        </p:nvSpPr>
        <p:spPr>
          <a:xfrm>
            <a:off x="1524711" y="2429281"/>
            <a:ext cx="6118859" cy="217170"/>
          </a:xfrm>
          <a:prstGeom prst="rect">
            <a:avLst/>
          </a:prstGeom>
        </p:spPr>
        <p:txBody>
          <a:bodyPr vert="horz" wrap="square" lIns="0" tIns="0" rIns="0" bIns="0"/>
          <a:lstStyle/>
          <a:p>
            <a:pPr algn="l" rtl="0" eaLnBrk="0">
              <a:lnSpc>
                <a:spcPct val="78717"/>
              </a:lnSpc>
              <a:tabLst/>
            </a:pPr>
            <a:endParaRPr lang="Arial" altLang="Arial" sz="100" dirty="0"/>
          </a:p>
          <a:p>
            <a:pPr marL="12700" algn="l" rtl="0" eaLnBrk="0">
              <a:lnSpc>
                <a:spcPct val="90000"/>
              </a:lnSpc>
              <a:tabLst/>
            </a:pPr>
            <a:r>
              <a:rPr sz="1400" b="1" kern="0" spc="0" dirty="0">
                <a:solidFill>
                  <a:srgbClr val="404040">
                    <a:alpha val="100000"/>
                  </a:srgbClr>
                </a:solidFill>
                <a:latin typeface="Microsoft YaHei"/>
                <a:ea typeface="Microsoft YaHei"/>
                <a:cs typeface="Microsoft YaHei"/>
              </a:rPr>
              <a:t>AdTracker-2022.1</a:t>
            </a:r>
            <a:r>
              <a:rPr sz="1400" b="1" kern="0" spc="-10" dirty="0">
                <a:solidFill>
                  <a:srgbClr val="404040">
                    <a:alpha val="100000"/>
                  </a:srgbClr>
                </a:solidFill>
                <a:latin typeface="Microsoft YaHei"/>
                <a:ea typeface="Microsoft YaHei"/>
                <a:cs typeface="Microsoft YaHei"/>
              </a:rPr>
              <a:t>-5对比2023.1-5非美妆类奢侈品分品类展示广告投入指数</a:t>
            </a:r>
            <a:endParaRPr lang="Microsoft YaHei" altLang="Microsoft YaHei" sz="1400" dirty="0"/>
          </a:p>
        </p:txBody>
      </p:sp>
      <p:sp>
        <p:nvSpPr>
          <p:cNvPr id="1116" name="textbox 1116"/>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23</a:t>
            </a:r>
            <a:endParaRPr lang="Microsoft YaHei" altLang="Microsoft YaHei" sz="1200" baseline="-4340" dirty="0"/>
          </a:p>
        </p:txBody>
      </p:sp>
      <p:pic>
        <p:nvPicPr>
          <p:cNvPr id="1118" name="picture 1118"/>
          <p:cNvPicPr>
            <a:picLocks noChangeAspect="1"/>
          </p:cNvPicPr>
          <p:nvPr/>
        </p:nvPicPr>
        <p:blipFill>
          <a:blip r:embed="rId5"/>
          <a:stretch>
            <a:fillRect/>
          </a:stretch>
        </p:blipFill>
        <p:spPr>
          <a:xfrm rot="21600000">
            <a:off x="7878892" y="289233"/>
            <a:ext cx="988988" cy="490439"/>
          </a:xfrm>
          <a:prstGeom prst="rect">
            <a:avLst/>
          </a:prstGeom>
        </p:spPr>
      </p:pic>
      <p:sp>
        <p:nvSpPr>
          <p:cNvPr id="1120"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122" name="textbox 1122"/>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124" name="textbox 1124"/>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126" name="textbox 1126"/>
          <p:cNvSpPr/>
          <p:nvPr/>
        </p:nvSpPr>
        <p:spPr>
          <a:xfrm>
            <a:off x="2935381" y="5723889"/>
            <a:ext cx="659130" cy="162560"/>
          </a:xfrm>
          <a:prstGeom prst="rect">
            <a:avLst/>
          </a:prstGeom>
        </p:spPr>
        <p:txBody>
          <a:bodyPr vert="horz" wrap="square" lIns="0" tIns="0" rIns="0" bIns="0"/>
          <a:lstStyle/>
          <a:p>
            <a:pPr algn="l" rtl="0" eaLnBrk="0">
              <a:lnSpc>
                <a:spcPct val="80793"/>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珠宝首饰类</a:t>
            </a:r>
            <a:endParaRPr lang="Microsoft YaHei" altLang="Microsoft YaHei" sz="1000" dirty="0"/>
          </a:p>
        </p:txBody>
      </p:sp>
      <p:sp>
        <p:nvSpPr>
          <p:cNvPr id="1128"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130" name="textbox 1130"/>
          <p:cNvSpPr/>
          <p:nvPr/>
        </p:nvSpPr>
        <p:spPr>
          <a:xfrm>
            <a:off x="2186951" y="3297300"/>
            <a:ext cx="427355"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4656.6</a:t>
            </a:r>
            <a:endParaRPr lang="Microsoft YaHei" altLang="Microsoft YaHei" sz="1000" dirty="0"/>
          </a:p>
        </p:txBody>
      </p:sp>
      <p:sp>
        <p:nvSpPr>
          <p:cNvPr id="1132" name="textbox 1132"/>
          <p:cNvSpPr/>
          <p:nvPr/>
        </p:nvSpPr>
        <p:spPr>
          <a:xfrm>
            <a:off x="7546535" y="5317616"/>
            <a:ext cx="415290"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116.44</a:t>
            </a:r>
            <a:endParaRPr lang="Microsoft YaHei" altLang="Microsoft YaHei" sz="1000" dirty="0"/>
          </a:p>
        </p:txBody>
      </p:sp>
      <p:sp>
        <p:nvSpPr>
          <p:cNvPr id="1134" name="textbox 1134"/>
          <p:cNvSpPr/>
          <p:nvPr/>
        </p:nvSpPr>
        <p:spPr>
          <a:xfrm>
            <a:off x="2057419" y="5723889"/>
            <a:ext cx="276859" cy="162560"/>
          </a:xfrm>
          <a:prstGeom prst="rect">
            <a:avLst/>
          </a:prstGeom>
        </p:spPr>
        <p:txBody>
          <a:bodyPr vert="horz" wrap="square" lIns="0" tIns="0" rIns="0" bIns="0"/>
          <a:lstStyle/>
          <a:p>
            <a:pPr algn="l" rtl="0" eaLnBrk="0">
              <a:lnSpc>
                <a:spcPct val="80715"/>
              </a:lnSpc>
              <a:tabLst/>
            </a:pPr>
            <a:endParaRPr lang="Arial" altLang="Arial" sz="100" dirty="0"/>
          </a:p>
          <a:p>
            <a:pPr marL="12700" algn="l" rtl="0" eaLnBrk="0">
              <a:lnSpc>
                <a:spcPct val="90000"/>
              </a:lnSpc>
              <a:tabLst/>
            </a:pPr>
            <a:r>
              <a:rPr sz="1000" kern="0" spc="-20" dirty="0">
                <a:solidFill>
                  <a:srgbClr val="595959">
                    <a:alpha val="100000"/>
                  </a:srgbClr>
                </a:solidFill>
                <a:latin typeface="Microsoft YaHei"/>
                <a:ea typeface="Microsoft YaHei"/>
                <a:cs typeface="Microsoft YaHei"/>
              </a:rPr>
              <a:t>手表</a:t>
            </a:r>
            <a:endParaRPr lang="Microsoft YaHei" altLang="Microsoft YaHei" sz="1000" dirty="0"/>
          </a:p>
        </p:txBody>
      </p:sp>
      <p:sp>
        <p:nvSpPr>
          <p:cNvPr id="1136" name="path"/>
          <p:cNvSpPr/>
          <p:nvPr/>
        </p:nvSpPr>
        <p:spPr>
          <a:xfrm>
            <a:off x="1659713" y="5587777"/>
            <a:ext cx="6416870" cy="3175"/>
          </a:xfrm>
          <a:custGeom>
            <a:avLst/>
            <a:gdLst/>
            <a:ahLst/>
            <a:cxnLst/>
            <a:rect l="0" t="0" r="0" b="0"/>
            <a:pathLst>
              <a:path w="10105" h="5">
                <a:moveTo>
                  <a:pt x="0" y="2"/>
                </a:moveTo>
                <a:lnTo>
                  <a:pt x="10105" y="2"/>
                </a:lnTo>
              </a:path>
            </a:pathLst>
          </a:custGeom>
          <a:noFill/>
          <a:ln w="3175" cap="flat">
            <a:solidFill>
              <a:srgbClr val="595959">
                <a:alpha val="100000"/>
              </a:srgbClr>
            </a:solidFill>
            <a:prstDash val="solid"/>
            <a:round/>
          </a:ln>
        </p:spPr>
        <p:txBody>
          <a:bodyPr rtlCol="0"/>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textbox 1138"/>
          <p:cNvSpPr/>
          <p:nvPr/>
        </p:nvSpPr>
        <p:spPr>
          <a:xfrm>
            <a:off x="-12699" y="276533"/>
            <a:ext cx="8893809" cy="1790700"/>
          </a:xfrm>
          <a:prstGeom prst="rect">
            <a:avLst/>
          </a:prstGeom>
        </p:spPr>
        <p:txBody>
          <a:bodyPr vert="horz" wrap="square" lIns="0" tIns="0" rIns="0" bIns="0"/>
          <a:lstStyle/>
          <a:p>
            <a:pPr algn="l" rtl="0" eaLnBrk="0">
              <a:lnSpc>
                <a:spcPct val="104000"/>
              </a:lnSpc>
              <a:tabLst/>
            </a:pPr>
            <a:endParaRPr lang="Arial" altLang="Arial" sz="1000" dirty="0"/>
          </a:p>
          <a:p>
            <a:pPr marL="12700" algn="l" rtl="0" eaLnBrk="0">
              <a:lnSpc>
                <a:spcPct val="89000"/>
              </a:lnSpc>
              <a:spcBef>
                <a:spcPts val="7"/>
              </a:spcBef>
              <a:tabLst>
                <a:tab pos="561340" algn="l"/>
              </a:tabLst>
            </a:pPr>
            <a:r>
              <a:rPr sz="3100" kern="0" spc="0" dirty="0">
                <a:solidFill>
                  <a:srgbClr val="8BC53F">
                    <a:alpha val="100000"/>
                  </a:srgbClr>
                </a:solidFill>
                <a:latin typeface="Microsoft YaHei"/>
                <a:ea typeface="Microsoft YaHei"/>
                <a:cs typeface="Microsoft YaHei"/>
              </a:rPr>
              <a:t>	</a:t>
            </a:r>
            <a:r>
              <a:rPr sz="3100" kern="0" spc="40" dirty="0">
                <a:solidFill>
                  <a:srgbClr val="8BC53F">
                    <a:alpha val="100000"/>
                  </a:srgbClr>
                </a:solidFill>
                <a:latin typeface="Microsoft YaHei"/>
                <a:ea typeface="Microsoft YaHei"/>
                <a:cs typeface="Microsoft YaHei"/>
              </a:rPr>
              <a:t>非美妆类奢侈品丨投入策略                     </a:t>
            </a:r>
            <a:endParaRPr lang="Microsoft YaHei" altLang="Microsoft YaHei" sz="3100" dirty="0"/>
          </a:p>
          <a:p>
            <a:pPr marL="572134" algn="l" rtl="0" eaLnBrk="0">
              <a:lnSpc>
                <a:spcPct val="90000"/>
              </a:lnSpc>
              <a:spcBef>
                <a:spcPts val="1079"/>
              </a:spcBef>
              <a:tabLst/>
            </a:pPr>
            <a:r>
              <a:rPr sz="2400" kern="0" spc="-10" dirty="0">
                <a:solidFill>
                  <a:srgbClr val="595959">
                    <a:alpha val="100000"/>
                  </a:srgbClr>
                </a:solidFill>
                <a:latin typeface="Microsoft YaHei"/>
                <a:ea typeface="Microsoft YaHei"/>
                <a:cs typeface="Microsoft YaHei"/>
              </a:rPr>
              <a:t>品牌布局搜索场景，品牌专区广告为今年热门投放形式</a:t>
            </a:r>
            <a:endParaRPr lang="Microsoft YaHei" altLang="Microsoft YaHei" sz="2400" dirty="0"/>
          </a:p>
          <a:p>
            <a:pPr algn="l" rtl="0" eaLnBrk="0">
              <a:lnSpc>
                <a:spcPct val="103000"/>
              </a:lnSpc>
              <a:tabLst/>
            </a:pPr>
            <a:endParaRPr lang="Arial" altLang="Arial" sz="1100" dirty="0"/>
          </a:p>
          <a:p>
            <a:pPr marL="553084" indent="1905" algn="l" rtl="0" eaLnBrk="0">
              <a:lnSpc>
                <a:spcPct val="111000"/>
              </a:lnSpc>
              <a:spcBef>
                <a:spcPts val="7"/>
              </a:spcBef>
              <a:tabLst/>
            </a:pPr>
            <a:r>
              <a:rPr sz="1100" kern="0" spc="-10" dirty="0">
                <a:solidFill>
                  <a:srgbClr val="595959">
                    <a:alpha val="100000"/>
                  </a:srgbClr>
                </a:solidFill>
                <a:latin typeface="Microsoft YaHei"/>
                <a:ea typeface="Microsoft YaHei"/>
                <a:cs typeface="Microsoft YaHei"/>
              </a:rPr>
              <a:t>非美妆广告主对PC端的投放有所增加，</a:t>
            </a:r>
            <a:r>
              <a:rPr sz="1100" kern="0" spc="20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但移动端仍占总体76.4%的份额；全屏广告和信息流广</a:t>
            </a:r>
            <a:r>
              <a:rPr sz="1100" kern="0" spc="-20" dirty="0">
                <a:solidFill>
                  <a:srgbClr val="595959">
                    <a:alpha val="100000"/>
                  </a:srgbClr>
                </a:solidFill>
                <a:latin typeface="Microsoft YaHei"/>
                <a:ea typeface="Microsoft YaHei"/>
                <a:cs typeface="Microsoft YaHei"/>
              </a:rPr>
              <a:t>告仍为主要的广告形式， 但对比2022        </a:t>
            </a:r>
            <a:r>
              <a:rPr sz="1100" kern="0" spc="0" dirty="0">
                <a:solidFill>
                  <a:srgbClr val="595959">
                    <a:alpha val="100000"/>
                  </a:srgbClr>
                </a:solidFill>
                <a:latin typeface="Microsoft YaHei"/>
                <a:ea typeface="Microsoft YaHei"/>
                <a:cs typeface="Microsoft YaHei"/>
              </a:rPr>
              <a:t>年，品牌专区的投放占比上升了1</a:t>
            </a:r>
            <a:r>
              <a:rPr sz="1100" kern="0" spc="-10" dirty="0">
                <a:solidFill>
                  <a:srgbClr val="595959">
                    <a:alpha val="100000"/>
                  </a:srgbClr>
                </a:solidFill>
                <a:latin typeface="Microsoft YaHei"/>
                <a:ea typeface="Microsoft YaHei"/>
                <a:cs typeface="Microsoft YaHei"/>
              </a:rPr>
              <a:t>6.2%</a:t>
            </a:r>
            <a:r>
              <a:rPr sz="1100" kern="0" spc="-17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，成为今年上半年的投放热门； 非美妆类广告主在媒体类型的整体布局上未变，其他网站仍          </a:t>
            </a:r>
            <a:r>
              <a:rPr sz="1100" kern="0" spc="-10" dirty="0">
                <a:solidFill>
                  <a:srgbClr val="595959">
                    <a:alpha val="100000"/>
                  </a:srgbClr>
                </a:solidFill>
                <a:latin typeface="Microsoft YaHei"/>
                <a:ea typeface="Microsoft YaHei"/>
                <a:cs typeface="Microsoft YaHei"/>
              </a:rPr>
              <a:t>是广告主的首选</a:t>
            </a:r>
            <a:r>
              <a:rPr sz="1100" kern="0" spc="-17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，对比2022</a:t>
            </a:r>
            <a:r>
              <a:rPr sz="1100" kern="0" spc="-20" dirty="0">
                <a:solidFill>
                  <a:srgbClr val="595959">
                    <a:alpha val="100000"/>
                  </a:srgbClr>
                </a:solidFill>
                <a:latin typeface="Microsoft YaHei"/>
                <a:ea typeface="Microsoft YaHei"/>
                <a:cs typeface="Microsoft YaHei"/>
              </a:rPr>
              <a:t>年，</a:t>
            </a:r>
            <a:r>
              <a:rPr sz="1100" kern="0" spc="13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2023年广告主在TOP5媒体类型中均有增投。</a:t>
            </a:r>
            <a:endParaRPr lang="Microsoft YaHei" altLang="Microsoft YaHei" sz="1100" dirty="0"/>
          </a:p>
        </p:txBody>
      </p:sp>
      <p:pic>
        <p:nvPicPr>
          <p:cNvPr id="1140" name="picture 1140"/>
          <p:cNvPicPr>
            <a:picLocks noChangeAspect="1"/>
          </p:cNvPicPr>
          <p:nvPr/>
        </p:nvPicPr>
        <p:blipFill>
          <a:blip r:embed="rId2"/>
          <a:stretch>
            <a:fillRect/>
          </a:stretch>
        </p:blipFill>
        <p:spPr>
          <a:xfrm rot="21600000">
            <a:off x="7796652" y="289233"/>
            <a:ext cx="988988" cy="490439"/>
          </a:xfrm>
          <a:prstGeom prst="rect">
            <a:avLst/>
          </a:prstGeom>
        </p:spPr>
      </p:pic>
      <p:grpSp>
        <p:nvGrpSpPr>
          <p:cNvPr id="50" name="group 50"/>
          <p:cNvGrpSpPr/>
          <p:nvPr/>
        </p:nvGrpSpPr>
        <p:grpSpPr>
          <a:xfrm rot="21600000">
            <a:off x="5751963" y="3834383"/>
            <a:ext cx="2759682" cy="1424109"/>
            <a:chOff x="0" y="0"/>
            <a:chExt cx="2759682" cy="1424109"/>
          </a:xfrm>
        </p:grpSpPr>
        <p:pic>
          <p:nvPicPr>
            <p:cNvPr id="1142" name="picture 1142"/>
            <p:cNvPicPr>
              <a:picLocks noChangeAspect="1"/>
            </p:cNvPicPr>
            <p:nvPr/>
          </p:nvPicPr>
          <p:blipFill>
            <a:blip r:embed="rId3"/>
            <a:stretch>
              <a:fillRect/>
            </a:stretch>
          </p:blipFill>
          <p:spPr>
            <a:xfrm rot="21600000">
              <a:off x="63620" y="0"/>
              <a:ext cx="2633472" cy="1422520"/>
            </a:xfrm>
            <a:prstGeom prst="rect">
              <a:avLst/>
            </a:prstGeom>
          </p:spPr>
        </p:pic>
        <p:sp>
          <p:nvSpPr>
            <p:cNvPr id="1144" name="textbox 1144"/>
            <p:cNvSpPr/>
            <p:nvPr/>
          </p:nvSpPr>
          <p:spPr>
            <a:xfrm>
              <a:off x="516467" y="115188"/>
              <a:ext cx="2250439" cy="1110614"/>
            </a:xfrm>
            <a:prstGeom prst="rect">
              <a:avLst/>
            </a:prstGeom>
          </p:spPr>
          <p:txBody>
            <a:bodyPr vert="horz" wrap="square" lIns="0" tIns="0" rIns="0" bIns="0"/>
            <a:lstStyle/>
            <a:p>
              <a:pPr algn="l" rtl="0" eaLnBrk="0">
                <a:lnSpc>
                  <a:spcPct val="83249"/>
                </a:lnSpc>
                <a:tabLst/>
              </a:pPr>
              <a:endParaRPr lang="Arial" altLang="Arial" sz="100" dirty="0"/>
            </a:p>
            <a:p>
              <a:pPr marL="776605" algn="l" rtl="0" eaLnBrk="0">
                <a:lnSpc>
                  <a:spcPct val="84000"/>
                </a:lnSpc>
                <a:tabLst/>
              </a:pPr>
              <a:r>
                <a:rPr sz="1000" kern="0" spc="-20" dirty="0">
                  <a:solidFill>
                    <a:srgbClr val="595959">
                      <a:alpha val="100000"/>
                    </a:srgbClr>
                  </a:solidFill>
                  <a:latin typeface="Microsoft YaHei"/>
                  <a:ea typeface="Microsoft YaHei"/>
                  <a:cs typeface="Microsoft YaHei"/>
                </a:rPr>
                <a:t>3345.9</a:t>
              </a:r>
              <a:endParaRPr lang="Microsoft YaHei" altLang="Microsoft YaHei" sz="1000" dirty="0"/>
            </a:p>
            <a:p>
              <a:pPr marL="12700" algn="l" rtl="0" eaLnBrk="0">
                <a:lnSpc>
                  <a:spcPct val="84000"/>
                </a:lnSpc>
                <a:spcBef>
                  <a:spcPts val="216"/>
                </a:spcBef>
                <a:tabLst/>
              </a:pPr>
              <a:r>
                <a:rPr sz="1000" kern="0" spc="-20" dirty="0">
                  <a:solidFill>
                    <a:srgbClr val="595959">
                      <a:alpha val="100000"/>
                    </a:srgbClr>
                  </a:solidFill>
                  <a:latin typeface="Microsoft YaHei"/>
                  <a:ea typeface="Microsoft YaHei"/>
                  <a:cs typeface="Microsoft YaHei"/>
                </a:rPr>
                <a:t>3008.5</a:t>
              </a:r>
              <a:endParaRPr lang="Microsoft YaHei" altLang="Microsoft YaHei" sz="1000" dirty="0"/>
            </a:p>
            <a:p>
              <a:pPr marL="1327150" algn="l" rtl="0" eaLnBrk="0">
                <a:lnSpc>
                  <a:spcPct val="84000"/>
                </a:lnSpc>
                <a:spcBef>
                  <a:spcPts val="721"/>
                </a:spcBef>
                <a:tabLst/>
              </a:pPr>
              <a:r>
                <a:rPr sz="1000" kern="0" spc="-20" dirty="0">
                  <a:solidFill>
                    <a:srgbClr val="595959">
                      <a:alpha val="100000"/>
                    </a:srgbClr>
                  </a:solidFill>
                  <a:latin typeface="Microsoft YaHei"/>
                  <a:ea typeface="Microsoft YaHei"/>
                  <a:cs typeface="Microsoft YaHei"/>
                </a:rPr>
                <a:t>2298.6</a:t>
              </a:r>
              <a:endParaRPr lang="Microsoft YaHei" altLang="Microsoft YaHei" sz="1000" dirty="0"/>
            </a:p>
            <a:p>
              <a:pPr marL="1120775" algn="l" rtl="0" eaLnBrk="0">
                <a:lnSpc>
                  <a:spcPct val="84000"/>
                </a:lnSpc>
                <a:spcBef>
                  <a:spcPts val="552"/>
                </a:spcBef>
                <a:tabLst/>
              </a:pPr>
              <a:r>
                <a:rPr sz="1000" kern="0" spc="-20" dirty="0">
                  <a:solidFill>
                    <a:srgbClr val="595959">
                      <a:alpha val="100000"/>
                    </a:srgbClr>
                  </a:solidFill>
                  <a:latin typeface="Microsoft YaHei"/>
                  <a:ea typeface="Microsoft YaHei"/>
                  <a:cs typeface="Microsoft YaHei"/>
                </a:rPr>
                <a:t>1663.1</a:t>
              </a:r>
              <a:endParaRPr lang="Microsoft YaHei" altLang="Microsoft YaHei" sz="1000" dirty="0"/>
            </a:p>
            <a:p>
              <a:pPr algn="l" rtl="0" eaLnBrk="0">
                <a:lnSpc>
                  <a:spcPct val="100000"/>
                </a:lnSpc>
                <a:tabLst/>
              </a:pPr>
              <a:endParaRPr lang="Arial" altLang="Arial" sz="1000" dirty="0"/>
            </a:p>
            <a:p>
              <a:pPr marL="1697354" indent="217804" algn="l" rtl="0" eaLnBrk="0">
                <a:lnSpc>
                  <a:spcPct val="76000"/>
                </a:lnSpc>
                <a:tabLst/>
              </a:pPr>
              <a:r>
                <a:rPr sz="1000" kern="0" spc="-20" dirty="0">
                  <a:solidFill>
                    <a:srgbClr val="595959">
                      <a:alpha val="100000"/>
                    </a:srgbClr>
                  </a:solidFill>
                  <a:latin typeface="Microsoft YaHei"/>
                  <a:ea typeface="Microsoft YaHei"/>
                  <a:cs typeface="Microsoft YaHei"/>
                </a:rPr>
                <a:t>751.1</a:t>
              </a:r>
              <a:r>
                <a:rPr sz="1000" kern="0" spc="2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417.9</a:t>
              </a:r>
              <a:endParaRPr lang="Microsoft YaHei" altLang="Microsoft YaHei" sz="1000" dirty="0"/>
            </a:p>
          </p:txBody>
        </p:sp>
        <p:sp>
          <p:nvSpPr>
            <p:cNvPr id="1146" name="path"/>
            <p:cNvSpPr/>
            <p:nvPr/>
          </p:nvSpPr>
          <p:spPr>
            <a:xfrm>
              <a:off x="0" y="1420933"/>
              <a:ext cx="2759682" cy="3175"/>
            </a:xfrm>
            <a:custGeom>
              <a:avLst/>
              <a:gdLst/>
              <a:ahLst/>
              <a:cxnLst/>
              <a:rect l="0" t="0" r="0" b="0"/>
              <a:pathLst>
                <a:path w="4345" h="5">
                  <a:moveTo>
                    <a:pt x="0" y="2"/>
                  </a:moveTo>
                  <a:lnTo>
                    <a:pt x="4345" y="2"/>
                  </a:lnTo>
                </a:path>
              </a:pathLst>
            </a:custGeom>
            <a:noFill/>
            <a:ln w="3175" cap="flat">
              <a:solidFill>
                <a:srgbClr val="595959">
                  <a:alpha val="100000"/>
                </a:srgbClr>
              </a:solidFill>
              <a:prstDash val="solid"/>
              <a:round/>
            </a:ln>
          </p:spPr>
          <p:txBody>
            <a:bodyPr rtlCol="0"/>
            <a:lstStyle/>
            <a:p>
              <a:pPr algn="ctr"/>
              <a:endParaRPr lang="zh-CN" altLang="en-US"/>
            </a:p>
          </p:txBody>
        </p:sp>
        <p:sp>
          <p:nvSpPr>
            <p:cNvPr id="1148" name="rect"/>
            <p:cNvSpPr/>
            <p:nvPr/>
          </p:nvSpPr>
          <p:spPr>
            <a:xfrm>
              <a:off x="1481220" y="298385"/>
              <a:ext cx="9525" cy="88900"/>
            </a:xfrm>
            <a:prstGeom prst="rect">
              <a:avLst/>
            </a:prstGeom>
            <a:solidFill>
              <a:srgbClr val="A6A6A6">
                <a:alpha val="100000"/>
              </a:srgbClr>
            </a:solidFill>
            <a:ln cap="flat">
              <a:noFill/>
              <a:prstDash val="solid"/>
              <a:miter lim="0"/>
            </a:ln>
          </p:spPr>
          <p:txBody>
            <a:bodyPr rtlCol="0"/>
            <a:lstStyle/>
            <a:p>
              <a:pPr algn="ctr"/>
              <a:endParaRPr lang="zh-CN" altLang="en-US"/>
            </a:p>
          </p:txBody>
        </p:sp>
      </p:grpSp>
      <p:grpSp>
        <p:nvGrpSpPr>
          <p:cNvPr id="52" name="group 52"/>
          <p:cNvGrpSpPr/>
          <p:nvPr/>
        </p:nvGrpSpPr>
        <p:grpSpPr>
          <a:xfrm rot="21600000">
            <a:off x="3224783" y="3495420"/>
            <a:ext cx="1877568" cy="1762379"/>
            <a:chOff x="0" y="0"/>
            <a:chExt cx="1877568" cy="1762379"/>
          </a:xfrm>
        </p:grpSpPr>
        <p:pic>
          <p:nvPicPr>
            <p:cNvPr id="1150" name="picture 1150"/>
            <p:cNvPicPr>
              <a:picLocks noChangeAspect="1"/>
            </p:cNvPicPr>
            <p:nvPr/>
          </p:nvPicPr>
          <p:blipFill>
            <a:blip r:embed="rId4"/>
            <a:stretch>
              <a:fillRect/>
            </a:stretch>
          </p:blipFill>
          <p:spPr>
            <a:xfrm rot="21600000">
              <a:off x="0" y="52451"/>
              <a:ext cx="1877568" cy="1709928"/>
            </a:xfrm>
            <a:prstGeom prst="rect">
              <a:avLst/>
            </a:prstGeom>
          </p:spPr>
        </p:pic>
        <p:sp>
          <p:nvSpPr>
            <p:cNvPr id="1152" name="textbox 1152"/>
            <p:cNvSpPr/>
            <p:nvPr/>
          </p:nvSpPr>
          <p:spPr>
            <a:xfrm>
              <a:off x="-12700" y="-12700"/>
              <a:ext cx="1903095" cy="1464944"/>
            </a:xfrm>
            <a:prstGeom prst="rect">
              <a:avLst/>
            </a:prstGeom>
          </p:spPr>
          <p:txBody>
            <a:bodyPr vert="horz" wrap="square" lIns="0" tIns="0" rIns="0" bIns="0"/>
            <a:lstStyle/>
            <a:p>
              <a:pPr algn="l" rtl="0" eaLnBrk="0">
                <a:lnSpc>
                  <a:spcPct val="83341"/>
                </a:lnSpc>
                <a:tabLst/>
              </a:pPr>
              <a:endParaRPr lang="Arial" altLang="Arial" sz="100" dirty="0"/>
            </a:p>
            <a:p>
              <a:pPr marL="518794" algn="l" rtl="0" eaLnBrk="0">
                <a:lnSpc>
                  <a:spcPts val="1243"/>
                </a:lnSpc>
                <a:tabLst>
                  <a:tab pos="733425" algn="l"/>
                  <a:tab pos="1889760" algn="l"/>
                </a:tabLst>
              </a:pPr>
              <a:r>
                <a:rPr sz="900" kern="0" spc="0" dirty="0">
                  <a:solidFill>
                    <a:srgbClr val="595959">
                      <a:alpha val="100000"/>
                    </a:srgbClr>
                  </a:solidFill>
                  <a:latin typeface="Microsoft YaHei"/>
                  <a:ea typeface="Microsoft YaHei"/>
                  <a:cs typeface="Microsoft YaHei"/>
                </a:rPr>
                <a:t>	</a:t>
              </a:r>
              <a:r>
                <a:rPr sz="900" b="1" kern="0" spc="10" dirty="0">
                  <a:solidFill>
                    <a:srgbClr val="595959">
                      <a:alpha val="100000"/>
                    </a:srgbClr>
                  </a:solidFill>
                  <a:latin typeface="Microsoft YaHei"/>
                  <a:ea typeface="Microsoft YaHei"/>
                  <a:cs typeface="Microsoft YaHei"/>
                </a:rPr>
                <a:t>            </a:t>
              </a:r>
              <a:r>
                <a:rPr sz="900" b="1" strike="sngStrike" kern="0" spc="30" dirty="0">
                  <a:solidFill>
                    <a:srgbClr val="595959">
                      <a:alpha val="100000"/>
                    </a:srgbClr>
                  </a:solidFill>
                  <a:latin typeface="Microsoft YaHei"/>
                  <a:ea typeface="Microsoft YaHei"/>
                  <a:cs typeface="Microsoft YaHei"/>
                </a:rPr>
                <a:t>      </a:t>
              </a:r>
              <a:r>
                <a:rPr sz="900" b="1" kern="0" spc="0" dirty="0">
                  <a:solidFill>
                    <a:srgbClr val="595959">
                      <a:alpha val="100000"/>
                    </a:srgbClr>
                  </a:solidFill>
                  <a:latin typeface="Microsoft YaHei"/>
                  <a:ea typeface="Microsoft YaHei"/>
                  <a:cs typeface="Microsoft YaHei"/>
                </a:rPr>
                <a:t>     </a:t>
              </a:r>
              <a:r>
                <a:rPr sz="1500" b="1" strike="sngStrike" kern="0" spc="-40" baseline="41982" dirty="0">
                  <a:solidFill>
                    <a:srgbClr val="595959">
                      <a:alpha val="100000"/>
                    </a:srgbClr>
                  </a:solidFill>
                  <a:latin typeface="Microsoft YaHei"/>
                  <a:ea typeface="Microsoft YaHei"/>
                  <a:cs typeface="Microsoft YaHei"/>
                </a:rPr>
                <a:t>%</a:t>
              </a:r>
              <a:r>
                <a:rPr sz="900" b="1" strike="sngStrike" kern="0" spc="0" dirty="0">
                  <a:solidFill>
                    <a:srgbClr val="595959">
                      <a:alpha val="100000"/>
                    </a:srgbClr>
                  </a:solidFill>
                  <a:latin typeface="Microsoft YaHei"/>
                  <a:ea typeface="Microsoft YaHei"/>
                  <a:cs typeface="Microsoft YaHei"/>
                </a:rPr>
                <a:t>	</a:t>
              </a:r>
              <a:endParaRPr lang="Microsoft YaHei" altLang="Microsoft YaHei" sz="900" dirty="0"/>
            </a:p>
            <a:p>
              <a:pPr marL="12700" algn="l" rtl="0" eaLnBrk="0">
                <a:lnSpc>
                  <a:spcPts val="1234"/>
                </a:lnSpc>
                <a:spcBef>
                  <a:spcPts val="1409"/>
                </a:spcBef>
                <a:tabLst>
                  <a:tab pos="233679" algn="l"/>
                </a:tabLst>
              </a:pPr>
              <a:r>
                <a:rPr sz="900" strike="sngStrike" kern="0" spc="0" dirty="0">
                  <a:solidFill>
                    <a:srgbClr val="595959">
                      <a:alpha val="100000"/>
                    </a:srgbClr>
                  </a:solidFill>
                  <a:latin typeface="Microsoft YaHei"/>
                  <a:ea typeface="Microsoft YaHei"/>
                  <a:cs typeface="Microsoft YaHei"/>
                </a:rPr>
                <a:t>	</a:t>
              </a:r>
              <a:r>
                <a:rPr sz="1500" strike="sngStrike" kern="0" spc="-10" baseline="10400" dirty="0">
                  <a:solidFill>
                    <a:srgbClr val="595959">
                      <a:alpha val="100000"/>
                    </a:srgbClr>
                  </a:solidFill>
                  <a:latin typeface="Microsoft YaHei"/>
                  <a:ea typeface="Microsoft YaHei"/>
                  <a:cs typeface="Microsoft YaHei"/>
                </a:rPr>
                <a:t>2</a:t>
              </a:r>
              <a:r>
                <a:rPr sz="1500" kern="0" spc="-10" baseline="10400" dirty="0">
                  <a:solidFill>
                    <a:srgbClr val="595959">
                      <a:alpha val="100000"/>
                    </a:srgbClr>
                  </a:solidFill>
                  <a:latin typeface="Microsoft YaHei"/>
                  <a:ea typeface="Microsoft YaHei"/>
                  <a:cs typeface="Microsoft YaHei"/>
                </a:rPr>
                <a:t>.</a:t>
              </a:r>
              <a:r>
                <a:rPr sz="1500" strike="sngStrike" kern="0" spc="-10" baseline="10400" dirty="0">
                  <a:solidFill>
                    <a:srgbClr val="595959">
                      <a:alpha val="100000"/>
                    </a:srgbClr>
                  </a:solidFill>
                  <a:latin typeface="Microsoft YaHei"/>
                  <a:ea typeface="Microsoft YaHei"/>
                  <a:cs typeface="Microsoft YaHei"/>
                </a:rPr>
                <a:t>9%</a:t>
              </a:r>
              <a:r>
                <a:rPr sz="900" strike="sngStrike" kern="0" spc="3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         </a:t>
              </a:r>
              <a:r>
                <a:rPr sz="900" kern="0" spc="0" dirty="0">
                  <a:solidFill>
                    <a:srgbClr val="595959">
                      <a:alpha val="100000"/>
                    </a:srgbClr>
                  </a:solidFill>
                  <a:latin typeface="Microsoft YaHei"/>
                  <a:ea typeface="Microsoft YaHei"/>
                  <a:cs typeface="Microsoft YaHei"/>
                </a:rPr>
                <a:t>         </a:t>
              </a:r>
              <a:r>
                <a:rPr sz="1500" kern="0" spc="-10" baseline="-6962" dirty="0">
                  <a:solidFill>
                    <a:srgbClr val="595959">
                      <a:alpha val="100000"/>
                    </a:srgbClr>
                  </a:solidFill>
                  <a:latin typeface="Microsoft YaHei"/>
                  <a:ea typeface="Microsoft YaHei"/>
                  <a:cs typeface="Microsoft YaHei"/>
                </a:rPr>
                <a:t>19.1%</a:t>
              </a:r>
              <a:endParaRPr lang="Microsoft YaHei" altLang="Microsoft YaHei" sz="1500" baseline="-6962" dirty="0"/>
            </a:p>
            <a:p>
              <a:pPr marL="196214" algn="l" rtl="0" eaLnBrk="0">
                <a:lnSpc>
                  <a:spcPct val="84000"/>
                </a:lnSpc>
                <a:spcBef>
                  <a:spcPts val="581"/>
                </a:spcBef>
                <a:tabLst/>
              </a:pPr>
              <a:r>
                <a:rPr sz="1000" kern="0" spc="-20" dirty="0">
                  <a:solidFill>
                    <a:srgbClr val="595959">
                      <a:alpha val="100000"/>
                    </a:srgbClr>
                  </a:solidFill>
                  <a:latin typeface="Microsoft YaHei"/>
                  <a:ea typeface="Microsoft YaHei"/>
                  <a:cs typeface="Microsoft YaHei"/>
                </a:rPr>
                <a:t>25.0%</a:t>
              </a:r>
              <a:endParaRPr lang="Microsoft YaHei" altLang="Microsoft YaHei" sz="1000" dirty="0"/>
            </a:p>
            <a:p>
              <a:pPr marL="1351914" algn="l" rtl="0" eaLnBrk="0">
                <a:lnSpc>
                  <a:spcPct val="84000"/>
                </a:lnSpc>
                <a:spcBef>
                  <a:spcPts val="169"/>
                </a:spcBef>
                <a:tabLst/>
              </a:pPr>
              <a:r>
                <a:rPr sz="1000" kern="0" spc="-20" dirty="0">
                  <a:solidFill>
                    <a:srgbClr val="595959">
                      <a:alpha val="100000"/>
                    </a:srgbClr>
                  </a:solidFill>
                  <a:latin typeface="Microsoft YaHei"/>
                  <a:ea typeface="Microsoft YaHei"/>
                  <a:cs typeface="Microsoft YaHei"/>
                </a:rPr>
                <a:t>21.3%</a:t>
              </a:r>
              <a:endParaRPr lang="Microsoft YaHei" altLang="Microsoft YaHei" sz="1000" dirty="0"/>
            </a:p>
            <a:p>
              <a:pPr algn="l" rtl="0" eaLnBrk="0">
                <a:lnSpc>
                  <a:spcPct val="140000"/>
                </a:lnSpc>
                <a:tabLst/>
              </a:pPr>
              <a:endParaRPr lang="Arial" altLang="Arial" sz="1000" dirty="0"/>
            </a:p>
            <a:p>
              <a:pPr algn="l" rtl="0" eaLnBrk="0">
                <a:lnSpc>
                  <a:spcPct val="141000"/>
                </a:lnSpc>
                <a:tabLst/>
              </a:pPr>
              <a:endParaRPr lang="Arial" altLang="Arial" sz="1000" dirty="0"/>
            </a:p>
            <a:p>
              <a:pPr algn="l" rtl="0" eaLnBrk="0">
                <a:lnSpc>
                  <a:spcPct val="125000"/>
                </a:lnSpc>
                <a:tabLst/>
              </a:pPr>
              <a:endParaRPr lang="Arial" altLang="Arial" sz="200" dirty="0"/>
            </a:p>
            <a:p>
              <a:pPr marL="1345564" algn="l" rtl="0" eaLnBrk="0">
                <a:lnSpc>
                  <a:spcPct val="84000"/>
                </a:lnSpc>
                <a:tabLst/>
              </a:pPr>
              <a:r>
                <a:rPr sz="1000" kern="0" spc="-10" dirty="0">
                  <a:solidFill>
                    <a:srgbClr val="595959">
                      <a:alpha val="100000"/>
                    </a:srgbClr>
                  </a:solidFill>
                  <a:latin typeface="Microsoft YaHei"/>
                  <a:ea typeface="Microsoft YaHei"/>
                  <a:cs typeface="Microsoft YaHei"/>
                </a:rPr>
                <a:t>47.4%</a:t>
              </a:r>
              <a:endParaRPr lang="Microsoft YaHei" altLang="Microsoft YaHei" sz="1000" dirty="0"/>
            </a:p>
          </p:txBody>
        </p:sp>
        <p:pic>
          <p:nvPicPr>
            <p:cNvPr id="1154" name="picture 1154"/>
            <p:cNvPicPr>
              <a:picLocks noChangeAspect="1"/>
            </p:cNvPicPr>
            <p:nvPr/>
          </p:nvPicPr>
          <p:blipFill>
            <a:blip r:embed="rId5"/>
            <a:stretch>
              <a:fillRect/>
            </a:stretch>
          </p:blipFill>
          <p:spPr>
            <a:xfrm rot="21600000">
              <a:off x="1475682" y="32751"/>
              <a:ext cx="73405" cy="184899"/>
            </a:xfrm>
            <a:prstGeom prst="rect">
              <a:avLst/>
            </a:prstGeom>
          </p:spPr>
        </p:pic>
        <p:sp>
          <p:nvSpPr>
            <p:cNvPr id="1156" name="textbox 1156"/>
            <p:cNvSpPr/>
            <p:nvPr/>
          </p:nvSpPr>
          <p:spPr>
            <a:xfrm>
              <a:off x="1438789" y="191142"/>
              <a:ext cx="48894" cy="698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47"/>
                </a:lnSpc>
                <a:tabLst/>
              </a:pPr>
              <a:r>
                <a:rPr sz="1000" kern="0" spc="-1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1158" name="textbox 1158"/>
            <p:cNvSpPr/>
            <p:nvPr/>
          </p:nvSpPr>
          <p:spPr>
            <a:xfrm>
              <a:off x="1438789" y="100219"/>
              <a:ext cx="48894" cy="698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47"/>
                </a:lnSpc>
                <a:tabLst/>
              </a:pPr>
              <a:r>
                <a:rPr sz="1000" kern="0" spc="-10" dirty="0">
                  <a:solidFill>
                    <a:srgbClr val="595959">
                      <a:alpha val="100000"/>
                    </a:srgbClr>
                  </a:solidFill>
                  <a:latin typeface="Microsoft YaHei"/>
                  <a:ea typeface="Microsoft YaHei"/>
                  <a:cs typeface="Microsoft YaHei"/>
                </a:rPr>
                <a:t>.</a:t>
              </a:r>
              <a:endParaRPr lang="Microsoft YaHei" altLang="Microsoft YaHei" sz="1000" dirty="0"/>
            </a:p>
          </p:txBody>
        </p:sp>
        <p:pic>
          <p:nvPicPr>
            <p:cNvPr id="1160" name="picture 1160"/>
            <p:cNvPicPr>
              <a:picLocks noChangeAspect="1"/>
            </p:cNvPicPr>
            <p:nvPr/>
          </p:nvPicPr>
          <p:blipFill>
            <a:blip r:embed="rId6"/>
            <a:stretch>
              <a:fillRect/>
            </a:stretch>
          </p:blipFill>
          <p:spPr>
            <a:xfrm rot="21600000">
              <a:off x="1375734" y="32751"/>
              <a:ext cx="68325" cy="186244"/>
            </a:xfrm>
            <a:prstGeom prst="rect">
              <a:avLst/>
            </a:prstGeom>
          </p:spPr>
        </p:pic>
        <p:sp>
          <p:nvSpPr>
            <p:cNvPr id="1162" name="path"/>
            <p:cNvSpPr/>
            <p:nvPr/>
          </p:nvSpPr>
          <p:spPr>
            <a:xfrm>
              <a:off x="721270" y="45614"/>
              <a:ext cx="433521" cy="15166"/>
            </a:xfrm>
            <a:custGeom>
              <a:avLst/>
              <a:gdLst/>
              <a:ahLst/>
              <a:cxnLst/>
              <a:rect l="0" t="0" r="0" b="0"/>
              <a:pathLst>
                <a:path w="682" h="23">
                  <a:moveTo>
                    <a:pt x="682" y="7"/>
                  </a:moveTo>
                  <a:lnTo>
                    <a:pt x="0" y="16"/>
                  </a:lnTo>
                </a:path>
              </a:pathLst>
            </a:custGeom>
            <a:noFill/>
            <a:ln w="9165" cap="flat">
              <a:solidFill>
                <a:srgbClr val="A6A6A6">
                  <a:alpha val="100000"/>
                </a:srgbClr>
              </a:solidFill>
              <a:prstDash val="solid"/>
              <a:round/>
            </a:ln>
          </p:spPr>
          <p:txBody>
            <a:bodyPr rtlCol="0"/>
            <a:lstStyle/>
            <a:p>
              <a:pPr algn="ctr"/>
              <a:endParaRPr lang="zh-CN" altLang="en-US"/>
            </a:p>
          </p:txBody>
        </p:sp>
        <p:sp>
          <p:nvSpPr>
            <p:cNvPr id="1164" name="textbox 1164"/>
            <p:cNvSpPr/>
            <p:nvPr/>
          </p:nvSpPr>
          <p:spPr>
            <a:xfrm>
              <a:off x="386094" y="166212"/>
              <a:ext cx="133350" cy="18351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43"/>
                </a:lnSpc>
                <a:tabLst/>
              </a:pPr>
              <a:r>
                <a:rPr sz="1000" kern="0" spc="-2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1166" name="textbox 1166"/>
            <p:cNvSpPr/>
            <p:nvPr/>
          </p:nvSpPr>
          <p:spPr>
            <a:xfrm>
              <a:off x="386094" y="31294"/>
              <a:ext cx="133350" cy="18351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43"/>
                </a:lnSpc>
                <a:tabLst/>
              </a:pPr>
              <a:r>
                <a:rPr sz="1000" kern="0" spc="-2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1168" name="textbox 1168"/>
            <p:cNvSpPr/>
            <p:nvPr/>
          </p:nvSpPr>
          <p:spPr>
            <a:xfrm>
              <a:off x="319482" y="198474"/>
              <a:ext cx="86994" cy="147320"/>
            </a:xfrm>
            <a:prstGeom prst="rect">
              <a:avLst/>
            </a:prstGeom>
          </p:spPr>
          <p:txBody>
            <a:bodyPr vert="horz" wrap="square" lIns="0" tIns="0" rIns="0" bIns="0"/>
            <a:lstStyle/>
            <a:p>
              <a:pPr algn="l" rtl="0" eaLnBrk="0">
                <a:lnSpc>
                  <a:spcPct val="82258"/>
                </a:lnSpc>
                <a:tabLst/>
              </a:pPr>
              <a:endParaRPr lang="Arial" altLang="Arial" sz="100" dirty="0"/>
            </a:p>
            <a:p>
              <a:pPr algn="r" rtl="0" eaLnBrk="0">
                <a:lnSpc>
                  <a:spcPct val="89000"/>
                </a:lnSpc>
                <a:tabLst/>
              </a:pPr>
              <a:r>
                <a:rPr sz="900" kern="0" spc="-60" dirty="0">
                  <a:solidFill>
                    <a:srgbClr val="595959">
                      <a:alpha val="100000"/>
                    </a:srgbClr>
                  </a:solidFill>
                  <a:latin typeface="Microsoft YaHei"/>
                  <a:ea typeface="Microsoft YaHei"/>
                  <a:cs typeface="Microsoft YaHei"/>
                </a:rPr>
                <a:t>1</a:t>
              </a:r>
              <a:endParaRPr lang="Microsoft YaHei" altLang="Microsoft YaHei" sz="900" dirty="0"/>
            </a:p>
          </p:txBody>
        </p:sp>
        <p:sp>
          <p:nvSpPr>
            <p:cNvPr id="1170" name="textbox 1170"/>
            <p:cNvSpPr/>
            <p:nvPr/>
          </p:nvSpPr>
          <p:spPr>
            <a:xfrm>
              <a:off x="313640" y="64046"/>
              <a:ext cx="92710" cy="149860"/>
            </a:xfrm>
            <a:prstGeom prst="rect">
              <a:avLst/>
            </a:prstGeom>
          </p:spPr>
          <p:txBody>
            <a:bodyPr vert="horz" wrap="square" lIns="0" tIns="0" rIns="0" bIns="0"/>
            <a:lstStyle/>
            <a:p>
              <a:pPr algn="l" rtl="0" eaLnBrk="0">
                <a:lnSpc>
                  <a:spcPct val="80051"/>
                </a:lnSpc>
                <a:tabLst/>
              </a:pPr>
              <a:endParaRPr lang="Arial" altLang="Arial" sz="100" dirty="0"/>
            </a:p>
            <a:p>
              <a:pPr marL="12700" algn="l" rtl="0" eaLnBrk="0">
                <a:lnSpc>
                  <a:spcPct val="82000"/>
                </a:lnSpc>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p:txBody>
        </p:sp>
        <p:sp>
          <p:nvSpPr>
            <p:cNvPr id="1172" name="textbox 1172"/>
            <p:cNvSpPr/>
            <p:nvPr/>
          </p:nvSpPr>
          <p:spPr>
            <a:xfrm>
              <a:off x="283097" y="279131"/>
              <a:ext cx="48894" cy="698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47"/>
                </a:lnSpc>
                <a:tabLst/>
              </a:pPr>
              <a:r>
                <a:rPr sz="1000" kern="0" spc="-1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1174" name="textbox 1174"/>
            <p:cNvSpPr/>
            <p:nvPr/>
          </p:nvSpPr>
          <p:spPr>
            <a:xfrm>
              <a:off x="283097" y="144214"/>
              <a:ext cx="48894" cy="698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347"/>
                </a:lnSpc>
                <a:tabLst/>
              </a:pPr>
              <a:r>
                <a:rPr sz="1000" kern="0" spc="-10" dirty="0">
                  <a:solidFill>
                    <a:srgbClr val="595959">
                      <a:alpha val="100000"/>
                    </a:srgbClr>
                  </a:solidFill>
                  <a:latin typeface="Microsoft YaHei"/>
                  <a:ea typeface="Microsoft YaHei"/>
                  <a:cs typeface="Microsoft YaHei"/>
                </a:rPr>
                <a:t>.</a:t>
              </a:r>
              <a:endParaRPr lang="Microsoft YaHei" altLang="Microsoft YaHei" sz="1000" dirty="0"/>
            </a:p>
          </p:txBody>
        </p:sp>
        <p:sp>
          <p:nvSpPr>
            <p:cNvPr id="1176" name="textbox 1176"/>
            <p:cNvSpPr/>
            <p:nvPr/>
          </p:nvSpPr>
          <p:spPr>
            <a:xfrm>
              <a:off x="207468" y="198963"/>
              <a:ext cx="93980" cy="149860"/>
            </a:xfrm>
            <a:prstGeom prst="rect">
              <a:avLst/>
            </a:prstGeom>
          </p:spPr>
          <p:txBody>
            <a:bodyPr vert="horz" wrap="square" lIns="0" tIns="0" rIns="0" bIns="0"/>
            <a:lstStyle/>
            <a:p>
              <a:pPr algn="l" rtl="0" eaLnBrk="0">
                <a:lnSpc>
                  <a:spcPct val="79094"/>
                </a:lnSpc>
                <a:tabLst/>
              </a:pPr>
              <a:endParaRPr lang="Arial" altLang="Arial" sz="100" dirty="0"/>
            </a:p>
            <a:p>
              <a:pPr marL="12700" algn="l" rtl="0" eaLnBrk="0">
                <a:lnSpc>
                  <a:spcPct val="82000"/>
                </a:lnSpc>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p:txBody>
        </p:sp>
        <p:sp>
          <p:nvSpPr>
            <p:cNvPr id="1178" name="textbox 1178"/>
            <p:cNvSpPr/>
            <p:nvPr/>
          </p:nvSpPr>
          <p:spPr>
            <a:xfrm>
              <a:off x="208103" y="65635"/>
              <a:ext cx="93344" cy="148589"/>
            </a:xfrm>
            <a:prstGeom prst="rect">
              <a:avLst/>
            </a:prstGeom>
          </p:spPr>
          <p:txBody>
            <a:bodyPr vert="horz" wrap="square" lIns="0" tIns="0" rIns="0" bIns="0"/>
            <a:lstStyle/>
            <a:p>
              <a:pPr algn="l" rtl="0" eaLnBrk="0">
                <a:lnSpc>
                  <a:spcPct val="79625"/>
                </a:lnSpc>
                <a:tabLst/>
              </a:pPr>
              <a:endParaRPr lang="Arial" altLang="Arial" sz="100" dirty="0"/>
            </a:p>
            <a:p>
              <a:pPr marL="12700" algn="l" rtl="0" eaLnBrk="0">
                <a:lnSpc>
                  <a:spcPct val="81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p:txBody>
        </p:sp>
        <p:pic>
          <p:nvPicPr>
            <p:cNvPr id="1180" name="picture 1180"/>
            <p:cNvPicPr>
              <a:picLocks noChangeAspect="1"/>
            </p:cNvPicPr>
            <p:nvPr/>
          </p:nvPicPr>
          <p:blipFill>
            <a:blip r:embed="rId7"/>
            <a:stretch>
              <a:fillRect/>
            </a:stretch>
          </p:blipFill>
          <p:spPr>
            <a:xfrm rot="21600000">
              <a:off x="0" y="27080"/>
              <a:ext cx="1877568" cy="31466"/>
            </a:xfrm>
            <a:prstGeom prst="rect">
              <a:avLst/>
            </a:prstGeom>
          </p:spPr>
        </p:pic>
      </p:grpSp>
      <p:grpSp>
        <p:nvGrpSpPr>
          <p:cNvPr id="54" name="group 54"/>
          <p:cNvGrpSpPr/>
          <p:nvPr/>
        </p:nvGrpSpPr>
        <p:grpSpPr>
          <a:xfrm rot="21600000">
            <a:off x="899160" y="3440556"/>
            <a:ext cx="1627631" cy="1796901"/>
            <a:chOff x="0" y="0"/>
            <a:chExt cx="1627631" cy="1796901"/>
          </a:xfrm>
        </p:grpSpPr>
        <p:pic>
          <p:nvPicPr>
            <p:cNvPr id="1182" name="picture 1182"/>
            <p:cNvPicPr>
              <a:picLocks noChangeAspect="1"/>
            </p:cNvPicPr>
            <p:nvPr/>
          </p:nvPicPr>
          <p:blipFill>
            <a:blip r:embed="rId8"/>
            <a:stretch>
              <a:fillRect/>
            </a:stretch>
          </p:blipFill>
          <p:spPr>
            <a:xfrm rot="21600000">
              <a:off x="0" y="55499"/>
              <a:ext cx="1627631" cy="1741402"/>
            </a:xfrm>
            <a:prstGeom prst="rect">
              <a:avLst/>
            </a:prstGeom>
          </p:spPr>
        </p:pic>
        <p:sp>
          <p:nvSpPr>
            <p:cNvPr id="1184" name="textbox 1184"/>
            <p:cNvSpPr/>
            <p:nvPr/>
          </p:nvSpPr>
          <p:spPr>
            <a:xfrm>
              <a:off x="-12700" y="-12700"/>
              <a:ext cx="1653539" cy="1715135"/>
            </a:xfrm>
            <a:prstGeom prst="rect">
              <a:avLst/>
            </a:prstGeom>
          </p:spPr>
          <p:txBody>
            <a:bodyPr vert="horz" wrap="square" lIns="0" tIns="0" rIns="0" bIns="0"/>
            <a:lstStyle/>
            <a:p>
              <a:pPr algn="l" rtl="0" eaLnBrk="0">
                <a:lnSpc>
                  <a:spcPct val="86159"/>
                </a:lnSpc>
                <a:tabLst/>
              </a:pPr>
              <a:endParaRPr lang="Arial" altLang="Arial" sz="100" dirty="0"/>
            </a:p>
            <a:p>
              <a:pPr marL="12700" algn="l" rtl="0" eaLnBrk="0">
                <a:lnSpc>
                  <a:spcPct val="90000"/>
                </a:lnSpc>
                <a:tabLst>
                  <a:tab pos="187960" algn="l"/>
                  <a:tab pos="1640204" algn="l"/>
                </a:tabLst>
              </a:pPr>
              <a:r>
                <a:rPr sz="1000" strike="sngStrike" kern="0" spc="0" dirty="0">
                  <a:solidFill>
                    <a:srgbClr val="595959">
                      <a:alpha val="100000"/>
                    </a:srgbClr>
                  </a:solidFill>
                  <a:latin typeface="Microsoft YaHei"/>
                  <a:ea typeface="Microsoft YaHei"/>
                  <a:cs typeface="Microsoft YaHei"/>
                </a:rPr>
                <a:t>	</a:t>
              </a:r>
              <a:r>
                <a:rPr sz="1000" strike="sngStrike" kern="0" spc="-30" dirty="0">
                  <a:solidFill>
                    <a:srgbClr val="595959">
                      <a:alpha val="100000"/>
                    </a:srgbClr>
                  </a:solidFill>
                  <a:latin typeface="Microsoft YaHei"/>
                  <a:ea typeface="Microsoft YaHei"/>
                  <a:cs typeface="Microsoft YaHei"/>
                </a:rPr>
                <a:t>2</a:t>
              </a:r>
              <a:r>
                <a:rPr sz="1000" kern="0" spc="-30" dirty="0">
                  <a:solidFill>
                    <a:srgbClr val="595959">
                      <a:alpha val="100000"/>
                    </a:srgbClr>
                  </a:solidFill>
                  <a:latin typeface="Microsoft YaHei"/>
                  <a:ea typeface="Microsoft YaHei"/>
                  <a:cs typeface="Microsoft YaHei"/>
                </a:rPr>
                <a:t>.</a:t>
              </a:r>
              <a:r>
                <a:rPr sz="1000" strike="sngStrike" kern="0" spc="-30" dirty="0">
                  <a:solidFill>
                    <a:srgbClr val="595959">
                      <a:alpha val="100000"/>
                    </a:srgbClr>
                  </a:solidFill>
                  <a:latin typeface="Microsoft YaHei"/>
                  <a:ea typeface="Microsoft YaHei"/>
                  <a:cs typeface="Microsoft YaHei"/>
                </a:rPr>
                <a:t>4%</a:t>
              </a:r>
              <a:r>
                <a:rPr sz="1000" strike="sngStrike" kern="0" spc="20" dirty="0">
                  <a:solidFill>
                    <a:srgbClr val="595959">
                      <a:alpha val="100000"/>
                    </a:srgbClr>
                  </a:solidFill>
                  <a:latin typeface="Microsoft YaHei"/>
                  <a:ea typeface="Microsoft YaHei"/>
                  <a:cs typeface="Microsoft YaHei"/>
                </a:rPr>
                <a:t>                </a:t>
              </a:r>
              <a:r>
                <a:rPr sz="1000" strike="sngStrike" kern="0" spc="10" dirty="0">
                  <a:solidFill>
                    <a:srgbClr val="595959">
                      <a:alpha val="100000"/>
                    </a:srgbClr>
                  </a:solidFill>
                  <a:latin typeface="Microsoft YaHei"/>
                  <a:ea typeface="Microsoft YaHei"/>
                  <a:cs typeface="Microsoft YaHei"/>
                </a:rPr>
                <a:t>  </a:t>
              </a:r>
              <a:r>
                <a:rPr sz="1000" strike="sngStrike" kern="0" spc="-30" dirty="0">
                  <a:solidFill>
                    <a:srgbClr val="595959">
                      <a:alpha val="100000"/>
                    </a:srgbClr>
                  </a:solidFill>
                  <a:latin typeface="Microsoft YaHei"/>
                  <a:ea typeface="Microsoft YaHei"/>
                  <a:cs typeface="Microsoft YaHei"/>
                </a:rPr>
                <a:t>1</a:t>
              </a:r>
              <a:r>
                <a:rPr sz="1000" kern="0" spc="-30" dirty="0">
                  <a:solidFill>
                    <a:srgbClr val="595959">
                      <a:alpha val="100000"/>
                    </a:srgbClr>
                  </a:solidFill>
                  <a:latin typeface="Microsoft YaHei"/>
                  <a:ea typeface="Microsoft YaHei"/>
                  <a:cs typeface="Microsoft YaHei"/>
                </a:rPr>
                <a:t>.</a:t>
              </a:r>
              <a:r>
                <a:rPr sz="1000" strike="sngStrike" kern="0" spc="-30" dirty="0">
                  <a:solidFill>
                    <a:srgbClr val="595959">
                      <a:alpha val="100000"/>
                    </a:srgbClr>
                  </a:solidFill>
                  <a:latin typeface="Microsoft YaHei"/>
                  <a:ea typeface="Microsoft YaHei"/>
                  <a:cs typeface="Microsoft YaHei"/>
                </a:rPr>
                <a:t>6%</a:t>
              </a:r>
              <a:r>
                <a:rPr sz="1000" strike="sngStrike" kern="0" spc="0" dirty="0">
                  <a:solidFill>
                    <a:srgbClr val="595959">
                      <a:alpha val="100000"/>
                    </a:srgbClr>
                  </a:solidFill>
                  <a:latin typeface="Microsoft YaHei"/>
                  <a:ea typeface="Microsoft YaHei"/>
                  <a:cs typeface="Microsoft YaHei"/>
                </a:rPr>
                <a:t>	</a:t>
              </a:r>
              <a:endParaRPr lang="Microsoft YaHei" altLang="Microsoft YaHei" sz="1000" dirty="0"/>
            </a:p>
            <a:p>
              <a:pPr algn="l" rtl="0" eaLnBrk="0">
                <a:lnSpc>
                  <a:spcPct val="112000"/>
                </a:lnSpc>
                <a:tabLst/>
              </a:pPr>
              <a:endParaRPr lang="Arial" altLang="Arial" sz="1000" dirty="0"/>
            </a:p>
            <a:p>
              <a:pPr algn="l" rtl="0" eaLnBrk="0">
                <a:lnSpc>
                  <a:spcPct val="112000"/>
                </a:lnSpc>
                <a:tabLst/>
              </a:pPr>
              <a:endParaRPr lang="Arial" altLang="Arial" sz="1000" dirty="0"/>
            </a:p>
            <a:p>
              <a:pPr algn="l" rtl="0" eaLnBrk="0">
                <a:lnSpc>
                  <a:spcPct val="113000"/>
                </a:lnSpc>
                <a:tabLst/>
              </a:pPr>
              <a:endParaRPr lang="Arial" altLang="Arial" sz="1000" dirty="0"/>
            </a:p>
            <a:p>
              <a:pPr marL="1151889" algn="l" rtl="0" eaLnBrk="0">
                <a:lnSpc>
                  <a:spcPct val="82000"/>
                </a:lnSpc>
                <a:spcBef>
                  <a:spcPts val="301"/>
                </a:spcBef>
                <a:tabLst/>
              </a:pPr>
              <a:r>
                <a:rPr sz="1000" kern="0" spc="-20" dirty="0">
                  <a:solidFill>
                    <a:srgbClr val="595959">
                      <a:alpha val="100000"/>
                    </a:srgbClr>
                  </a:solidFill>
                  <a:latin typeface="Microsoft YaHei"/>
                  <a:ea typeface="Microsoft YaHei"/>
                  <a:cs typeface="Microsoft YaHei"/>
                </a:rPr>
                <a:t>76.4%</a:t>
              </a:r>
              <a:endParaRPr lang="Microsoft YaHei" altLang="Microsoft YaHei" sz="1000" dirty="0"/>
            </a:p>
            <a:p>
              <a:pPr marL="149225" algn="l" rtl="0" eaLnBrk="0">
                <a:lnSpc>
                  <a:spcPct val="83000"/>
                </a:lnSpc>
                <a:spcBef>
                  <a:spcPts val="12"/>
                </a:spcBef>
                <a:tabLst/>
              </a:pPr>
              <a:r>
                <a:rPr sz="1000" kern="0" spc="-20" dirty="0">
                  <a:solidFill>
                    <a:srgbClr val="595959">
                      <a:alpha val="100000"/>
                    </a:srgbClr>
                  </a:solidFill>
                  <a:latin typeface="Microsoft YaHei"/>
                  <a:ea typeface="Microsoft YaHei"/>
                  <a:cs typeface="Microsoft YaHei"/>
                </a:rPr>
                <a:t>88.7%</a:t>
              </a:r>
              <a:endParaRPr lang="Microsoft YaHei" altLang="Microsoft YaHei" sz="1000" dirty="0"/>
            </a:p>
            <a:p>
              <a:pPr algn="l" rtl="0" eaLnBrk="0">
                <a:lnSpc>
                  <a:spcPct val="127000"/>
                </a:lnSpc>
                <a:tabLst/>
              </a:pPr>
              <a:endParaRPr lang="Arial" altLang="Arial" sz="1000" dirty="0"/>
            </a:p>
            <a:p>
              <a:pPr algn="l" rtl="0" eaLnBrk="0">
                <a:lnSpc>
                  <a:spcPct val="127000"/>
                </a:lnSpc>
                <a:tabLst/>
              </a:pPr>
              <a:endParaRPr lang="Arial" altLang="Arial" sz="1000" dirty="0"/>
            </a:p>
            <a:p>
              <a:pPr algn="l" rtl="0" eaLnBrk="0">
                <a:lnSpc>
                  <a:spcPct val="127000"/>
                </a:lnSpc>
                <a:tabLst/>
              </a:pPr>
              <a:endParaRPr lang="Arial" altLang="Arial" sz="1000" dirty="0"/>
            </a:p>
            <a:p>
              <a:pPr algn="l" rtl="0" eaLnBrk="0">
                <a:lnSpc>
                  <a:spcPct val="125000"/>
                </a:lnSpc>
                <a:tabLst/>
              </a:pPr>
              <a:endParaRPr lang="Arial" altLang="Arial" sz="200" dirty="0"/>
            </a:p>
            <a:p>
              <a:pPr marL="1152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22.0%</a:t>
              </a:r>
              <a:endParaRPr lang="Microsoft YaHei" altLang="Microsoft YaHei" sz="1000" dirty="0"/>
            </a:p>
          </p:txBody>
        </p:sp>
      </p:grpSp>
      <p:sp>
        <p:nvSpPr>
          <p:cNvPr id="1186" name="textbox 1186"/>
          <p:cNvSpPr/>
          <p:nvPr/>
        </p:nvSpPr>
        <p:spPr>
          <a:xfrm>
            <a:off x="827866" y="2469234"/>
            <a:ext cx="7331709" cy="260350"/>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848"/>
              </a:lnSpc>
              <a:tabLst/>
            </a:pPr>
            <a:r>
              <a:rPr sz="1400" b="1" kern="0" spc="0" dirty="0">
                <a:solidFill>
                  <a:srgbClr val="404040">
                    <a:alpha val="100000"/>
                  </a:srgbClr>
                </a:solidFill>
                <a:latin typeface="Microsoft YaHei"/>
                <a:ea typeface="Microsoft YaHei"/>
                <a:cs typeface="Microsoft YaHei"/>
              </a:rPr>
              <a:t>AdTracker-2022.1-5对比202</a:t>
            </a:r>
            <a:r>
              <a:rPr sz="1400" b="1" kern="0" spc="-10" dirty="0">
                <a:solidFill>
                  <a:srgbClr val="404040">
                    <a:alpha val="100000"/>
                  </a:srgbClr>
                </a:solidFill>
                <a:latin typeface="Microsoft YaHei"/>
                <a:ea typeface="Microsoft YaHei"/>
                <a:cs typeface="Microsoft YaHei"/>
              </a:rPr>
              <a:t>3.1-5非美妆类奢侈品展示广告投放终端&amp;广告形式&amp;媒体类型</a:t>
            </a:r>
            <a:endParaRPr lang="Microsoft YaHei" altLang="Microsoft YaHei" sz="1400" dirty="0"/>
          </a:p>
        </p:txBody>
      </p:sp>
      <p:graphicFrame>
        <p:nvGraphicFramePr>
          <p:cNvPr id="1188" name="table 1188"/>
          <p:cNvGraphicFramePr>
            <a:graphicFrameLocks noGrp="1"/>
          </p:cNvGraphicFramePr>
          <p:nvPr/>
        </p:nvGraphicFramePr>
        <p:xfrm>
          <a:off x="5312906" y="3006553"/>
          <a:ext cx="3176904" cy="286384"/>
        </p:xfrm>
        <a:graphic>
          <a:graphicData uri="http://schemas.openxmlformats.org/drawingml/2006/table">
            <a:tbl>
              <a:tblPr/>
              <a:tblGrid>
                <a:gridCol w="373379"/>
                <a:gridCol w="588009"/>
                <a:gridCol w="553084"/>
                <a:gridCol w="553084"/>
                <a:gridCol w="625475"/>
                <a:gridCol w="483869"/>
              </a:tblGrid>
              <a:tr h="286384">
                <a:tc>
                  <a:txBody>
                    <a:bodyPr/>
                    <a:lstStyle/>
                    <a:p>
                      <a:pPr algn="l" rtl="0" eaLnBrk="0">
                        <a:lnSpc>
                          <a:spcPct val="142000"/>
                        </a:lnSpc>
                        <a:tabLst/>
                      </a:pPr>
                      <a:endParaRPr lang="Arial" altLang="Arial" sz="100" dirty="0"/>
                    </a:p>
                    <a:p>
                      <a:pPr marL="97155" indent="-13970" algn="l" rtl="0" eaLnBrk="0">
                        <a:lnSpc>
                          <a:spcPct val="113000"/>
                        </a:lnSpc>
                        <a:spcBef>
                          <a:spcPts val="1"/>
                        </a:spcBef>
                        <a:tabLst/>
                      </a:pPr>
                      <a:r>
                        <a:rPr sz="900" kern="0" spc="-50" dirty="0">
                          <a:solidFill>
                            <a:srgbClr val="595959">
                              <a:alpha val="100000"/>
                            </a:srgbClr>
                          </a:solidFill>
                          <a:latin typeface="Microsoft YaHei"/>
                          <a:ea typeface="Microsoft YaHei"/>
                          <a:cs typeface="Microsoft YaHei"/>
                        </a:rPr>
                        <a:t>同比</a:t>
                      </a:r>
                      <a:r>
                        <a:rPr sz="900" kern="0" spc="0" dirty="0">
                          <a:solidFill>
                            <a:srgbClr val="595959">
                              <a:alpha val="100000"/>
                            </a:srgbClr>
                          </a:solidFill>
                          <a:latin typeface="Microsoft YaHei"/>
                          <a:ea typeface="Microsoft YaHei"/>
                          <a:cs typeface="Microsoft YaHei"/>
                        </a:rPr>
                        <a:t>   </a:t>
                      </a:r>
                      <a:r>
                        <a:rPr sz="600" kern="0" spc="-50" dirty="0">
                          <a:solidFill>
                            <a:srgbClr val="595959">
                              <a:alpha val="100000"/>
                            </a:srgbClr>
                          </a:solidFill>
                          <a:latin typeface="Microsoft YaHei"/>
                          <a:ea typeface="Microsoft YaHei"/>
                          <a:cs typeface="Microsoft YaHei"/>
                        </a:rPr>
                        <a:t>（%）</a:t>
                      </a:r>
                      <a:endParaRPr lang="Microsoft YaHei" altLang="Microsoft YaHei" sz="6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5000"/>
                        </a:lnSpc>
                        <a:tabLst/>
                      </a:pPr>
                      <a:endParaRPr lang="Arial" altLang="Arial" sz="600" dirty="0"/>
                    </a:p>
                    <a:p>
                      <a:pPr marL="111125" algn="l" rtl="0" eaLnBrk="0">
                        <a:lnSpc>
                          <a:spcPct val="84000"/>
                        </a:lnSpc>
                        <a:spcBef>
                          <a:spcPts val="1"/>
                        </a:spcBef>
                        <a:tabLst/>
                      </a:pPr>
                      <a:r>
                        <a:rPr sz="1000" b="1" kern="0" spc="-30" dirty="0">
                          <a:solidFill>
                            <a:srgbClr val="F38286">
                              <a:alpha val="100000"/>
                            </a:srgbClr>
                          </a:solidFill>
                          <a:latin typeface="Microsoft YaHei"/>
                          <a:ea typeface="Microsoft YaHei"/>
                          <a:cs typeface="Microsoft YaHei"/>
                        </a:rPr>
                        <a:t>12.5%</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5000"/>
                        </a:lnSpc>
                        <a:tabLst/>
                      </a:pPr>
                      <a:endParaRPr lang="Arial" altLang="Arial" sz="600" dirty="0"/>
                    </a:p>
                    <a:p>
                      <a:pPr marL="93344" algn="l" rtl="0" eaLnBrk="0">
                        <a:lnSpc>
                          <a:spcPct val="84000"/>
                        </a:lnSpc>
                        <a:spcBef>
                          <a:spcPts val="1"/>
                        </a:spcBef>
                        <a:tabLst/>
                      </a:pPr>
                      <a:r>
                        <a:rPr sz="1000" b="1" kern="0" spc="-20" dirty="0">
                          <a:solidFill>
                            <a:srgbClr val="F38286">
                              <a:alpha val="100000"/>
                            </a:srgbClr>
                          </a:solidFill>
                          <a:latin typeface="Microsoft YaHei"/>
                          <a:ea typeface="Microsoft YaHei"/>
                          <a:cs typeface="Microsoft YaHei"/>
                        </a:rPr>
                        <a:t>50.6%</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5000"/>
                        </a:lnSpc>
                        <a:tabLst/>
                      </a:pPr>
                      <a:endParaRPr lang="Arial" altLang="Arial" sz="600" dirty="0"/>
                    </a:p>
                    <a:p>
                      <a:pPr marL="87630" algn="l" rtl="0" eaLnBrk="0">
                        <a:lnSpc>
                          <a:spcPct val="84000"/>
                        </a:lnSpc>
                        <a:spcBef>
                          <a:spcPts val="1"/>
                        </a:spcBef>
                        <a:tabLst/>
                      </a:pPr>
                      <a:r>
                        <a:rPr sz="1000" b="1" kern="0" spc="-20" dirty="0">
                          <a:solidFill>
                            <a:srgbClr val="F38286">
                              <a:alpha val="100000"/>
                            </a:srgbClr>
                          </a:solidFill>
                          <a:latin typeface="Microsoft YaHei"/>
                          <a:ea typeface="Microsoft YaHei"/>
                          <a:cs typeface="Microsoft YaHei"/>
                        </a:rPr>
                        <a:t>85.0%</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5000"/>
                        </a:lnSpc>
                        <a:tabLst/>
                      </a:pPr>
                      <a:endParaRPr lang="Arial" altLang="Arial" sz="600" dirty="0"/>
                    </a:p>
                    <a:p>
                      <a:pPr marL="128270" algn="l" rtl="0" eaLnBrk="0">
                        <a:lnSpc>
                          <a:spcPct val="84000"/>
                        </a:lnSpc>
                        <a:spcBef>
                          <a:spcPts val="1"/>
                        </a:spcBef>
                        <a:tabLst/>
                      </a:pPr>
                      <a:r>
                        <a:rPr sz="1000" b="1" kern="0" spc="-20" dirty="0">
                          <a:solidFill>
                            <a:srgbClr val="F38286">
                              <a:alpha val="100000"/>
                            </a:srgbClr>
                          </a:solidFill>
                          <a:latin typeface="Microsoft YaHei"/>
                          <a:ea typeface="Microsoft YaHei"/>
                          <a:cs typeface="Microsoft YaHei"/>
                        </a:rPr>
                        <a:t>38.2%</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rtl="0" eaLnBrk="0">
                        <a:lnSpc>
                          <a:spcPct val="105000"/>
                        </a:lnSpc>
                        <a:tabLst/>
                      </a:pPr>
                      <a:endParaRPr lang="Arial" altLang="Arial" sz="600" dirty="0"/>
                    </a:p>
                    <a:p>
                      <a:pPr marL="52705" algn="l" rtl="0" eaLnBrk="0">
                        <a:lnSpc>
                          <a:spcPct val="84000"/>
                        </a:lnSpc>
                        <a:spcBef>
                          <a:spcPts val="1"/>
                        </a:spcBef>
                        <a:tabLst/>
                      </a:pPr>
                      <a:r>
                        <a:rPr sz="1000" b="1" kern="0" spc="-20" dirty="0">
                          <a:solidFill>
                            <a:srgbClr val="F38286">
                              <a:alpha val="100000"/>
                            </a:srgbClr>
                          </a:solidFill>
                          <a:latin typeface="Microsoft YaHei"/>
                          <a:ea typeface="Microsoft YaHei"/>
                          <a:cs typeface="Microsoft YaHei"/>
                        </a:rPr>
                        <a:t>79.7%</a:t>
                      </a:r>
                      <a:endParaRPr lang="Microsoft YaHei" altLang="Microsoft YaHei" sz="1000" dirty="0"/>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1190" name="textbox 1190"/>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24</a:t>
            </a:r>
            <a:endParaRPr lang="Microsoft YaHei" altLang="Microsoft YaHei" sz="1200" baseline="-4340" dirty="0"/>
          </a:p>
        </p:txBody>
      </p:sp>
      <p:sp>
        <p:nvSpPr>
          <p:cNvPr id="1192" name="textbox 1192"/>
          <p:cNvSpPr/>
          <p:nvPr/>
        </p:nvSpPr>
        <p:spPr>
          <a:xfrm>
            <a:off x="533500" y="6302552"/>
            <a:ext cx="2585085" cy="251459"/>
          </a:xfrm>
          <a:prstGeom prst="rect">
            <a:avLst/>
          </a:prstGeom>
        </p:spPr>
        <p:txBody>
          <a:bodyPr vert="horz" wrap="square" lIns="0" tIns="0" rIns="0" bIns="0"/>
          <a:lstStyle/>
          <a:p>
            <a:pPr algn="l" rtl="0" eaLnBrk="0">
              <a:lnSpc>
                <a:spcPct val="83907"/>
              </a:lnSpc>
              <a:tabLst/>
            </a:pPr>
            <a:endParaRPr lang="Arial" altLang="Arial" sz="100" dirty="0"/>
          </a:p>
          <a:p>
            <a:pPr marL="12700" algn="l" rtl="0" eaLnBrk="0">
              <a:lnSpc>
                <a:spcPct val="90000"/>
              </a:lnSpc>
              <a:tabLst/>
            </a:pPr>
            <a:r>
              <a:rPr sz="800" kern="0" spc="-30" dirty="0">
                <a:solidFill>
                  <a:srgbClr val="7F7F7F">
                    <a:alpha val="100000"/>
                  </a:srgbClr>
                </a:solidFill>
                <a:latin typeface="Microsoft YaHei"/>
                <a:ea typeface="Microsoft YaHei"/>
                <a:cs typeface="Microsoft YaHei"/>
              </a:rPr>
              <a:t>注释：这里其他网站主要指百</a:t>
            </a:r>
            <a:r>
              <a:rPr sz="800" kern="0" spc="-40" dirty="0">
                <a:solidFill>
                  <a:srgbClr val="7F7F7F">
                    <a:alpha val="100000"/>
                  </a:srgbClr>
                </a:solidFill>
                <a:latin typeface="Microsoft YaHei"/>
                <a:ea typeface="Microsoft YaHei"/>
                <a:cs typeface="Microsoft YaHei"/>
              </a:rPr>
              <a:t>度平台。</a:t>
            </a:r>
            <a:endParaRPr lang="Microsoft YaHei" altLang="Microsoft YaHei" sz="800" dirty="0"/>
          </a:p>
          <a:p>
            <a:pPr algn="r" rtl="0" eaLnBrk="0">
              <a:lnSpc>
                <a:spcPct val="90000"/>
              </a:lnSpc>
              <a:spcBef>
                <a:spcPts val="48"/>
              </a:spcBef>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194" name="textbox 1194"/>
          <p:cNvSpPr/>
          <p:nvPr/>
        </p:nvSpPr>
        <p:spPr>
          <a:xfrm>
            <a:off x="5763136" y="5391149"/>
            <a:ext cx="2739389" cy="163195"/>
          </a:xfrm>
          <a:prstGeom prst="rect">
            <a:avLst/>
          </a:prstGeom>
        </p:spPr>
        <p:txBody>
          <a:bodyPr vert="horz" wrap="square" lIns="0" tIns="0" rIns="0" bIns="0"/>
          <a:lstStyle/>
          <a:p>
            <a:pPr algn="l" rtl="0" eaLnBrk="0">
              <a:lnSpc>
                <a:spcPct val="84166"/>
              </a:lnSpc>
              <a:tabLst/>
            </a:pPr>
            <a:endParaRPr lang="Arial" altLang="Arial" sz="100" dirty="0"/>
          </a:p>
          <a:p>
            <a:pPr marL="12700" algn="l" rtl="0" eaLnBrk="0">
              <a:lnSpc>
                <a:spcPct val="90000"/>
              </a:lnSpc>
              <a:tabLst/>
            </a:pPr>
            <a:r>
              <a:rPr sz="1000" kern="0" spc="0" dirty="0">
                <a:solidFill>
                  <a:srgbClr val="595959">
                    <a:alpha val="100000"/>
                  </a:srgbClr>
                </a:solidFill>
                <a:latin typeface="Microsoft YaHei"/>
                <a:ea typeface="Microsoft YaHei"/>
                <a:cs typeface="Microsoft YaHei"/>
              </a:rPr>
              <a:t>其它网站 微博媒体 视频网站</a:t>
            </a:r>
            <a:r>
              <a:rPr sz="1000" kern="0" spc="15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门户网站 生活服务</a:t>
            </a:r>
            <a:endParaRPr lang="Microsoft YaHei" altLang="Microsoft YaHei" sz="1000" dirty="0"/>
          </a:p>
        </p:txBody>
      </p:sp>
      <p:sp>
        <p:nvSpPr>
          <p:cNvPr id="1196"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198" name="textbox 1198"/>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200" name="textbox 1200"/>
          <p:cNvSpPr/>
          <p:nvPr/>
        </p:nvSpPr>
        <p:spPr>
          <a:xfrm>
            <a:off x="942053" y="5104765"/>
            <a:ext cx="549909" cy="406400"/>
          </a:xfrm>
          <a:prstGeom prst="rect">
            <a:avLst/>
          </a:prstGeom>
        </p:spPr>
        <p:txBody>
          <a:bodyPr vert="horz" wrap="square" lIns="0" tIns="0" rIns="0" bIns="0"/>
          <a:lstStyle/>
          <a:p>
            <a:pPr algn="l" rtl="0" eaLnBrk="0">
              <a:lnSpc>
                <a:spcPct val="83656"/>
              </a:lnSpc>
              <a:tabLst/>
            </a:pPr>
            <a:endParaRPr lang="Arial" altLang="Arial" sz="100" dirty="0"/>
          </a:p>
          <a:p>
            <a:pPr marL="130810" algn="l" rtl="0" eaLnBrk="0">
              <a:lnSpc>
                <a:spcPct val="84000"/>
              </a:lnSpc>
              <a:tabLst/>
            </a:pPr>
            <a:r>
              <a:rPr sz="1000" kern="0" spc="-20" dirty="0">
                <a:solidFill>
                  <a:srgbClr val="595959">
                    <a:alpha val="100000"/>
                  </a:srgbClr>
                </a:solidFill>
                <a:latin typeface="Microsoft YaHei"/>
                <a:ea typeface="Microsoft YaHei"/>
                <a:cs typeface="Microsoft YaHei"/>
              </a:rPr>
              <a:t>8.9%</a:t>
            </a:r>
            <a:endParaRPr lang="Microsoft YaHei" altLang="Microsoft YaHei" sz="1000" dirty="0"/>
          </a:p>
          <a:p>
            <a:pPr algn="l" rtl="0" eaLnBrk="0">
              <a:lnSpc>
                <a:spcPct val="102000"/>
              </a:lnSpc>
              <a:tabLst/>
            </a:pPr>
            <a:endParaRPr lang="Arial" altLang="Arial" sz="800" dirty="0"/>
          </a:p>
          <a:p>
            <a:pPr marL="12700"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2022.1-5</a:t>
            </a:r>
            <a:endParaRPr lang="Microsoft YaHei" altLang="Microsoft YaHei" sz="1000" dirty="0"/>
          </a:p>
        </p:txBody>
      </p:sp>
      <p:sp>
        <p:nvSpPr>
          <p:cNvPr id="1202" name="textbox 1202"/>
          <p:cNvSpPr/>
          <p:nvPr/>
        </p:nvSpPr>
        <p:spPr>
          <a:xfrm>
            <a:off x="3313440" y="5378577"/>
            <a:ext cx="1705610" cy="15430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2022.1-5</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2023.1-5</a:t>
            </a:r>
            <a:endParaRPr lang="Microsoft YaHei" altLang="Microsoft YaHei" sz="1000" dirty="0"/>
          </a:p>
        </p:txBody>
      </p:sp>
      <p:sp>
        <p:nvSpPr>
          <p:cNvPr id="1204" name="textbox 1204"/>
          <p:cNvSpPr/>
          <p:nvPr/>
        </p:nvSpPr>
        <p:spPr>
          <a:xfrm>
            <a:off x="4681438" y="6092824"/>
            <a:ext cx="1038225" cy="162560"/>
          </a:xfrm>
          <a:prstGeom prst="rect">
            <a:avLst/>
          </a:prstGeom>
        </p:spPr>
        <p:txBody>
          <a:bodyPr vert="horz" wrap="square" lIns="0" tIns="0" rIns="0" bIns="0"/>
          <a:lstStyle/>
          <a:p>
            <a:pPr algn="l" rtl="0" eaLnBrk="0">
              <a:lnSpc>
                <a:spcPct val="79804"/>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长横幅大尺寸广告</a:t>
            </a:r>
            <a:endParaRPr lang="Microsoft YaHei" altLang="Microsoft YaHei" sz="1000" dirty="0"/>
          </a:p>
        </p:txBody>
      </p:sp>
      <p:sp>
        <p:nvSpPr>
          <p:cNvPr id="1206" name="textbox 1206"/>
          <p:cNvSpPr/>
          <p:nvPr/>
        </p:nvSpPr>
        <p:spPr>
          <a:xfrm>
            <a:off x="6122737" y="5655944"/>
            <a:ext cx="909319" cy="154304"/>
          </a:xfrm>
          <a:prstGeom prst="rect">
            <a:avLst/>
          </a:prstGeom>
        </p:spPr>
        <p:txBody>
          <a:bodyPr vert="horz" wrap="square" lIns="0" tIns="0" rIns="0" bIns="0"/>
          <a:lstStyle/>
          <a:p>
            <a:pPr algn="l" rtl="0" eaLnBrk="0">
              <a:lnSpc>
                <a:spcPct val="86840"/>
              </a:lnSpc>
              <a:tabLst/>
            </a:pPr>
            <a:endParaRPr lang="Arial" altLang="Arial" sz="100" dirty="0"/>
          </a:p>
          <a:p>
            <a:pPr marL="12700" algn="l" rtl="0" eaLnBrk="0">
              <a:lnSpc>
                <a:spcPct val="84000"/>
              </a:lnSpc>
              <a:tabLst/>
            </a:pPr>
            <a:r>
              <a:rPr sz="1000" kern="0" spc="-50" dirty="0">
                <a:solidFill>
                  <a:srgbClr val="595959">
                    <a:alpha val="100000"/>
                  </a:srgbClr>
                </a:solidFill>
                <a:latin typeface="Microsoft YaHei"/>
                <a:ea typeface="Microsoft YaHei"/>
                <a:cs typeface="Microsoft YaHei"/>
              </a:rPr>
              <a:t>2022.1-5</a:t>
            </a:r>
            <a:r>
              <a:rPr sz="1000" kern="0" spc="-60" dirty="0">
                <a:solidFill>
                  <a:srgbClr val="595959">
                    <a:alpha val="100000"/>
                  </a:srgbClr>
                </a:solidFill>
                <a:latin typeface="Microsoft YaHei"/>
                <a:ea typeface="Microsoft YaHei"/>
                <a:cs typeface="Microsoft YaHei"/>
              </a:rPr>
              <a:t> </a:t>
            </a:r>
            <a:r>
              <a:rPr sz="1000" kern="0" spc="-50" dirty="0">
                <a:solidFill>
                  <a:srgbClr val="595959">
                    <a:alpha val="100000"/>
                  </a:srgbClr>
                </a:solidFill>
                <a:latin typeface="Microsoft YaHei"/>
                <a:ea typeface="Microsoft YaHei"/>
                <a:cs typeface="Microsoft YaHei"/>
              </a:rPr>
              <a:t>（万）</a:t>
            </a:r>
            <a:endParaRPr lang="Microsoft YaHei" altLang="Microsoft YaHei" sz="1000" dirty="0"/>
          </a:p>
        </p:txBody>
      </p:sp>
      <p:sp>
        <p:nvSpPr>
          <p:cNvPr id="1208" name="textbox 1208"/>
          <p:cNvSpPr/>
          <p:nvPr/>
        </p:nvSpPr>
        <p:spPr>
          <a:xfrm>
            <a:off x="7328833" y="5655944"/>
            <a:ext cx="909319" cy="154304"/>
          </a:xfrm>
          <a:prstGeom prst="rect">
            <a:avLst/>
          </a:prstGeom>
        </p:spPr>
        <p:txBody>
          <a:bodyPr vert="horz" wrap="square" lIns="0" tIns="0" rIns="0" bIns="0"/>
          <a:lstStyle/>
          <a:p>
            <a:pPr algn="l" rtl="0" eaLnBrk="0">
              <a:lnSpc>
                <a:spcPct val="86840"/>
              </a:lnSpc>
              <a:tabLst/>
            </a:pPr>
            <a:endParaRPr lang="Arial" altLang="Arial" sz="100" dirty="0"/>
          </a:p>
          <a:p>
            <a:pPr marL="12700" algn="l" rtl="0" eaLnBrk="0">
              <a:lnSpc>
                <a:spcPct val="84000"/>
              </a:lnSpc>
              <a:tabLst/>
            </a:pPr>
            <a:r>
              <a:rPr sz="1000" kern="0" spc="-50" dirty="0">
                <a:solidFill>
                  <a:srgbClr val="595959">
                    <a:alpha val="100000"/>
                  </a:srgbClr>
                </a:solidFill>
                <a:latin typeface="Microsoft YaHei"/>
                <a:ea typeface="Microsoft YaHei"/>
                <a:cs typeface="Microsoft YaHei"/>
              </a:rPr>
              <a:t>2023.1-5</a:t>
            </a:r>
            <a:r>
              <a:rPr sz="1000" kern="0" spc="-60" dirty="0">
                <a:solidFill>
                  <a:srgbClr val="595959">
                    <a:alpha val="100000"/>
                  </a:srgbClr>
                </a:solidFill>
                <a:latin typeface="Microsoft YaHei"/>
                <a:ea typeface="Microsoft YaHei"/>
                <a:cs typeface="Microsoft YaHei"/>
              </a:rPr>
              <a:t> </a:t>
            </a:r>
            <a:r>
              <a:rPr sz="1000" kern="0" spc="-50" dirty="0">
                <a:solidFill>
                  <a:srgbClr val="595959">
                    <a:alpha val="100000"/>
                  </a:srgbClr>
                </a:solidFill>
                <a:latin typeface="Microsoft YaHei"/>
                <a:ea typeface="Microsoft YaHei"/>
                <a:cs typeface="Microsoft YaHei"/>
              </a:rPr>
              <a:t>（万）</a:t>
            </a:r>
            <a:endParaRPr lang="Microsoft YaHei" altLang="Microsoft YaHei" sz="1000" dirty="0"/>
          </a:p>
        </p:txBody>
      </p:sp>
      <p:sp>
        <p:nvSpPr>
          <p:cNvPr id="1210" name="textbox 1210"/>
          <p:cNvSpPr/>
          <p:nvPr/>
        </p:nvSpPr>
        <p:spPr>
          <a:xfrm>
            <a:off x="3233873" y="6092824"/>
            <a:ext cx="786130" cy="162560"/>
          </a:xfrm>
          <a:prstGeom prst="rect">
            <a:avLst/>
          </a:prstGeom>
        </p:spPr>
        <p:txBody>
          <a:bodyPr vert="horz" wrap="square" lIns="0" tIns="0" rIns="0" bIns="0"/>
          <a:lstStyle/>
          <a:p>
            <a:pPr algn="l" rtl="0" eaLnBrk="0">
              <a:lnSpc>
                <a:spcPct val="79999"/>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视频贴片广告</a:t>
            </a:r>
            <a:endParaRPr lang="Microsoft YaHei" altLang="Microsoft YaHei" sz="1000" dirty="0"/>
          </a:p>
        </p:txBody>
      </p:sp>
      <p:sp>
        <p:nvSpPr>
          <p:cNvPr id="1212" name="textbox 1212"/>
          <p:cNvSpPr/>
          <p:nvPr/>
        </p:nvSpPr>
        <p:spPr>
          <a:xfrm>
            <a:off x="4679787" y="5646546"/>
            <a:ext cx="659130" cy="163829"/>
          </a:xfrm>
          <a:prstGeom prst="rect">
            <a:avLst/>
          </a:prstGeom>
        </p:spPr>
        <p:txBody>
          <a:bodyPr vert="horz" wrap="square" lIns="0" tIns="0" rIns="0" bIns="0"/>
          <a:lstStyle/>
          <a:p>
            <a:pPr algn="l" rtl="0" eaLnBrk="0">
              <a:lnSpc>
                <a:spcPct val="88196"/>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信息流广告</a:t>
            </a:r>
            <a:endParaRPr lang="Microsoft YaHei" altLang="Microsoft YaHei" sz="1000" dirty="0"/>
          </a:p>
        </p:txBody>
      </p:sp>
      <p:sp>
        <p:nvSpPr>
          <p:cNvPr id="1214" name="textbox 1214"/>
          <p:cNvSpPr/>
          <p:nvPr/>
        </p:nvSpPr>
        <p:spPr>
          <a:xfrm>
            <a:off x="3233873" y="5647816"/>
            <a:ext cx="532130" cy="162560"/>
          </a:xfrm>
          <a:prstGeom prst="rect">
            <a:avLst/>
          </a:prstGeom>
        </p:spPr>
        <p:txBody>
          <a:bodyPr vert="horz" wrap="square" lIns="0" tIns="0" rIns="0" bIns="0"/>
          <a:lstStyle/>
          <a:p>
            <a:pPr algn="l" rtl="0" eaLnBrk="0">
              <a:lnSpc>
                <a:spcPct val="79843"/>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全屏广告</a:t>
            </a:r>
            <a:endParaRPr lang="Microsoft YaHei" altLang="Microsoft YaHei" sz="1000" dirty="0"/>
          </a:p>
        </p:txBody>
      </p:sp>
      <p:sp>
        <p:nvSpPr>
          <p:cNvPr id="1216" name="textbox 1216"/>
          <p:cNvSpPr/>
          <p:nvPr/>
        </p:nvSpPr>
        <p:spPr>
          <a:xfrm>
            <a:off x="3240731" y="5870828"/>
            <a:ext cx="525144" cy="161925"/>
          </a:xfrm>
          <a:prstGeom prst="rect">
            <a:avLst/>
          </a:prstGeom>
        </p:spPr>
        <p:txBody>
          <a:bodyPr vert="horz" wrap="square" lIns="0" tIns="0" rIns="0" bIns="0"/>
          <a:lstStyle/>
          <a:p>
            <a:pPr algn="l" rtl="0" eaLnBrk="0">
              <a:lnSpc>
                <a:spcPct val="86607"/>
              </a:lnSpc>
              <a:tabLst/>
            </a:pPr>
            <a:endParaRPr lang="Arial" altLang="Arial" sz="100" dirty="0"/>
          </a:p>
          <a:p>
            <a:pPr marL="12700" algn="l" rtl="0" eaLnBrk="0">
              <a:lnSpc>
                <a:spcPct val="89000"/>
              </a:lnSpc>
              <a:tabLst/>
            </a:pPr>
            <a:r>
              <a:rPr sz="1000" kern="0" spc="-20" dirty="0">
                <a:solidFill>
                  <a:srgbClr val="595959">
                    <a:alpha val="100000"/>
                  </a:srgbClr>
                </a:solidFill>
                <a:latin typeface="Microsoft YaHei"/>
                <a:ea typeface="Microsoft YaHei"/>
                <a:cs typeface="Microsoft YaHei"/>
              </a:rPr>
              <a:t>品牌专区</a:t>
            </a:r>
            <a:endParaRPr lang="Microsoft YaHei" altLang="Microsoft YaHei" sz="1000" dirty="0"/>
          </a:p>
        </p:txBody>
      </p:sp>
      <p:sp>
        <p:nvSpPr>
          <p:cNvPr id="1218" name="textbox 1218"/>
          <p:cNvSpPr/>
          <p:nvPr/>
        </p:nvSpPr>
        <p:spPr>
          <a:xfrm>
            <a:off x="4688676" y="5870320"/>
            <a:ext cx="523240" cy="162560"/>
          </a:xfrm>
          <a:prstGeom prst="rect">
            <a:avLst/>
          </a:prstGeom>
        </p:spPr>
        <p:txBody>
          <a:bodyPr vert="horz" wrap="square" lIns="0" tIns="0" rIns="0" bIns="0"/>
          <a:lstStyle/>
          <a:p>
            <a:pPr algn="l" rtl="0" eaLnBrk="0">
              <a:lnSpc>
                <a:spcPct val="79726"/>
              </a:lnSpc>
              <a:tabLst/>
            </a:pPr>
            <a:endParaRPr lang="Arial" altLang="Arial" sz="100" dirty="0"/>
          </a:p>
          <a:p>
            <a:pPr marL="12700" algn="l" rtl="0" eaLnBrk="0">
              <a:lnSpc>
                <a:spcPct val="90000"/>
              </a:lnSpc>
              <a:tabLst/>
            </a:pPr>
            <a:r>
              <a:rPr sz="1000" kern="0" spc="-30" dirty="0">
                <a:solidFill>
                  <a:srgbClr val="595959">
                    <a:alpha val="100000"/>
                  </a:srgbClr>
                </a:solidFill>
                <a:latin typeface="Microsoft YaHei"/>
                <a:ea typeface="Microsoft YaHei"/>
                <a:cs typeface="Microsoft YaHei"/>
              </a:rPr>
              <a:t>网幅广告</a:t>
            </a:r>
            <a:endParaRPr lang="Microsoft YaHei" altLang="Microsoft YaHei" sz="1000" dirty="0"/>
          </a:p>
        </p:txBody>
      </p:sp>
      <p:sp>
        <p:nvSpPr>
          <p:cNvPr id="1220" name="textbox 1220"/>
          <p:cNvSpPr/>
          <p:nvPr/>
        </p:nvSpPr>
        <p:spPr>
          <a:xfrm>
            <a:off x="1943711" y="5357240"/>
            <a:ext cx="549909" cy="15430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2023.1-5</a:t>
            </a:r>
            <a:endParaRPr lang="Microsoft YaHei" altLang="Microsoft YaHei" sz="1000" dirty="0"/>
          </a:p>
        </p:txBody>
      </p:sp>
      <p:sp>
        <p:nvSpPr>
          <p:cNvPr id="122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224" name="textbox 1224"/>
          <p:cNvSpPr/>
          <p:nvPr/>
        </p:nvSpPr>
        <p:spPr>
          <a:xfrm>
            <a:off x="6472840" y="3635628"/>
            <a:ext cx="427355"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4530.8</a:t>
            </a:r>
            <a:endParaRPr lang="Microsoft YaHei" altLang="Microsoft YaHei" sz="1000" dirty="0"/>
          </a:p>
        </p:txBody>
      </p:sp>
      <p:sp>
        <p:nvSpPr>
          <p:cNvPr id="1226" name="textbox 1226"/>
          <p:cNvSpPr/>
          <p:nvPr/>
        </p:nvSpPr>
        <p:spPr>
          <a:xfrm>
            <a:off x="5708620" y="3772789"/>
            <a:ext cx="427355"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4085.6</a:t>
            </a:r>
            <a:endParaRPr lang="Microsoft YaHei" altLang="Microsoft YaHei" sz="1000" dirty="0"/>
          </a:p>
        </p:txBody>
      </p:sp>
      <p:sp>
        <p:nvSpPr>
          <p:cNvPr id="1228" name="textbox 1228"/>
          <p:cNvSpPr/>
          <p:nvPr/>
        </p:nvSpPr>
        <p:spPr>
          <a:xfrm>
            <a:off x="5895503" y="3525900"/>
            <a:ext cx="427355" cy="153670"/>
          </a:xfrm>
          <a:prstGeom prst="rect">
            <a:avLst/>
          </a:prstGeom>
        </p:spPr>
        <p:txBody>
          <a:bodyPr vert="horz" wrap="square" lIns="0" tIns="0" rIns="0" bIns="0"/>
          <a:lstStyle/>
          <a:p>
            <a:pPr algn="l" rtl="0" eaLnBrk="0">
              <a:lnSpc>
                <a:spcPct val="83247"/>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4598.3</a:t>
            </a:r>
            <a:endParaRPr lang="Microsoft YaHei" altLang="Microsoft YaHei" sz="1000" dirty="0"/>
          </a:p>
        </p:txBody>
      </p:sp>
      <p:sp>
        <p:nvSpPr>
          <p:cNvPr id="1230" name="textbox 1230"/>
          <p:cNvSpPr/>
          <p:nvPr/>
        </p:nvSpPr>
        <p:spPr>
          <a:xfrm>
            <a:off x="6824684" y="4476369"/>
            <a:ext cx="415290"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1809.0</a:t>
            </a:r>
            <a:endParaRPr lang="Microsoft YaHei" altLang="Microsoft YaHei" sz="1000" dirty="0"/>
          </a:p>
        </p:txBody>
      </p:sp>
      <p:sp>
        <p:nvSpPr>
          <p:cNvPr id="1232" name="textbox 1232"/>
          <p:cNvSpPr/>
          <p:nvPr/>
        </p:nvSpPr>
        <p:spPr>
          <a:xfrm>
            <a:off x="3399580" y="4735956"/>
            <a:ext cx="381634"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54.2%</a:t>
            </a:r>
            <a:endParaRPr lang="Microsoft YaHei" altLang="Microsoft YaHei" sz="1000" dirty="0"/>
          </a:p>
        </p:txBody>
      </p:sp>
      <p:sp>
        <p:nvSpPr>
          <p:cNvPr id="1234" name="textbox 1234"/>
          <p:cNvSpPr/>
          <p:nvPr/>
        </p:nvSpPr>
        <p:spPr>
          <a:xfrm>
            <a:off x="1631513" y="5626607"/>
            <a:ext cx="278765" cy="161925"/>
          </a:xfrm>
          <a:prstGeom prst="rect">
            <a:avLst/>
          </a:prstGeom>
        </p:spPr>
        <p:txBody>
          <a:bodyPr vert="horz" wrap="square" lIns="0" tIns="0" rIns="0" bIns="0"/>
          <a:lstStyle/>
          <a:p>
            <a:pPr algn="l" rtl="0" eaLnBrk="0">
              <a:lnSpc>
                <a:spcPct val="79205"/>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移动</a:t>
            </a:r>
            <a:endParaRPr lang="Microsoft YaHei" altLang="Microsoft YaHei" sz="1000" dirty="0"/>
          </a:p>
        </p:txBody>
      </p:sp>
      <p:sp>
        <p:nvSpPr>
          <p:cNvPr id="1236" name="textbox 1236"/>
          <p:cNvSpPr/>
          <p:nvPr/>
        </p:nvSpPr>
        <p:spPr>
          <a:xfrm>
            <a:off x="2099326" y="5635116"/>
            <a:ext cx="269875"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OTT</a:t>
            </a:r>
            <a:endParaRPr lang="Microsoft YaHei" altLang="Microsoft YaHei" sz="1000" dirty="0"/>
          </a:p>
        </p:txBody>
      </p:sp>
      <p:sp>
        <p:nvSpPr>
          <p:cNvPr id="1238" name="textbox 1238"/>
          <p:cNvSpPr/>
          <p:nvPr/>
        </p:nvSpPr>
        <p:spPr>
          <a:xfrm>
            <a:off x="1234057" y="5635116"/>
            <a:ext cx="174625"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60" dirty="0">
                <a:solidFill>
                  <a:srgbClr val="595959">
                    <a:alpha val="100000"/>
                  </a:srgbClr>
                </a:solidFill>
                <a:latin typeface="Microsoft YaHei"/>
                <a:ea typeface="Microsoft YaHei"/>
                <a:cs typeface="Microsoft YaHei"/>
              </a:rPr>
              <a:t>PC</a:t>
            </a:r>
            <a:endParaRPr lang="Microsoft YaHei" altLang="Microsoft YaHei" sz="1000" dirty="0"/>
          </a:p>
        </p:txBody>
      </p:sp>
      <p:sp>
        <p:nvSpPr>
          <p:cNvPr id="1240" name="rect"/>
          <p:cNvSpPr/>
          <p:nvPr/>
        </p:nvSpPr>
        <p:spPr>
          <a:xfrm>
            <a:off x="3007123" y="5257067"/>
            <a:ext cx="2311382" cy="3175"/>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1242" name="rect"/>
          <p:cNvSpPr/>
          <p:nvPr/>
        </p:nvSpPr>
        <p:spPr>
          <a:xfrm>
            <a:off x="712752" y="5235871"/>
            <a:ext cx="2003316" cy="3175"/>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1244" name="rect"/>
          <p:cNvSpPr/>
          <p:nvPr/>
        </p:nvSpPr>
        <p:spPr>
          <a:xfrm>
            <a:off x="4582485" y="6126869"/>
            <a:ext cx="75410" cy="75410"/>
          </a:xfrm>
          <a:prstGeom prst="rect">
            <a:avLst/>
          </a:prstGeom>
          <a:solidFill>
            <a:srgbClr val="F38286">
              <a:alpha val="100000"/>
            </a:srgbClr>
          </a:solidFill>
          <a:ln cap="flat">
            <a:noFill/>
            <a:prstDash val="solid"/>
            <a:miter lim="0"/>
          </a:ln>
        </p:spPr>
        <p:txBody>
          <a:bodyPr rtlCol="0"/>
          <a:lstStyle/>
          <a:p>
            <a:pPr algn="ctr"/>
            <a:endParaRPr lang="zh-CN" altLang="en-US"/>
          </a:p>
        </p:txBody>
      </p:sp>
      <p:sp>
        <p:nvSpPr>
          <p:cNvPr id="1246" name="rect"/>
          <p:cNvSpPr/>
          <p:nvPr/>
        </p:nvSpPr>
        <p:spPr>
          <a:xfrm>
            <a:off x="4582485" y="5904137"/>
            <a:ext cx="75410" cy="75410"/>
          </a:xfrm>
          <a:prstGeom prst="rect">
            <a:avLst/>
          </a:prstGeom>
          <a:solidFill>
            <a:srgbClr val="0096D2">
              <a:alpha val="100000"/>
            </a:srgbClr>
          </a:solidFill>
          <a:ln cap="flat">
            <a:noFill/>
            <a:prstDash val="solid"/>
            <a:miter lim="0"/>
          </a:ln>
        </p:spPr>
        <p:txBody>
          <a:bodyPr rtlCol="0"/>
          <a:lstStyle/>
          <a:p>
            <a:pPr algn="ctr"/>
            <a:endParaRPr lang="zh-CN" altLang="en-US"/>
          </a:p>
        </p:txBody>
      </p:sp>
      <p:sp>
        <p:nvSpPr>
          <p:cNvPr id="1248" name="rect"/>
          <p:cNvSpPr/>
          <p:nvPr/>
        </p:nvSpPr>
        <p:spPr>
          <a:xfrm>
            <a:off x="4582485" y="5681405"/>
            <a:ext cx="75410" cy="75410"/>
          </a:xfrm>
          <a:prstGeom prst="rect">
            <a:avLst/>
          </a:prstGeom>
          <a:solidFill>
            <a:srgbClr val="1EC8F3">
              <a:alpha val="100000"/>
            </a:srgbClr>
          </a:solidFill>
          <a:ln cap="flat">
            <a:noFill/>
            <a:prstDash val="solid"/>
            <a:miter lim="0"/>
          </a:ln>
        </p:spPr>
        <p:txBody>
          <a:bodyPr rtlCol="0"/>
          <a:lstStyle/>
          <a:p>
            <a:pPr algn="ctr"/>
            <a:endParaRPr lang="zh-CN" altLang="en-US"/>
          </a:p>
        </p:txBody>
      </p:sp>
      <p:sp>
        <p:nvSpPr>
          <p:cNvPr id="1250" name="rect"/>
          <p:cNvSpPr/>
          <p:nvPr/>
        </p:nvSpPr>
        <p:spPr>
          <a:xfrm>
            <a:off x="3136569" y="5904137"/>
            <a:ext cx="75409" cy="75410"/>
          </a:xfrm>
          <a:prstGeom prst="rect">
            <a:avLst/>
          </a:prstGeom>
          <a:solidFill>
            <a:srgbClr val="65AF45">
              <a:alpha val="100000"/>
            </a:srgbClr>
          </a:solidFill>
          <a:ln cap="flat">
            <a:noFill/>
            <a:prstDash val="solid"/>
            <a:miter lim="0"/>
          </a:ln>
        </p:spPr>
        <p:txBody>
          <a:bodyPr rtlCol="0"/>
          <a:lstStyle/>
          <a:p>
            <a:pPr algn="ctr"/>
            <a:endParaRPr lang="zh-CN" altLang="en-US"/>
          </a:p>
        </p:txBody>
      </p:sp>
      <p:sp>
        <p:nvSpPr>
          <p:cNvPr id="1252" name="rect"/>
          <p:cNvSpPr/>
          <p:nvPr/>
        </p:nvSpPr>
        <p:spPr>
          <a:xfrm>
            <a:off x="3136569" y="6126869"/>
            <a:ext cx="75409" cy="75410"/>
          </a:xfrm>
          <a:prstGeom prst="rect">
            <a:avLst/>
          </a:prstGeom>
          <a:solidFill>
            <a:srgbClr val="FFCF00">
              <a:alpha val="100000"/>
            </a:srgbClr>
          </a:solidFill>
          <a:ln cap="flat">
            <a:noFill/>
            <a:prstDash val="solid"/>
            <a:miter lim="0"/>
          </a:ln>
        </p:spPr>
        <p:txBody>
          <a:bodyPr rtlCol="0"/>
          <a:lstStyle/>
          <a:p>
            <a:pPr algn="ctr"/>
            <a:endParaRPr lang="zh-CN" altLang="en-US"/>
          </a:p>
        </p:txBody>
      </p:sp>
      <p:sp>
        <p:nvSpPr>
          <p:cNvPr id="1254" name="rect"/>
          <p:cNvSpPr/>
          <p:nvPr/>
        </p:nvSpPr>
        <p:spPr>
          <a:xfrm>
            <a:off x="6019718" y="5682129"/>
            <a:ext cx="75410" cy="75409"/>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1256" name="rect"/>
          <p:cNvSpPr/>
          <p:nvPr/>
        </p:nvSpPr>
        <p:spPr>
          <a:xfrm>
            <a:off x="7225813" y="5682129"/>
            <a:ext cx="75410" cy="75409"/>
          </a:xfrm>
          <a:prstGeom prst="rect">
            <a:avLst/>
          </a:prstGeom>
          <a:solidFill>
            <a:srgbClr val="1EC8F3">
              <a:alpha val="100000"/>
            </a:srgbClr>
          </a:solidFill>
          <a:ln cap="flat">
            <a:noFill/>
            <a:prstDash val="solid"/>
            <a:miter lim="0"/>
          </a:ln>
        </p:spPr>
        <p:txBody>
          <a:bodyPr rtlCol="0"/>
          <a:lstStyle/>
          <a:p>
            <a:pPr algn="ctr"/>
            <a:endParaRPr lang="zh-CN" altLang="en-US"/>
          </a:p>
        </p:txBody>
      </p:sp>
      <p:sp>
        <p:nvSpPr>
          <p:cNvPr id="1258" name="rect"/>
          <p:cNvSpPr/>
          <p:nvPr/>
        </p:nvSpPr>
        <p:spPr>
          <a:xfrm>
            <a:off x="3136569" y="5681405"/>
            <a:ext cx="75409" cy="75410"/>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1260" name="rect"/>
          <p:cNvSpPr/>
          <p:nvPr/>
        </p:nvSpPr>
        <p:spPr>
          <a:xfrm>
            <a:off x="1997452" y="5660505"/>
            <a:ext cx="75409" cy="75409"/>
          </a:xfrm>
          <a:prstGeom prst="rect">
            <a:avLst/>
          </a:prstGeom>
          <a:solidFill>
            <a:srgbClr val="1EC8F3">
              <a:alpha val="100000"/>
            </a:srgbClr>
          </a:solidFill>
          <a:ln cap="flat">
            <a:noFill/>
            <a:prstDash val="solid"/>
            <a:miter lim="0"/>
          </a:ln>
        </p:spPr>
        <p:txBody>
          <a:bodyPr rtlCol="0"/>
          <a:lstStyle/>
          <a:p>
            <a:pPr algn="ctr"/>
            <a:endParaRPr lang="zh-CN" altLang="en-US"/>
          </a:p>
        </p:txBody>
      </p:sp>
      <p:sp>
        <p:nvSpPr>
          <p:cNvPr id="1262" name="rect"/>
          <p:cNvSpPr/>
          <p:nvPr/>
        </p:nvSpPr>
        <p:spPr>
          <a:xfrm>
            <a:off x="1534844" y="5660505"/>
            <a:ext cx="75409" cy="75409"/>
          </a:xfrm>
          <a:prstGeom prst="rect">
            <a:avLst/>
          </a:prstGeom>
          <a:solidFill>
            <a:srgbClr val="8BC53F">
              <a:alpha val="100000"/>
            </a:srgbClr>
          </a:solidFill>
          <a:ln cap="flat">
            <a:noFill/>
            <a:prstDash val="solid"/>
            <a:miter lim="0"/>
          </a:ln>
        </p:spPr>
        <p:txBody>
          <a:bodyPr rtlCol="0"/>
          <a:lstStyle/>
          <a:p>
            <a:pPr algn="ctr"/>
            <a:endParaRPr lang="zh-CN" altLang="en-US"/>
          </a:p>
        </p:txBody>
      </p:sp>
      <p:sp>
        <p:nvSpPr>
          <p:cNvPr id="1264" name="rect"/>
          <p:cNvSpPr/>
          <p:nvPr/>
        </p:nvSpPr>
        <p:spPr>
          <a:xfrm>
            <a:off x="1125959" y="5660505"/>
            <a:ext cx="75409" cy="75409"/>
          </a:xfrm>
          <a:prstGeom prst="rect">
            <a:avLst/>
          </a:prstGeom>
          <a:solidFill>
            <a:srgbClr val="B2D234">
              <a:alpha val="100000"/>
            </a:srgbClr>
          </a:solidFill>
          <a:ln cap="flat">
            <a:noFill/>
            <a:prstDash val="solid"/>
            <a:miter lim="0"/>
          </a:ln>
        </p:spPr>
        <p:txBody>
          <a:bodyPr rtlCol="0"/>
          <a:lstStyle/>
          <a:p>
            <a:pPr algn="ctr"/>
            <a:endParaRPr lang="zh-CN" altLang="en-US"/>
          </a:p>
        </p:txBody>
      </p:sp>
      <p:sp>
        <p:nvSpPr>
          <p:cNvPr id="1266" name="path"/>
          <p:cNvSpPr/>
          <p:nvPr/>
        </p:nvSpPr>
        <p:spPr>
          <a:xfrm>
            <a:off x="6104002" y="3706224"/>
            <a:ext cx="34739" cy="128868"/>
          </a:xfrm>
          <a:custGeom>
            <a:avLst/>
            <a:gdLst/>
            <a:ahLst/>
            <a:cxnLst/>
            <a:rect l="0" t="0" r="0" b="0"/>
            <a:pathLst>
              <a:path w="54" h="202">
                <a:moveTo>
                  <a:pt x="47" y="201"/>
                </a:moveTo>
                <a:lnTo>
                  <a:pt x="7" y="1"/>
                </a:lnTo>
              </a:path>
            </a:pathLst>
          </a:custGeom>
          <a:noFill/>
          <a:ln w="9525" cap="flat">
            <a:solidFill>
              <a:srgbClr val="A6A6A6">
                <a:alpha val="100000"/>
              </a:srgbClr>
            </a:solidFill>
            <a:prstDash val="solid"/>
            <a:round/>
          </a:ln>
        </p:spPr>
        <p:txBody>
          <a:bodyPr rtlCol="0"/>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textbox 1268"/>
          <p:cNvSpPr/>
          <p:nvPr/>
        </p:nvSpPr>
        <p:spPr>
          <a:xfrm>
            <a:off x="-12699" y="276533"/>
            <a:ext cx="8893809" cy="1427480"/>
          </a:xfrm>
          <a:prstGeom prst="rect">
            <a:avLst/>
          </a:prstGeom>
        </p:spPr>
        <p:txBody>
          <a:bodyPr vert="horz" wrap="square" lIns="0" tIns="0" rIns="0" bIns="0"/>
          <a:lstStyle/>
          <a:p>
            <a:pPr algn="l" rtl="0" eaLnBrk="0">
              <a:lnSpc>
                <a:spcPct val="103000"/>
              </a:lnSpc>
              <a:tabLst/>
            </a:pPr>
            <a:endParaRPr lang="Arial" altLang="Arial" sz="1000" dirty="0"/>
          </a:p>
          <a:p>
            <a:pPr algn="l" rtl="0" eaLnBrk="0">
              <a:lnSpc>
                <a:spcPct val="7589"/>
              </a:lnSpc>
              <a:tabLst/>
            </a:pPr>
            <a:endParaRPr lang="Arial" altLang="Arial" sz="100" dirty="0"/>
          </a:p>
          <a:p>
            <a:pPr marL="12700" algn="l" rtl="0" eaLnBrk="0">
              <a:lnSpc>
                <a:spcPct val="89000"/>
              </a:lnSpc>
              <a:tabLst>
                <a:tab pos="561340" algn="l"/>
              </a:tabLst>
            </a:pPr>
            <a:r>
              <a:rPr sz="3100" kern="0" spc="0" dirty="0">
                <a:solidFill>
                  <a:srgbClr val="8BC53F">
                    <a:alpha val="100000"/>
                  </a:srgbClr>
                </a:solidFill>
                <a:latin typeface="Microsoft YaHei"/>
                <a:ea typeface="Microsoft YaHei"/>
                <a:cs typeface="Microsoft YaHei"/>
              </a:rPr>
              <a:t>	</a:t>
            </a:r>
            <a:r>
              <a:rPr sz="3100" kern="0" spc="40" dirty="0">
                <a:solidFill>
                  <a:srgbClr val="8BC53F">
                    <a:alpha val="100000"/>
                  </a:srgbClr>
                </a:solidFill>
                <a:latin typeface="Microsoft YaHei"/>
                <a:ea typeface="Microsoft YaHei"/>
                <a:cs typeface="Microsoft YaHei"/>
              </a:rPr>
              <a:t>非美妆类奢侈品丨媒体选择                     </a:t>
            </a:r>
            <a:endParaRPr lang="Microsoft YaHei" altLang="Microsoft YaHei" sz="3100" dirty="0"/>
          </a:p>
          <a:p>
            <a:pPr algn="l" rtl="0" eaLnBrk="0">
              <a:lnSpc>
                <a:spcPct val="109000"/>
              </a:lnSpc>
              <a:tabLst/>
            </a:pPr>
            <a:endParaRPr lang="Arial" altLang="Arial" sz="800" dirty="0"/>
          </a:p>
          <a:p>
            <a:pPr algn="l" rtl="0" eaLnBrk="0">
              <a:lnSpc>
                <a:spcPct val="7540"/>
              </a:lnSpc>
              <a:tabLst/>
            </a:pPr>
            <a:endParaRPr lang="Arial" altLang="Arial" sz="100" dirty="0"/>
          </a:p>
          <a:p>
            <a:pPr marL="571500" indent="-15240" algn="l" rtl="0" eaLnBrk="0">
              <a:lnSpc>
                <a:spcPct val="96000"/>
              </a:lnSpc>
              <a:tabLst/>
            </a:pPr>
            <a:r>
              <a:rPr sz="2400" kern="0" spc="-50" dirty="0">
                <a:solidFill>
                  <a:srgbClr val="595959">
                    <a:alpha val="100000"/>
                  </a:srgbClr>
                </a:solidFill>
                <a:latin typeface="Microsoft YaHei"/>
                <a:ea typeface="Microsoft YaHei"/>
                <a:cs typeface="Microsoft YaHei"/>
              </a:rPr>
              <a:t>投放天次上，  百度、爱奇艺、新浪微博分别为非美妆类奢侈     </a:t>
            </a:r>
            <a:r>
              <a:rPr sz="2400" kern="0" spc="-60" dirty="0">
                <a:solidFill>
                  <a:srgbClr val="595959">
                    <a:alpha val="100000"/>
                  </a:srgbClr>
                </a:solidFill>
                <a:latin typeface="Microsoft YaHei"/>
                <a:ea typeface="Microsoft YaHei"/>
                <a:cs typeface="Microsoft YaHei"/>
              </a:rPr>
              <a:t>品广告主布局搜索、视频、  社交三大场景的TOP1媒体平台</a:t>
            </a:r>
            <a:endParaRPr lang="Microsoft YaHei" altLang="Microsoft YaHei" sz="2400" dirty="0"/>
          </a:p>
        </p:txBody>
      </p:sp>
      <p:pic>
        <p:nvPicPr>
          <p:cNvPr id="1270" name="picture 1270"/>
          <p:cNvPicPr>
            <a:picLocks noChangeAspect="1"/>
          </p:cNvPicPr>
          <p:nvPr/>
        </p:nvPicPr>
        <p:blipFill>
          <a:blip r:embed="rId2"/>
          <a:stretch>
            <a:fillRect/>
          </a:stretch>
        </p:blipFill>
        <p:spPr>
          <a:xfrm rot="21600000">
            <a:off x="7796652" y="289233"/>
            <a:ext cx="988988" cy="490439"/>
          </a:xfrm>
          <a:prstGeom prst="rect">
            <a:avLst/>
          </a:prstGeom>
        </p:spPr>
      </p:pic>
      <p:grpSp>
        <p:nvGrpSpPr>
          <p:cNvPr id="56" name="group 56"/>
          <p:cNvGrpSpPr/>
          <p:nvPr/>
        </p:nvGrpSpPr>
        <p:grpSpPr>
          <a:xfrm rot="21600000">
            <a:off x="1368551" y="3480816"/>
            <a:ext cx="6461759" cy="1508759"/>
            <a:chOff x="0" y="0"/>
            <a:chExt cx="6461759" cy="1508759"/>
          </a:xfrm>
        </p:grpSpPr>
        <p:pic>
          <p:nvPicPr>
            <p:cNvPr id="1272" name="picture 1272"/>
            <p:cNvPicPr>
              <a:picLocks noChangeAspect="1"/>
            </p:cNvPicPr>
            <p:nvPr/>
          </p:nvPicPr>
          <p:blipFill>
            <a:blip r:embed="rId3"/>
            <a:stretch>
              <a:fillRect/>
            </a:stretch>
          </p:blipFill>
          <p:spPr>
            <a:xfrm rot="21600000">
              <a:off x="0" y="0"/>
              <a:ext cx="6461759" cy="1508759"/>
            </a:xfrm>
            <a:prstGeom prst="rect">
              <a:avLst/>
            </a:prstGeom>
          </p:spPr>
        </p:pic>
        <p:sp>
          <p:nvSpPr>
            <p:cNvPr id="1274" name="textbox 1274"/>
            <p:cNvSpPr/>
            <p:nvPr/>
          </p:nvSpPr>
          <p:spPr>
            <a:xfrm>
              <a:off x="727749" y="184784"/>
              <a:ext cx="4977129" cy="1148080"/>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2191</a:t>
              </a:r>
              <a:endParaRPr lang="Microsoft YaHei" altLang="Microsoft YaHei" sz="1000" dirty="0"/>
            </a:p>
            <a:p>
              <a:pPr marL="689609" algn="l" rtl="0" eaLnBrk="0">
                <a:lnSpc>
                  <a:spcPct val="84000"/>
                </a:lnSpc>
                <a:spcBef>
                  <a:spcPts val="769"/>
                </a:spcBef>
                <a:tabLst/>
              </a:pPr>
              <a:r>
                <a:rPr sz="1000" kern="0" spc="-30" dirty="0">
                  <a:solidFill>
                    <a:srgbClr val="595959">
                      <a:alpha val="100000"/>
                    </a:srgbClr>
                  </a:solidFill>
                  <a:latin typeface="Microsoft YaHei"/>
                  <a:ea typeface="Microsoft YaHei"/>
                  <a:cs typeface="Microsoft YaHei"/>
                </a:rPr>
                <a:t>1742</a:t>
              </a:r>
              <a:endParaRPr lang="Microsoft YaHei" altLang="Microsoft YaHei" sz="1000" dirty="0"/>
            </a:p>
            <a:p>
              <a:pPr marL="1360805" algn="l" rtl="0" eaLnBrk="0">
                <a:lnSpc>
                  <a:spcPct val="84000"/>
                </a:lnSpc>
                <a:spcBef>
                  <a:spcPts val="1415"/>
                </a:spcBef>
                <a:tabLst/>
              </a:pPr>
              <a:r>
                <a:rPr sz="1000" kern="0" spc="-30" dirty="0">
                  <a:solidFill>
                    <a:srgbClr val="595959">
                      <a:alpha val="100000"/>
                    </a:srgbClr>
                  </a:solidFill>
                  <a:latin typeface="Microsoft YaHei"/>
                  <a:ea typeface="Microsoft YaHei"/>
                  <a:cs typeface="Microsoft YaHei"/>
                </a:rPr>
                <a:t>1135</a:t>
              </a:r>
              <a:endParaRPr lang="Microsoft YaHei" altLang="Microsoft YaHei" sz="1000" dirty="0"/>
            </a:p>
            <a:p>
              <a:pPr marL="2063114" algn="l" rtl="0" eaLnBrk="0">
                <a:lnSpc>
                  <a:spcPts val="680"/>
                </a:lnSpc>
                <a:spcBef>
                  <a:spcPts val="836"/>
                </a:spcBef>
                <a:tabLst/>
              </a:pPr>
              <a:r>
                <a:rPr sz="1000" kern="0" spc="-20" dirty="0">
                  <a:solidFill>
                    <a:srgbClr val="595959">
                      <a:alpha val="100000"/>
                    </a:srgbClr>
                  </a:solidFill>
                  <a:latin typeface="Microsoft YaHei"/>
                  <a:ea typeface="Microsoft YaHei"/>
                  <a:cs typeface="Microsoft YaHei"/>
                </a:rPr>
                <a:t>671</a:t>
              </a:r>
              <a:endParaRPr lang="Microsoft YaHei" altLang="Microsoft YaHei" sz="1000" dirty="0"/>
            </a:p>
            <a:p>
              <a:pPr marL="2737485" algn="l" rtl="0" eaLnBrk="0">
                <a:lnSpc>
                  <a:spcPct val="75000"/>
                </a:lnSpc>
                <a:spcBef>
                  <a:spcPts val="7"/>
                </a:spcBef>
                <a:tabLst/>
              </a:pPr>
              <a:r>
                <a:rPr sz="1000" kern="0" spc="-30" dirty="0">
                  <a:solidFill>
                    <a:srgbClr val="595959">
                      <a:alpha val="100000"/>
                    </a:srgbClr>
                  </a:solidFill>
                  <a:latin typeface="Microsoft YaHei"/>
                  <a:ea typeface="Microsoft YaHei"/>
                  <a:cs typeface="Microsoft YaHei"/>
                </a:rPr>
                <a:t>521</a:t>
              </a:r>
              <a:endParaRPr lang="Microsoft YaHei" altLang="Microsoft YaHei" sz="1000" dirty="0"/>
            </a:p>
            <a:p>
              <a:pPr algn="r" rtl="0" eaLnBrk="0">
                <a:lnSpc>
                  <a:spcPct val="84000"/>
                </a:lnSpc>
                <a:spcBef>
                  <a:spcPts val="193"/>
                </a:spcBef>
                <a:tabLst/>
              </a:pPr>
              <a:r>
                <a:rPr sz="1000" kern="0" spc="-20" dirty="0">
                  <a:solidFill>
                    <a:srgbClr val="595959">
                      <a:alpha val="100000"/>
                    </a:srgbClr>
                  </a:solidFill>
                  <a:latin typeface="Microsoft YaHei"/>
                  <a:ea typeface="Microsoft YaHei"/>
                  <a:cs typeface="Microsoft YaHei"/>
                </a:rPr>
                <a:t>219</a:t>
              </a:r>
              <a:endParaRPr lang="Microsoft YaHei" altLang="Microsoft YaHei" sz="1000" dirty="0"/>
            </a:p>
          </p:txBody>
        </p:sp>
      </p:grpSp>
      <p:sp>
        <p:nvSpPr>
          <p:cNvPr id="1276" name="textbox 1276"/>
          <p:cNvSpPr/>
          <p:nvPr/>
        </p:nvSpPr>
        <p:spPr>
          <a:xfrm>
            <a:off x="1425143" y="2508529"/>
            <a:ext cx="5840729" cy="906144"/>
          </a:xfrm>
          <a:prstGeom prst="rect">
            <a:avLst/>
          </a:prstGeom>
        </p:spPr>
        <p:txBody>
          <a:bodyPr vert="horz" wrap="square" lIns="0" tIns="0" rIns="0" bIns="0"/>
          <a:lstStyle/>
          <a:p>
            <a:pPr algn="l" rtl="0" eaLnBrk="0">
              <a:lnSpc>
                <a:spcPct val="78661"/>
              </a:lnSpc>
              <a:tabLst/>
            </a:pPr>
            <a:endParaRPr lang="Arial" altLang="Arial" sz="100" dirty="0"/>
          </a:p>
          <a:p>
            <a:pPr algn="r" rtl="0" eaLnBrk="0">
              <a:lnSpc>
                <a:spcPct val="90000"/>
              </a:lnSpc>
              <a:tabLst/>
            </a:pPr>
            <a:r>
              <a:rPr sz="1400" b="1" kern="0" spc="-10" dirty="0">
                <a:solidFill>
                  <a:srgbClr val="404040">
                    <a:alpha val="100000"/>
                  </a:srgbClr>
                </a:solidFill>
                <a:latin typeface="Microsoft YaHei"/>
                <a:ea typeface="Microsoft YaHei"/>
                <a:cs typeface="Microsoft YaHei"/>
              </a:rPr>
              <a:t>AdTracker-2023.1-5非美妆类奢侈品展示广告投放天次TOP10媒体</a:t>
            </a:r>
            <a:endParaRPr lang="Microsoft YaHei" altLang="Microsoft YaHei" sz="1400" dirty="0"/>
          </a:p>
          <a:p>
            <a:pPr marL="2198370" algn="l" rtl="0" eaLnBrk="0">
              <a:lnSpc>
                <a:spcPts val="1291"/>
              </a:lnSpc>
              <a:spcBef>
                <a:spcPts val="1485"/>
              </a:spcBef>
              <a:tabLst>
                <a:tab pos="2239010" algn="l"/>
              </a:tabLst>
            </a:pPr>
            <a:r>
              <a:rPr sz="1000" kern="0" spc="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2023.1-5展示广告</a:t>
            </a:r>
            <a:r>
              <a:rPr sz="1000" kern="0" spc="-10" dirty="0">
                <a:solidFill>
                  <a:srgbClr val="595959">
                    <a:alpha val="100000"/>
                  </a:srgbClr>
                </a:solidFill>
                <a:latin typeface="Microsoft YaHei"/>
                <a:ea typeface="Microsoft YaHei"/>
                <a:cs typeface="Microsoft YaHei"/>
              </a:rPr>
              <a:t>投放天次（天次）</a:t>
            </a:r>
            <a:endParaRPr lang="Microsoft YaHei" altLang="Microsoft YaHei" sz="1000" dirty="0"/>
          </a:p>
          <a:p>
            <a:pPr algn="l" rtl="0" eaLnBrk="0">
              <a:lnSpc>
                <a:spcPct val="111000"/>
              </a:lnSpc>
              <a:tabLst/>
            </a:pPr>
            <a:endParaRPr lang="Arial" altLang="Arial" sz="1000" dirty="0"/>
          </a:p>
          <a:p>
            <a:pPr algn="l" rtl="0" eaLnBrk="0">
              <a:lnSpc>
                <a:spcPct val="128000"/>
              </a:lnSpc>
              <a:tabLst/>
            </a:pPr>
            <a:endParaRPr lang="Arial" altLang="Arial" sz="200" dirty="0"/>
          </a:p>
          <a:p>
            <a:pPr marL="1270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2996</a:t>
            </a:r>
            <a:endParaRPr lang="Microsoft YaHei" altLang="Microsoft YaHei" sz="1000" dirty="0"/>
          </a:p>
        </p:txBody>
      </p:sp>
      <p:pic>
        <p:nvPicPr>
          <p:cNvPr id="1278" name="picture 1278"/>
          <p:cNvPicPr>
            <a:picLocks noChangeAspect="1"/>
          </p:cNvPicPr>
          <p:nvPr/>
        </p:nvPicPr>
        <p:blipFill>
          <a:blip r:embed="rId4"/>
          <a:stretch>
            <a:fillRect/>
          </a:stretch>
        </p:blipFill>
        <p:spPr>
          <a:xfrm rot="21600000">
            <a:off x="3548621" y="2949563"/>
            <a:ext cx="75409" cy="75408"/>
          </a:xfrm>
          <a:prstGeom prst="rect">
            <a:avLst/>
          </a:prstGeom>
        </p:spPr>
      </p:pic>
      <p:pic>
        <p:nvPicPr>
          <p:cNvPr id="1280" name="picture 1280"/>
          <p:cNvPicPr>
            <a:picLocks noChangeAspect="1"/>
          </p:cNvPicPr>
          <p:nvPr/>
        </p:nvPicPr>
        <p:blipFill>
          <a:blip r:embed="rId5"/>
          <a:stretch>
            <a:fillRect/>
          </a:stretch>
        </p:blipFill>
        <p:spPr>
          <a:xfrm rot="21600000">
            <a:off x="1362455" y="5325087"/>
            <a:ext cx="6486144" cy="438680"/>
          </a:xfrm>
          <a:prstGeom prst="rect">
            <a:avLst/>
          </a:prstGeom>
        </p:spPr>
      </p:pic>
      <p:graphicFrame>
        <p:nvGraphicFramePr>
          <p:cNvPr id="1282" name="table 1282"/>
          <p:cNvGraphicFramePr>
            <a:graphicFrameLocks noGrp="1"/>
          </p:cNvGraphicFramePr>
          <p:nvPr/>
        </p:nvGraphicFramePr>
        <p:xfrm>
          <a:off x="1235149" y="4990107"/>
          <a:ext cx="6739254" cy="336550"/>
        </p:xfrm>
        <a:graphic>
          <a:graphicData uri="http://schemas.openxmlformats.org/drawingml/2006/table">
            <a:tbl>
              <a:tblPr/>
              <a:tblGrid>
                <a:gridCol w="4036059"/>
                <a:gridCol w="666750"/>
                <a:gridCol w="2036445"/>
              </a:tblGrid>
              <a:tr h="336550">
                <a:tc>
                  <a:txBody>
                    <a:bodyPr/>
                    <a:lstStyle/>
                    <a:p>
                      <a:pPr algn="l" rtl="0" eaLnBrk="0">
                        <a:lnSpc>
                          <a:spcPct val="103000"/>
                        </a:lnSpc>
                        <a:tabLst/>
                      </a:pPr>
                      <a:endParaRPr lang="Arial" altLang="Arial" sz="800" dirty="0"/>
                    </a:p>
                    <a:p>
                      <a:pPr marL="232409" algn="l" rtl="0" eaLnBrk="0">
                        <a:lnSpc>
                          <a:spcPct val="90000"/>
                        </a:lnSpc>
                        <a:spcBef>
                          <a:spcPts val="2"/>
                        </a:spcBef>
                        <a:tabLst/>
                      </a:pPr>
                      <a:r>
                        <a:rPr sz="900" kern="0" spc="0" dirty="0">
                          <a:solidFill>
                            <a:srgbClr val="595959">
                              <a:alpha val="100000"/>
                            </a:srgbClr>
                          </a:solidFill>
                          <a:latin typeface="Microsoft YaHei"/>
                          <a:ea typeface="Microsoft YaHei"/>
                          <a:cs typeface="Microsoft YaHei"/>
                        </a:rPr>
                        <a:t>百度           爱奇艺        新浪微博          腾讯</a:t>
                      </a:r>
                      <a:r>
                        <a:rPr sz="900" kern="0" spc="10" dirty="0">
                          <a:solidFill>
                            <a:srgbClr val="595959">
                              <a:alpha val="100000"/>
                            </a:srgbClr>
                          </a:solidFill>
                          <a:latin typeface="Microsoft YaHei"/>
                          <a:ea typeface="Microsoft YaHei"/>
                          <a:cs typeface="Microsoft YaHei"/>
                        </a:rPr>
                        <a:t>           </a:t>
                      </a:r>
                      <a:r>
                        <a:rPr sz="900" kern="0" spc="0" dirty="0">
                          <a:solidFill>
                            <a:srgbClr val="595959">
                              <a:alpha val="100000"/>
                            </a:srgbClr>
                          </a:solidFill>
                          <a:latin typeface="Microsoft YaHei"/>
                          <a:ea typeface="Microsoft YaHei"/>
                          <a:cs typeface="Microsoft YaHei"/>
                        </a:rPr>
                        <a:t>小红书</a:t>
                      </a:r>
                      <a:r>
                        <a:rPr sz="900" kern="0" spc="10" dirty="0">
                          <a:solidFill>
                            <a:srgbClr val="595959">
                              <a:alpha val="100000"/>
                            </a:srgbClr>
                          </a:solidFill>
                          <a:latin typeface="Microsoft YaHei"/>
                          <a:ea typeface="Microsoft YaHei"/>
                          <a:cs typeface="Microsoft YaHei"/>
                        </a:rPr>
                        <a:t>           </a:t>
                      </a:r>
                      <a:r>
                        <a:rPr sz="900" kern="0" spc="-10" dirty="0">
                          <a:solidFill>
                            <a:srgbClr val="595959">
                              <a:alpha val="100000"/>
                            </a:srgbClr>
                          </a:solidFill>
                          <a:latin typeface="Microsoft YaHei"/>
                          <a:ea typeface="Microsoft YaHei"/>
                          <a:cs typeface="Microsoft YaHei"/>
                        </a:rPr>
                        <a:t>小米</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c>
                  <a:txBody>
                    <a:bodyPr/>
                    <a:lstStyle/>
                    <a:p>
                      <a:pPr algn="l" rtl="0" eaLnBrk="0">
                        <a:lnSpc>
                          <a:spcPct val="103000"/>
                        </a:lnSpc>
                        <a:tabLst/>
                      </a:pPr>
                      <a:endParaRPr lang="Arial" altLang="Arial" sz="800" dirty="0"/>
                    </a:p>
                    <a:p>
                      <a:pPr marL="222250" algn="l" rtl="0" eaLnBrk="0">
                        <a:lnSpc>
                          <a:spcPct val="90000"/>
                        </a:lnSpc>
                        <a:spcBef>
                          <a:spcPts val="2"/>
                        </a:spcBef>
                        <a:tabLst/>
                      </a:pPr>
                      <a:r>
                        <a:rPr sz="900" kern="0" spc="-10" dirty="0">
                          <a:solidFill>
                            <a:srgbClr val="595959">
                              <a:alpha val="100000"/>
                            </a:srgbClr>
                          </a:solidFill>
                          <a:latin typeface="Microsoft YaHei"/>
                          <a:ea typeface="Microsoft YaHei"/>
                          <a:cs typeface="Microsoft YaHei"/>
                        </a:rPr>
                        <a:t>寺库</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c>
                  <a:txBody>
                    <a:bodyPr/>
                    <a:lstStyle/>
                    <a:p>
                      <a:pPr algn="l" rtl="0" eaLnBrk="0">
                        <a:lnSpc>
                          <a:spcPct val="103000"/>
                        </a:lnSpc>
                        <a:tabLst/>
                      </a:pPr>
                      <a:endParaRPr lang="Arial" altLang="Arial" sz="800" dirty="0"/>
                    </a:p>
                    <a:p>
                      <a:pPr marL="234315" algn="l" rtl="0" eaLnBrk="0">
                        <a:lnSpc>
                          <a:spcPct val="90000"/>
                        </a:lnSpc>
                        <a:spcBef>
                          <a:spcPts val="2"/>
                        </a:spcBef>
                        <a:tabLst/>
                      </a:pPr>
                      <a:r>
                        <a:rPr sz="900" kern="0" spc="-20" dirty="0">
                          <a:solidFill>
                            <a:srgbClr val="595959">
                              <a:alpha val="100000"/>
                            </a:srgbClr>
                          </a:solidFill>
                          <a:latin typeface="Microsoft YaHei"/>
                          <a:ea typeface="Microsoft YaHei"/>
                          <a:cs typeface="Microsoft YaHei"/>
                        </a:rPr>
                        <a:t>网易</a:t>
                      </a:r>
                      <a:r>
                        <a:rPr sz="900" kern="0" spc="20" dirty="0">
                          <a:solidFill>
                            <a:srgbClr val="595959">
                              <a:alpha val="100000"/>
                            </a:srgbClr>
                          </a:solidFill>
                          <a:latin typeface="Microsoft YaHei"/>
                          <a:ea typeface="Microsoft YaHei"/>
                          <a:cs typeface="Microsoft YaHei"/>
                        </a:rPr>
                        <a:t>         </a:t>
                      </a:r>
                      <a:r>
                        <a:rPr sz="900" kern="0" spc="-20" dirty="0">
                          <a:solidFill>
                            <a:srgbClr val="595959">
                              <a:alpha val="100000"/>
                            </a:srgbClr>
                          </a:solidFill>
                          <a:latin typeface="Microsoft YaHei"/>
                          <a:ea typeface="Microsoft YaHei"/>
                          <a:cs typeface="Microsoft YaHei"/>
                        </a:rPr>
                        <a:t>腕表之家</a:t>
                      </a:r>
                      <a:r>
                        <a:rPr sz="900" kern="0" spc="30" dirty="0">
                          <a:solidFill>
                            <a:srgbClr val="595959">
                              <a:alpha val="100000"/>
                            </a:srgbClr>
                          </a:solidFill>
                          <a:latin typeface="Microsoft YaHei"/>
                          <a:ea typeface="Microsoft YaHei"/>
                          <a:cs typeface="Microsoft YaHei"/>
                        </a:rPr>
                        <a:t>         </a:t>
                      </a:r>
                      <a:r>
                        <a:rPr sz="900" kern="0" spc="-20" dirty="0">
                          <a:solidFill>
                            <a:srgbClr val="595959">
                              <a:alpha val="100000"/>
                            </a:srgbClr>
                          </a:solidFill>
                          <a:latin typeface="Microsoft YaHei"/>
                          <a:ea typeface="Microsoft YaHei"/>
                          <a:cs typeface="Microsoft YaHei"/>
                        </a:rPr>
                        <a:t>界面</a:t>
                      </a:r>
                      <a:endParaRPr lang="Microsoft YaHei" altLang="Microsoft YaHei" sz="900" dirty="0"/>
                    </a:p>
                  </a:txBody>
                  <a:tcPr marL="0" marR="0" marT="0" marB="0" vert="horz">
                    <a:lnL>
                      <a:noFill/>
                    </a:lnL>
                    <a:lnR>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tcPr>
                </a:tc>
              </a:tr>
            </a:tbl>
          </a:graphicData>
        </a:graphic>
      </p:graphicFrame>
      <p:sp>
        <p:nvSpPr>
          <p:cNvPr id="1284" name="textbox 1284"/>
          <p:cNvSpPr/>
          <p:nvPr/>
        </p:nvSpPr>
        <p:spPr>
          <a:xfrm>
            <a:off x="533500" y="6019672"/>
            <a:ext cx="4340225" cy="534034"/>
          </a:xfrm>
          <a:prstGeom prst="rect">
            <a:avLst/>
          </a:prstGeom>
        </p:spPr>
        <p:txBody>
          <a:bodyPr vert="horz" wrap="square" lIns="0" tIns="0" rIns="0" bIns="0"/>
          <a:lstStyle/>
          <a:p>
            <a:pPr algn="l" rtl="0" eaLnBrk="0">
              <a:lnSpc>
                <a:spcPct val="80178"/>
              </a:lnSpc>
              <a:tabLst/>
            </a:pPr>
            <a:endParaRPr lang="Arial" altLang="Arial" sz="100" dirty="0"/>
          </a:p>
          <a:p>
            <a:pPr marL="3427729" algn="l" rtl="0" eaLnBrk="0">
              <a:lnSpc>
                <a:spcPct val="90000"/>
              </a:lnSpc>
              <a:tabLst>
                <a:tab pos="3462020" algn="l"/>
              </a:tabLst>
            </a:pPr>
            <a:r>
              <a:rPr sz="1000" kern="0" spc="0" dirty="0">
                <a:solidFill>
                  <a:srgbClr val="595959">
                    <a:alpha val="100000"/>
                  </a:srgbClr>
                </a:solidFill>
                <a:latin typeface="Microsoft YaHei"/>
                <a:ea typeface="Microsoft YaHei"/>
                <a:cs typeface="Microsoft YaHei"/>
              </a:rPr>
              <a:t>	</a:t>
            </a:r>
            <a:r>
              <a:rPr sz="1000" kern="0" spc="-90" dirty="0">
                <a:solidFill>
                  <a:srgbClr val="595959">
                    <a:alpha val="100000"/>
                  </a:srgbClr>
                </a:solidFill>
                <a:latin typeface="Microsoft YaHei"/>
                <a:ea typeface="Microsoft YaHei"/>
                <a:cs typeface="Microsoft YaHei"/>
              </a:rPr>
              <a:t>广告主数（个）</a:t>
            </a:r>
            <a:endParaRPr lang="Microsoft YaHei" altLang="Microsoft YaHei" sz="1000" dirty="0"/>
          </a:p>
          <a:p>
            <a:pPr algn="l" rtl="0" eaLnBrk="0">
              <a:lnSpc>
                <a:spcPct val="152000"/>
              </a:lnSpc>
              <a:tabLst/>
            </a:pPr>
            <a:endParaRPr lang="Arial" altLang="Arial" sz="1000" dirty="0"/>
          </a:p>
          <a:p>
            <a:pPr algn="l" rtl="0" eaLnBrk="0">
              <a:lnSpc>
                <a:spcPct val="100000"/>
              </a:lnSpc>
              <a:tabLst/>
            </a:pPr>
            <a:endParaRPr lang="Arial" altLang="Arial" sz="200" dirty="0"/>
          </a:p>
          <a:p>
            <a:pPr marL="12700" algn="l" rtl="0" eaLnBrk="0">
              <a:lnSpc>
                <a:spcPct val="90000"/>
              </a:lnSpc>
              <a:tabLst/>
            </a:pPr>
            <a:r>
              <a:rPr sz="800" kern="0" spc="0" dirty="0">
                <a:solidFill>
                  <a:srgbClr val="7F7F7F">
                    <a:alpha val="100000"/>
                  </a:srgbClr>
                </a:solidFill>
                <a:latin typeface="Microsoft YaHei"/>
                <a:ea typeface="Microsoft YaHei"/>
                <a:cs typeface="Microsoft YaHei"/>
              </a:rPr>
              <a:t>来源：艾瑞咨询 AdTracker多平台网络广告监测数</a:t>
            </a:r>
            <a:r>
              <a:rPr sz="800" kern="0" spc="-10" dirty="0">
                <a:solidFill>
                  <a:srgbClr val="7F7F7F">
                    <a:alpha val="100000"/>
                  </a:srgbClr>
                </a:solidFill>
                <a:latin typeface="Microsoft YaHei"/>
                <a:ea typeface="Microsoft YaHei"/>
                <a:cs typeface="Microsoft YaHei"/>
              </a:rPr>
              <a:t>据库 。</a:t>
            </a:r>
            <a:endParaRPr lang="Microsoft YaHei" altLang="Microsoft YaHei" sz="800" dirty="0"/>
          </a:p>
        </p:txBody>
      </p:sp>
      <p:pic>
        <p:nvPicPr>
          <p:cNvPr id="1286" name="picture 1286"/>
          <p:cNvPicPr>
            <a:picLocks noChangeAspect="1"/>
          </p:cNvPicPr>
          <p:nvPr/>
        </p:nvPicPr>
        <p:blipFill>
          <a:blip r:embed="rId6"/>
          <a:stretch>
            <a:fillRect/>
          </a:stretch>
        </p:blipFill>
        <p:spPr>
          <a:xfrm rot="21600000">
            <a:off x="3886081" y="6053597"/>
            <a:ext cx="75409" cy="75409"/>
          </a:xfrm>
          <a:prstGeom prst="rect">
            <a:avLst/>
          </a:prstGeom>
        </p:spPr>
      </p:pic>
      <p:sp>
        <p:nvSpPr>
          <p:cNvPr id="1288" name="textbox 1288"/>
          <p:cNvSpPr/>
          <p:nvPr/>
        </p:nvSpPr>
        <p:spPr>
          <a:xfrm>
            <a:off x="1498156" y="5604128"/>
            <a:ext cx="1509394" cy="425450"/>
          </a:xfrm>
          <a:prstGeom prst="rect">
            <a:avLst/>
          </a:prstGeom>
        </p:spPr>
        <p:txBody>
          <a:bodyPr vert="horz" wrap="square" lIns="0" tIns="0" rIns="0" bIns="0"/>
          <a:lstStyle/>
          <a:p>
            <a:pPr algn="l" rtl="0" eaLnBrk="0">
              <a:lnSpc>
                <a:spcPct val="86990"/>
              </a:lnSpc>
              <a:tabLst/>
            </a:pPr>
            <a:endParaRPr lang="Arial" altLang="Arial" sz="100" dirty="0"/>
          </a:p>
          <a:p>
            <a:pPr marL="686434" algn="l" rtl="0" eaLnBrk="0">
              <a:lnSpc>
                <a:spcPct val="84000"/>
              </a:lnSpc>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a:p>
            <a:pPr marL="12700" algn="l" rtl="0" eaLnBrk="0">
              <a:lnSpc>
                <a:spcPct val="78000"/>
              </a:lnSpc>
              <a:spcBef>
                <a:spcPts val="192"/>
              </a:spcBef>
              <a:tabLst/>
            </a:pPr>
            <a:r>
              <a:rPr sz="1000" kern="0" spc="-40" dirty="0">
                <a:solidFill>
                  <a:srgbClr val="595959">
                    <a:alpha val="100000"/>
                  </a:srgbClr>
                </a:solidFill>
                <a:latin typeface="Microsoft YaHei"/>
                <a:ea typeface="Microsoft YaHei"/>
                <a:cs typeface="Microsoft YaHei"/>
              </a:rPr>
              <a:t>19</a:t>
            </a:r>
            <a:endParaRPr lang="Microsoft YaHei" altLang="Microsoft YaHei" sz="1000" dirty="0"/>
          </a:p>
          <a:p>
            <a:pPr algn="r" rtl="0" eaLnBrk="0">
              <a:lnSpc>
                <a:spcPct val="84000"/>
              </a:lnSpc>
              <a:tabLst/>
            </a:pPr>
            <a:r>
              <a:rPr sz="1000" kern="0" spc="-30" dirty="0">
                <a:solidFill>
                  <a:srgbClr val="595959">
                    <a:alpha val="100000"/>
                  </a:srgbClr>
                </a:solidFill>
                <a:latin typeface="Microsoft YaHei"/>
                <a:ea typeface="Microsoft YaHei"/>
                <a:cs typeface="Microsoft YaHei"/>
              </a:rPr>
              <a:t>26</a:t>
            </a:r>
            <a:endParaRPr lang="Microsoft YaHei" altLang="Microsoft YaHei" sz="1000" dirty="0"/>
          </a:p>
        </p:txBody>
      </p:sp>
      <p:sp>
        <p:nvSpPr>
          <p:cNvPr id="1290" name="textbox 1290"/>
          <p:cNvSpPr/>
          <p:nvPr/>
        </p:nvSpPr>
        <p:spPr>
          <a:xfrm>
            <a:off x="3514220" y="5674232"/>
            <a:ext cx="1515110" cy="287654"/>
          </a:xfrm>
          <a:prstGeom prst="rect">
            <a:avLst/>
          </a:prstGeom>
        </p:spPr>
        <p:txBody>
          <a:bodyPr vert="horz" wrap="square" lIns="0" tIns="0" rIns="0" bIns="0"/>
          <a:lstStyle/>
          <a:p>
            <a:pPr algn="l" rtl="0" eaLnBrk="0">
              <a:lnSpc>
                <a:spcPct val="83415"/>
              </a:lnSpc>
              <a:tabLst/>
            </a:pPr>
            <a:endParaRPr lang="Arial" altLang="Arial" sz="100" dirty="0"/>
          </a:p>
          <a:p>
            <a:pPr algn="r" rtl="0" eaLnBrk="0">
              <a:lnSpc>
                <a:spcPct val="76000"/>
              </a:lnSpc>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a:p>
            <a:pPr marL="12700" algn="l" rtl="0" eaLnBrk="0">
              <a:lnSpc>
                <a:spcPct val="98000"/>
              </a:lnSpc>
              <a:spcBef>
                <a:spcPts val="4"/>
              </a:spcBef>
              <a:tabLst/>
            </a:pPr>
            <a:r>
              <a:rPr sz="1500" kern="0" spc="-10" baseline="3472" dirty="0">
                <a:solidFill>
                  <a:srgbClr val="595959">
                    <a:alpha val="100000"/>
                  </a:srgbClr>
                </a:solidFill>
                <a:latin typeface="Microsoft YaHei"/>
                <a:ea typeface="Microsoft YaHei"/>
                <a:cs typeface="Microsoft YaHei"/>
              </a:rPr>
              <a:t>21</a:t>
            </a:r>
            <a:r>
              <a:rPr sz="900" kern="0" spc="-10" dirty="0">
                <a:solidFill>
                  <a:srgbClr val="595959">
                    <a:alpha val="100000"/>
                  </a:srgbClr>
                </a:solidFill>
                <a:latin typeface="Microsoft YaHei"/>
                <a:ea typeface="Microsoft YaHei"/>
                <a:cs typeface="Microsoft YaHei"/>
              </a:rPr>
              <a:t>                </a:t>
            </a:r>
            <a:r>
              <a:rPr sz="1500" kern="0" spc="-10" baseline="-3472" dirty="0">
                <a:solidFill>
                  <a:srgbClr val="595959">
                    <a:alpha val="100000"/>
                  </a:srgbClr>
                </a:solidFill>
                <a:latin typeface="Microsoft YaHei"/>
                <a:ea typeface="Microsoft YaHei"/>
                <a:cs typeface="Microsoft YaHei"/>
              </a:rPr>
              <a:t>22</a:t>
            </a:r>
            <a:endParaRPr lang="Microsoft YaHei" altLang="Microsoft YaHei" sz="1500" baseline="-3472" dirty="0"/>
          </a:p>
        </p:txBody>
      </p:sp>
      <p:sp>
        <p:nvSpPr>
          <p:cNvPr id="1292"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294" name="textbox 1294"/>
          <p:cNvSpPr/>
          <p:nvPr/>
        </p:nvSpPr>
        <p:spPr>
          <a:xfrm>
            <a:off x="6215938" y="5488812"/>
            <a:ext cx="798194" cy="373379"/>
          </a:xfrm>
          <a:prstGeom prst="rect">
            <a:avLst/>
          </a:prstGeom>
        </p:spPr>
        <p:txBody>
          <a:bodyPr vert="horz" wrap="square" lIns="0" tIns="0" rIns="0" bIns="0"/>
          <a:lstStyle/>
          <a:p>
            <a:pPr algn="l" rtl="0" eaLnBrk="0">
              <a:lnSpc>
                <a:spcPct val="83656"/>
              </a:lnSpc>
              <a:tabLst/>
            </a:pPr>
            <a:endParaRPr lang="Arial" altLang="Arial" sz="100" dirty="0"/>
          </a:p>
          <a:p>
            <a:pPr algn="r" rtl="0" eaLnBrk="0">
              <a:lnSpc>
                <a:spcPct val="84000"/>
              </a:lnSpc>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p>
            <a:pPr algn="l" rtl="0" eaLnBrk="0">
              <a:lnSpc>
                <a:spcPct val="100000"/>
              </a:lnSpc>
              <a:tabLst/>
            </a:pPr>
            <a:endParaRPr lang="Arial" altLang="Arial" sz="6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16</a:t>
            </a:r>
            <a:endParaRPr lang="Microsoft YaHei" altLang="Microsoft YaHei" sz="1000" dirty="0"/>
          </a:p>
        </p:txBody>
      </p:sp>
      <p:sp>
        <p:nvSpPr>
          <p:cNvPr id="1296" name="textbox 1296"/>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298" name="textbox 1298"/>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1300" name="textbox 1300"/>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130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304" name="textbox 1304"/>
          <p:cNvSpPr/>
          <p:nvPr/>
        </p:nvSpPr>
        <p:spPr>
          <a:xfrm>
            <a:off x="6160490" y="4653660"/>
            <a:ext cx="241934"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233</a:t>
            </a:r>
            <a:endParaRPr lang="Microsoft YaHei" altLang="Microsoft YaHei" sz="1000" dirty="0"/>
          </a:p>
        </p:txBody>
      </p:sp>
      <p:sp>
        <p:nvSpPr>
          <p:cNvPr id="1306" name="textbox 1306"/>
          <p:cNvSpPr/>
          <p:nvPr/>
        </p:nvSpPr>
        <p:spPr>
          <a:xfrm>
            <a:off x="5490857" y="4589652"/>
            <a:ext cx="240029"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362</a:t>
            </a:r>
            <a:endParaRPr lang="Microsoft YaHei" altLang="Microsoft YaHei" sz="1000" dirty="0"/>
          </a:p>
        </p:txBody>
      </p:sp>
      <p:sp>
        <p:nvSpPr>
          <p:cNvPr id="1308" name="textbox 1308"/>
          <p:cNvSpPr/>
          <p:nvPr/>
        </p:nvSpPr>
        <p:spPr>
          <a:xfrm>
            <a:off x="7508648" y="4708016"/>
            <a:ext cx="236220"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127</a:t>
            </a:r>
            <a:endParaRPr lang="Microsoft YaHei" altLang="Microsoft YaHei" sz="1000" dirty="0"/>
          </a:p>
        </p:txBody>
      </p:sp>
      <p:sp>
        <p:nvSpPr>
          <p:cNvPr id="1310" name="textbox 1310"/>
          <p:cNvSpPr/>
          <p:nvPr/>
        </p:nvSpPr>
        <p:spPr>
          <a:xfrm>
            <a:off x="5541968" y="5756528"/>
            <a:ext cx="161289"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19</a:t>
            </a:r>
            <a:endParaRPr lang="Microsoft YaHei" altLang="Microsoft YaHei" sz="1000" dirty="0"/>
          </a:p>
        </p:txBody>
      </p:sp>
      <p:sp>
        <p:nvSpPr>
          <p:cNvPr id="1312" name="textbox 1312"/>
          <p:cNvSpPr/>
          <p:nvPr/>
        </p:nvSpPr>
        <p:spPr>
          <a:xfrm>
            <a:off x="8896356" y="6639153"/>
            <a:ext cx="139700" cy="128270"/>
          </a:xfrm>
          <a:prstGeom prst="rect">
            <a:avLst/>
          </a:prstGeom>
        </p:spPr>
        <p:txBody>
          <a:bodyPr vert="horz" wrap="square" lIns="0" tIns="0" rIns="0" bIns="0"/>
          <a:lstStyle/>
          <a:p>
            <a:pPr algn="l" rtl="0" eaLnBrk="0">
              <a:lnSpc>
                <a:spcPct val="83267"/>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25</a:t>
            </a:r>
            <a:endParaRPr lang="Microsoft YaHei" altLang="Microsoft YaHei" sz="800" dirty="0"/>
          </a:p>
        </p:txBody>
      </p:sp>
      <p:sp>
        <p:nvSpPr>
          <p:cNvPr id="1314" name="textbox 1314"/>
          <p:cNvSpPr/>
          <p:nvPr/>
        </p:nvSpPr>
        <p:spPr>
          <a:xfrm>
            <a:off x="7598705" y="5523991"/>
            <a:ext cx="89535" cy="151764"/>
          </a:xfrm>
          <a:prstGeom prst="rect">
            <a:avLst/>
          </a:prstGeom>
        </p:spPr>
        <p:txBody>
          <a:bodyPr vert="horz" wrap="square" lIns="0" tIns="0" rIns="0" bIns="0"/>
          <a:lstStyle/>
          <a:p>
            <a:pPr algn="l" rtl="0" eaLnBrk="0">
              <a:lnSpc>
                <a:spcPct val="82415"/>
              </a:lnSpc>
              <a:tabLst/>
            </a:pPr>
            <a:endParaRPr lang="Arial" altLang="Arial" sz="100" dirty="0"/>
          </a:p>
          <a:p>
            <a:pPr algn="r" rtl="0" eaLnBrk="0">
              <a:lnSpc>
                <a:spcPct val="83000"/>
              </a:lnSpc>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6" name="picture 1316"/>
          <p:cNvPicPr>
            <a:picLocks noChangeAspect="1"/>
          </p:cNvPicPr>
          <p:nvPr/>
        </p:nvPicPr>
        <p:blipFill>
          <a:blip r:embed="rId2"/>
          <a:stretch>
            <a:fillRect/>
          </a:stretch>
        </p:blipFill>
        <p:spPr>
          <a:xfrm rot="21600000">
            <a:off x="539439" y="2532918"/>
            <a:ext cx="8087844" cy="3630375"/>
          </a:xfrm>
          <a:prstGeom prst="rect">
            <a:avLst/>
          </a:prstGeom>
        </p:spPr>
      </p:pic>
      <p:sp>
        <p:nvSpPr>
          <p:cNvPr id="1318" name="textbox 1318"/>
          <p:cNvSpPr/>
          <p:nvPr/>
        </p:nvSpPr>
        <p:spPr>
          <a:xfrm>
            <a:off x="-12699" y="-12700"/>
            <a:ext cx="6356350" cy="134810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190" dirty="0">
                <a:solidFill>
                  <a:srgbClr val="8BC53F">
                    <a:alpha val="100000"/>
                  </a:srgbClr>
                </a:solidFill>
                <a:latin typeface="Microsoft YaHei"/>
                <a:ea typeface="Microsoft YaHei"/>
                <a:cs typeface="Microsoft YaHei"/>
              </a:rPr>
              <a:t>非美妆类奢侈品丨创意趋势</a:t>
            </a:r>
            <a:endParaRPr lang="Microsoft YaHei" altLang="Microsoft YaHei" sz="3100" dirty="0"/>
          </a:p>
          <a:p>
            <a:pPr algn="r" rtl="0" eaLnBrk="0">
              <a:lnSpc>
                <a:spcPct val="90000"/>
              </a:lnSpc>
              <a:spcBef>
                <a:spcPts val="173"/>
              </a:spcBef>
              <a:tabLst/>
            </a:pPr>
            <a:r>
              <a:rPr sz="2400" kern="0" spc="-10" dirty="0">
                <a:solidFill>
                  <a:srgbClr val="595959">
                    <a:alpha val="100000"/>
                  </a:srgbClr>
                </a:solidFill>
                <a:latin typeface="Microsoft YaHei"/>
                <a:ea typeface="Microsoft YaHei"/>
                <a:cs typeface="Microsoft YaHei"/>
              </a:rPr>
              <a:t>品牌广告投放重心全面向私域引流方面倾斜</a:t>
            </a:r>
            <a:endParaRPr lang="Microsoft YaHei" altLang="Microsoft YaHei" sz="2400" dirty="0"/>
          </a:p>
        </p:txBody>
      </p:sp>
      <p:sp>
        <p:nvSpPr>
          <p:cNvPr id="1320" name="textbox 1320"/>
          <p:cNvSpPr/>
          <p:nvPr/>
        </p:nvSpPr>
        <p:spPr>
          <a:xfrm>
            <a:off x="528695" y="1484414"/>
            <a:ext cx="8046719" cy="378459"/>
          </a:xfrm>
          <a:prstGeom prst="rect">
            <a:avLst/>
          </a:prstGeom>
        </p:spPr>
        <p:txBody>
          <a:bodyPr vert="horz" wrap="square" lIns="0" tIns="0" rIns="0" bIns="0"/>
          <a:lstStyle/>
          <a:p>
            <a:pPr algn="l" rtl="0" eaLnBrk="0">
              <a:lnSpc>
                <a:spcPct val="88935"/>
              </a:lnSpc>
              <a:tabLst/>
            </a:pPr>
            <a:endParaRPr lang="Arial" altLang="Arial" sz="100" dirty="0"/>
          </a:p>
          <a:p>
            <a:pPr marL="13970" indent="-1270" algn="l" rtl="0" eaLnBrk="0">
              <a:lnSpc>
                <a:spcPct val="105000"/>
              </a:lnSpc>
              <a:tabLst/>
            </a:pPr>
            <a:r>
              <a:rPr sz="1100" kern="0" spc="0" dirty="0">
                <a:solidFill>
                  <a:srgbClr val="595959">
                    <a:alpha val="100000"/>
                  </a:srgbClr>
                </a:solidFill>
                <a:latin typeface="Microsoft YaHei"/>
                <a:ea typeface="Microsoft YaHei"/>
                <a:cs typeface="Microsoft YaHei"/>
              </a:rPr>
              <a:t>表现一：点击-跳转类广告创意占主流。以往，奢侈品牌展示广告仍以品牌形象树立为主，品牌广告大片、产品露出、明星代</a:t>
            </a:r>
            <a:r>
              <a:rPr sz="1100" kern="0" spc="-10" dirty="0">
                <a:solidFill>
                  <a:srgbClr val="595959">
                    <a:alpha val="100000"/>
                  </a:srgbClr>
                </a:solidFill>
                <a:latin typeface="Microsoft YaHei"/>
                <a:ea typeface="Microsoft YaHei"/>
                <a:cs typeface="Microsoft YaHei"/>
              </a:rPr>
              <a:t>言等广 </a:t>
            </a:r>
            <a:r>
              <a:rPr sz="1100" kern="0" spc="-20" dirty="0">
                <a:solidFill>
                  <a:srgbClr val="595959">
                    <a:alpha val="100000"/>
                  </a:srgbClr>
                </a:solidFill>
                <a:latin typeface="Microsoft YaHei"/>
                <a:ea typeface="Microsoft YaHei"/>
                <a:cs typeface="Microsoft YaHei"/>
              </a:rPr>
              <a:t>告创意占据主要投放比重。</a:t>
            </a:r>
            <a:r>
              <a:rPr sz="1100" kern="0" spc="24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2023年， 广告主风格转变，</a:t>
            </a:r>
            <a:r>
              <a:rPr sz="1100" kern="0" spc="8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点击跳转至小程序、官网、直播间等导流类</a:t>
            </a:r>
            <a:r>
              <a:rPr sz="1100" kern="0" spc="-30" dirty="0">
                <a:solidFill>
                  <a:srgbClr val="595959">
                    <a:alpha val="100000"/>
                  </a:srgbClr>
                </a:solidFill>
                <a:latin typeface="Microsoft YaHei"/>
                <a:ea typeface="Microsoft YaHei"/>
                <a:cs typeface="Microsoft YaHei"/>
              </a:rPr>
              <a:t>的广告创意成为行业主流趋势。</a:t>
            </a:r>
            <a:endParaRPr lang="Microsoft YaHei" altLang="Microsoft YaHei" sz="1100" dirty="0"/>
          </a:p>
        </p:txBody>
      </p:sp>
      <p:sp>
        <p:nvSpPr>
          <p:cNvPr id="1322" name="textbox 1322"/>
          <p:cNvSpPr/>
          <p:nvPr/>
        </p:nvSpPr>
        <p:spPr>
          <a:xfrm>
            <a:off x="2353387" y="2273655"/>
            <a:ext cx="4461509" cy="217170"/>
          </a:xfrm>
          <a:prstGeom prst="rect">
            <a:avLst/>
          </a:prstGeom>
        </p:spPr>
        <p:txBody>
          <a:bodyPr vert="horz" wrap="square" lIns="0" tIns="0" rIns="0" bIns="0"/>
          <a:lstStyle/>
          <a:p>
            <a:pPr algn="l" rtl="0" eaLnBrk="0">
              <a:lnSpc>
                <a:spcPct val="79829"/>
              </a:lnSpc>
              <a:tabLst/>
            </a:pPr>
            <a:endParaRPr lang="Arial" altLang="Arial" sz="100" dirty="0"/>
          </a:p>
          <a:p>
            <a:pPr algn="r" rtl="0" eaLnBrk="0">
              <a:lnSpc>
                <a:spcPct val="90000"/>
              </a:lnSpc>
              <a:tabLst/>
            </a:pPr>
            <a:r>
              <a:rPr sz="1400" b="1" kern="0" spc="-10" dirty="0">
                <a:solidFill>
                  <a:srgbClr val="404040">
                    <a:alpha val="100000"/>
                  </a:srgbClr>
                </a:solidFill>
                <a:latin typeface="Microsoft YaHei"/>
                <a:ea typeface="Microsoft YaHei"/>
                <a:cs typeface="Microsoft YaHei"/>
              </a:rPr>
              <a:t>AdTracker-2023年非美妆类奢侈品展示广告创意示例-1</a:t>
            </a:r>
            <a:endParaRPr lang="Microsoft YaHei" altLang="Microsoft YaHei" sz="1400" dirty="0"/>
          </a:p>
        </p:txBody>
      </p:sp>
      <p:sp>
        <p:nvSpPr>
          <p:cNvPr id="1324" name="textbox 1324"/>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26</a:t>
            </a:r>
            <a:endParaRPr lang="Microsoft YaHei" altLang="Microsoft YaHei" sz="1200" baseline="-4340" dirty="0"/>
          </a:p>
        </p:txBody>
      </p:sp>
      <p:pic>
        <p:nvPicPr>
          <p:cNvPr id="1326" name="picture 1326"/>
          <p:cNvPicPr>
            <a:picLocks noChangeAspect="1"/>
          </p:cNvPicPr>
          <p:nvPr/>
        </p:nvPicPr>
        <p:blipFill>
          <a:blip r:embed="rId3"/>
          <a:stretch>
            <a:fillRect/>
          </a:stretch>
        </p:blipFill>
        <p:spPr>
          <a:xfrm rot="21600000">
            <a:off x="7878892" y="289233"/>
            <a:ext cx="988988" cy="490439"/>
          </a:xfrm>
          <a:prstGeom prst="rect">
            <a:avLst/>
          </a:prstGeom>
        </p:spPr>
      </p:pic>
      <p:sp>
        <p:nvSpPr>
          <p:cNvPr id="132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330" name="textbox 1330"/>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332" name="textbox 1332"/>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334"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6" name="picture 1336"/>
          <p:cNvPicPr>
            <a:picLocks noChangeAspect="1"/>
          </p:cNvPicPr>
          <p:nvPr/>
        </p:nvPicPr>
        <p:blipFill>
          <a:blip r:embed="rId2"/>
          <a:stretch>
            <a:fillRect/>
          </a:stretch>
        </p:blipFill>
        <p:spPr>
          <a:xfrm rot="21600000">
            <a:off x="539439" y="2532918"/>
            <a:ext cx="8087844" cy="3630375"/>
          </a:xfrm>
          <a:prstGeom prst="rect">
            <a:avLst/>
          </a:prstGeom>
        </p:spPr>
      </p:pic>
      <p:sp>
        <p:nvSpPr>
          <p:cNvPr id="1338" name="textbox 1338"/>
          <p:cNvSpPr/>
          <p:nvPr/>
        </p:nvSpPr>
        <p:spPr>
          <a:xfrm>
            <a:off x="-12699" y="-12700"/>
            <a:ext cx="6356350" cy="134810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190" dirty="0">
                <a:solidFill>
                  <a:srgbClr val="8BC53F">
                    <a:alpha val="100000"/>
                  </a:srgbClr>
                </a:solidFill>
                <a:latin typeface="Microsoft YaHei"/>
                <a:ea typeface="Microsoft YaHei"/>
                <a:cs typeface="Microsoft YaHei"/>
              </a:rPr>
              <a:t>非美妆类奢侈品丨创意趋势</a:t>
            </a:r>
            <a:endParaRPr lang="Microsoft YaHei" altLang="Microsoft YaHei" sz="3100" dirty="0"/>
          </a:p>
          <a:p>
            <a:pPr algn="r" rtl="0" eaLnBrk="0">
              <a:lnSpc>
                <a:spcPct val="90000"/>
              </a:lnSpc>
              <a:spcBef>
                <a:spcPts val="173"/>
              </a:spcBef>
              <a:tabLst/>
            </a:pPr>
            <a:r>
              <a:rPr sz="2400" kern="0" spc="-10" dirty="0">
                <a:solidFill>
                  <a:srgbClr val="595959">
                    <a:alpha val="100000"/>
                  </a:srgbClr>
                </a:solidFill>
                <a:latin typeface="Microsoft YaHei"/>
                <a:ea typeface="Microsoft YaHei"/>
                <a:cs typeface="Microsoft YaHei"/>
              </a:rPr>
              <a:t>品牌广告投放重心全面向私域引流方面倾斜</a:t>
            </a:r>
            <a:endParaRPr lang="Microsoft YaHei" altLang="Microsoft YaHei" sz="2400" dirty="0"/>
          </a:p>
        </p:txBody>
      </p:sp>
      <p:sp>
        <p:nvSpPr>
          <p:cNvPr id="1340" name="textbox 1340"/>
          <p:cNvSpPr/>
          <p:nvPr/>
        </p:nvSpPr>
        <p:spPr>
          <a:xfrm>
            <a:off x="528695" y="1485112"/>
            <a:ext cx="7955915" cy="377825"/>
          </a:xfrm>
          <a:prstGeom prst="rect">
            <a:avLst/>
          </a:prstGeom>
        </p:spPr>
        <p:txBody>
          <a:bodyPr vert="horz" wrap="square" lIns="0" tIns="0" rIns="0" bIns="0"/>
          <a:lstStyle/>
          <a:p>
            <a:pPr algn="l" rtl="0" eaLnBrk="0">
              <a:lnSpc>
                <a:spcPct val="84243"/>
              </a:lnSpc>
              <a:tabLst/>
            </a:pPr>
            <a:endParaRPr lang="Arial" altLang="Arial" sz="100" dirty="0"/>
          </a:p>
          <a:p>
            <a:pPr marL="19050" indent="-6350" algn="l" rtl="0" eaLnBrk="0">
              <a:lnSpc>
                <a:spcPct val="105000"/>
              </a:lnSpc>
              <a:tabLst/>
            </a:pPr>
            <a:r>
              <a:rPr sz="1100" kern="0" spc="0" dirty="0">
                <a:solidFill>
                  <a:srgbClr val="595959">
                    <a:alpha val="100000"/>
                  </a:srgbClr>
                </a:solidFill>
                <a:latin typeface="Microsoft YaHei"/>
                <a:ea typeface="Microsoft YaHei"/>
                <a:cs typeface="Microsoft YaHei"/>
              </a:rPr>
              <a:t>表现二：重视搜索场景打造，积极开</a:t>
            </a:r>
            <a:r>
              <a:rPr sz="1100" kern="0" spc="-10" dirty="0">
                <a:solidFill>
                  <a:srgbClr val="595959">
                    <a:alpha val="100000"/>
                  </a:srgbClr>
                </a:solidFill>
                <a:latin typeface="Microsoft YaHei"/>
                <a:ea typeface="Microsoft YaHei"/>
                <a:cs typeface="Microsoft YaHei"/>
              </a:rPr>
              <a:t>辟线上电商合作平台。重视线上转化的战略思路，引导各个奢侈品品牌完善自身在搜索场域、  </a:t>
            </a:r>
            <a:r>
              <a:rPr sz="1100" kern="0" spc="-40" dirty="0">
                <a:solidFill>
                  <a:srgbClr val="595959">
                    <a:alpha val="100000"/>
                  </a:srgbClr>
                </a:solidFill>
                <a:latin typeface="Microsoft YaHei"/>
                <a:ea typeface="Microsoft YaHei"/>
                <a:cs typeface="Microsoft YaHei"/>
              </a:rPr>
              <a:t>电商场域的建设。</a:t>
            </a:r>
            <a:endParaRPr lang="Microsoft YaHei" altLang="Microsoft YaHei" sz="1100" dirty="0"/>
          </a:p>
        </p:txBody>
      </p:sp>
      <p:sp>
        <p:nvSpPr>
          <p:cNvPr id="1342" name="textbox 1342"/>
          <p:cNvSpPr/>
          <p:nvPr/>
        </p:nvSpPr>
        <p:spPr>
          <a:xfrm>
            <a:off x="2353387" y="2273655"/>
            <a:ext cx="4461509" cy="217170"/>
          </a:xfrm>
          <a:prstGeom prst="rect">
            <a:avLst/>
          </a:prstGeom>
        </p:spPr>
        <p:txBody>
          <a:bodyPr vert="horz" wrap="square" lIns="0" tIns="0" rIns="0" bIns="0"/>
          <a:lstStyle/>
          <a:p>
            <a:pPr algn="l" rtl="0" eaLnBrk="0">
              <a:lnSpc>
                <a:spcPct val="79829"/>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AdTracker-2023年非美妆类奢侈品展示广告创意示例-2</a:t>
            </a:r>
            <a:endParaRPr lang="Microsoft YaHei" altLang="Microsoft YaHei" sz="1400" dirty="0"/>
          </a:p>
        </p:txBody>
      </p:sp>
      <p:sp>
        <p:nvSpPr>
          <p:cNvPr id="1344" name="textbox 1344"/>
          <p:cNvSpPr/>
          <p:nvPr/>
        </p:nvSpPr>
        <p:spPr>
          <a:xfrm>
            <a:off x="523678" y="6634174"/>
            <a:ext cx="8512175"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27</a:t>
            </a:r>
            <a:endParaRPr lang="Microsoft YaHei" altLang="Microsoft YaHei" sz="1200" baseline="-4340" dirty="0"/>
          </a:p>
        </p:txBody>
      </p:sp>
      <p:pic>
        <p:nvPicPr>
          <p:cNvPr id="1346" name="picture 1346"/>
          <p:cNvPicPr>
            <a:picLocks noChangeAspect="1"/>
          </p:cNvPicPr>
          <p:nvPr/>
        </p:nvPicPr>
        <p:blipFill>
          <a:blip r:embed="rId3"/>
          <a:stretch>
            <a:fillRect/>
          </a:stretch>
        </p:blipFill>
        <p:spPr>
          <a:xfrm rot="21600000">
            <a:off x="7878892" y="289233"/>
            <a:ext cx="988988" cy="490439"/>
          </a:xfrm>
          <a:prstGeom prst="rect">
            <a:avLst/>
          </a:prstGeom>
        </p:spPr>
      </p:pic>
      <p:sp>
        <p:nvSpPr>
          <p:cNvPr id="134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350" name="textbox 1350"/>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352" name="textbox 1352"/>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354"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rect"/>
          <p:cNvSpPr/>
          <p:nvPr/>
        </p:nvSpPr>
        <p:spPr>
          <a:xfrm>
            <a:off x="539439" y="2532918"/>
            <a:ext cx="8087844" cy="3630375"/>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1358" name="textbox 1358"/>
          <p:cNvSpPr/>
          <p:nvPr/>
        </p:nvSpPr>
        <p:spPr>
          <a:xfrm>
            <a:off x="-12699" y="-12700"/>
            <a:ext cx="8893809" cy="1717039"/>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7648"/>
              </a:lnSpc>
              <a:tabLst/>
            </a:pPr>
            <a:r>
              <a:rPr sz="6200" kern="0" spc="4210" dirty="0">
                <a:solidFill>
                  <a:srgbClr val="8BC53F">
                    <a:alpha val="100000"/>
                  </a:srgbClr>
                </a:solidFill>
                <a:latin typeface="Arial"/>
                <a:ea typeface="Arial"/>
                <a:cs typeface="Arial"/>
              </a:rPr>
              <a:t>7</a:t>
            </a:r>
            <a:r>
              <a:rPr sz="3100" kern="0" spc="-190" dirty="0">
                <a:solidFill>
                  <a:srgbClr val="8BC53F">
                    <a:alpha val="100000"/>
                  </a:srgbClr>
                </a:solidFill>
                <a:latin typeface="Microsoft YaHei"/>
                <a:ea typeface="Microsoft YaHei"/>
                <a:cs typeface="Microsoft YaHei"/>
              </a:rPr>
              <a:t>非美妆类奢侈品丨创意趋势</a:t>
            </a:r>
            <a:r>
              <a:rPr sz="3100" kern="0" spc="0" dirty="0">
                <a:solidFill>
                  <a:srgbClr val="8BC53F">
                    <a:alpha val="100000"/>
                  </a:srgbClr>
                </a:solidFill>
                <a:latin typeface="Microsoft YaHei"/>
                <a:ea typeface="Microsoft YaHei"/>
                <a:cs typeface="Microsoft YaHei"/>
              </a:rPr>
              <a:t>                      </a:t>
            </a:r>
            <a:endParaRPr lang="Microsoft YaHei" altLang="Microsoft YaHei" sz="3100" dirty="0"/>
          </a:p>
          <a:p>
            <a:pPr marL="558165" indent="-3810" algn="l" rtl="0" eaLnBrk="0">
              <a:lnSpc>
                <a:spcPct val="95000"/>
              </a:lnSpc>
              <a:spcBef>
                <a:spcPts val="197"/>
              </a:spcBef>
              <a:tabLst/>
            </a:pPr>
            <a:r>
              <a:rPr sz="2400" kern="0" spc="0" dirty="0">
                <a:solidFill>
                  <a:srgbClr val="595959">
                    <a:alpha val="100000"/>
                  </a:srgbClr>
                </a:solidFill>
                <a:latin typeface="Microsoft YaHei"/>
                <a:ea typeface="Microsoft YaHei"/>
                <a:cs typeface="Microsoft YaHei"/>
              </a:rPr>
              <a:t>跨界游戏电竞、动漫IP、音乐类内容产品等贴合</a:t>
            </a:r>
            <a:r>
              <a:rPr sz="2400" kern="0" spc="-10" dirty="0">
                <a:solidFill>
                  <a:srgbClr val="595959">
                    <a:alpha val="100000"/>
                  </a:srgbClr>
                </a:solidFill>
                <a:latin typeface="Microsoft YaHei"/>
                <a:ea typeface="Microsoft YaHei"/>
                <a:cs typeface="Microsoft YaHei"/>
              </a:rPr>
              <a:t>年轻人群的</a:t>
            </a:r>
            <a:r>
              <a:rPr sz="2400" kern="0" spc="0" dirty="0">
                <a:solidFill>
                  <a:srgbClr val="595959">
                    <a:alpha val="100000"/>
                  </a:srgbClr>
                </a:solidFill>
                <a:latin typeface="Microsoft YaHei"/>
                <a:ea typeface="Microsoft YaHei"/>
                <a:cs typeface="Microsoft YaHei"/>
              </a:rPr>
              <a:t>      </a:t>
            </a:r>
            <a:r>
              <a:rPr sz="2400" kern="0" spc="-30" dirty="0">
                <a:solidFill>
                  <a:srgbClr val="595959">
                    <a:alpha val="100000"/>
                  </a:srgbClr>
                </a:solidFill>
                <a:latin typeface="Microsoft YaHei"/>
                <a:ea typeface="Microsoft YaHei"/>
                <a:cs typeface="Microsoft YaHei"/>
              </a:rPr>
              <a:t>兴趣点</a:t>
            </a:r>
            <a:endParaRPr lang="Microsoft YaHei" altLang="Microsoft YaHei" sz="2400" dirty="0"/>
          </a:p>
        </p:txBody>
      </p:sp>
      <p:pic>
        <p:nvPicPr>
          <p:cNvPr id="1360" name="picture 1360"/>
          <p:cNvPicPr>
            <a:picLocks noChangeAspect="1"/>
          </p:cNvPicPr>
          <p:nvPr/>
        </p:nvPicPr>
        <p:blipFill>
          <a:blip r:embed="rId2"/>
          <a:stretch>
            <a:fillRect/>
          </a:stretch>
        </p:blipFill>
        <p:spPr>
          <a:xfrm rot="21600000">
            <a:off x="7870313" y="289233"/>
            <a:ext cx="988988" cy="490439"/>
          </a:xfrm>
          <a:prstGeom prst="rect">
            <a:avLst/>
          </a:prstGeom>
        </p:spPr>
      </p:pic>
      <p:pic>
        <p:nvPicPr>
          <p:cNvPr id="1362" name="picture 1362"/>
          <p:cNvPicPr>
            <a:picLocks noChangeAspect="1"/>
          </p:cNvPicPr>
          <p:nvPr/>
        </p:nvPicPr>
        <p:blipFill>
          <a:blip r:embed="rId3"/>
          <a:stretch>
            <a:fillRect/>
          </a:stretch>
        </p:blipFill>
        <p:spPr>
          <a:xfrm rot="21600000">
            <a:off x="5937463" y="2743113"/>
            <a:ext cx="1779713" cy="3163936"/>
          </a:xfrm>
          <a:prstGeom prst="rect">
            <a:avLst/>
          </a:prstGeom>
        </p:spPr>
      </p:pic>
      <p:pic>
        <p:nvPicPr>
          <p:cNvPr id="1364" name="picture 1364"/>
          <p:cNvPicPr>
            <a:picLocks noChangeAspect="1"/>
          </p:cNvPicPr>
          <p:nvPr/>
        </p:nvPicPr>
        <p:blipFill>
          <a:blip r:embed="rId4"/>
          <a:stretch>
            <a:fillRect/>
          </a:stretch>
        </p:blipFill>
        <p:spPr>
          <a:xfrm rot="21600000">
            <a:off x="4155800" y="2743115"/>
            <a:ext cx="1691939" cy="3165907"/>
          </a:xfrm>
          <a:prstGeom prst="rect">
            <a:avLst/>
          </a:prstGeom>
        </p:spPr>
      </p:pic>
      <p:pic>
        <p:nvPicPr>
          <p:cNvPr id="1366" name="picture 1366"/>
          <p:cNvPicPr>
            <a:picLocks noChangeAspect="1"/>
          </p:cNvPicPr>
          <p:nvPr/>
        </p:nvPicPr>
        <p:blipFill>
          <a:blip r:embed="rId5"/>
          <a:stretch>
            <a:fillRect/>
          </a:stretch>
        </p:blipFill>
        <p:spPr>
          <a:xfrm rot="21600000">
            <a:off x="1315097" y="4345550"/>
            <a:ext cx="2750980" cy="1563472"/>
          </a:xfrm>
          <a:prstGeom prst="rect">
            <a:avLst/>
          </a:prstGeom>
        </p:spPr>
      </p:pic>
      <p:pic>
        <p:nvPicPr>
          <p:cNvPr id="1368" name="picture 1368"/>
          <p:cNvPicPr>
            <a:picLocks noChangeAspect="1"/>
          </p:cNvPicPr>
          <p:nvPr/>
        </p:nvPicPr>
        <p:blipFill>
          <a:blip r:embed="rId6"/>
          <a:stretch>
            <a:fillRect/>
          </a:stretch>
        </p:blipFill>
        <p:spPr>
          <a:xfrm rot="21600000">
            <a:off x="1315097" y="2743114"/>
            <a:ext cx="2750980" cy="1547426"/>
          </a:xfrm>
          <a:prstGeom prst="rect">
            <a:avLst/>
          </a:prstGeom>
        </p:spPr>
      </p:pic>
      <p:sp>
        <p:nvSpPr>
          <p:cNvPr id="1370" name="textbox 1370"/>
          <p:cNvSpPr/>
          <p:nvPr/>
        </p:nvSpPr>
        <p:spPr>
          <a:xfrm>
            <a:off x="2353387" y="2273655"/>
            <a:ext cx="4461509" cy="217170"/>
          </a:xfrm>
          <a:prstGeom prst="rect">
            <a:avLst/>
          </a:prstGeom>
        </p:spPr>
        <p:txBody>
          <a:bodyPr vert="horz" wrap="square" lIns="0" tIns="0" rIns="0" bIns="0"/>
          <a:lstStyle/>
          <a:p>
            <a:pPr algn="l" rtl="0" eaLnBrk="0">
              <a:lnSpc>
                <a:spcPct val="79829"/>
              </a:lnSpc>
              <a:tabLst/>
            </a:pPr>
            <a:endParaRPr lang="Arial" altLang="Arial" sz="100" dirty="0"/>
          </a:p>
          <a:p>
            <a:pPr algn="r" rtl="0" eaLnBrk="0">
              <a:lnSpc>
                <a:spcPct val="90000"/>
              </a:lnSpc>
              <a:tabLst/>
            </a:pPr>
            <a:r>
              <a:rPr sz="1400" b="1" kern="0" spc="-10" dirty="0">
                <a:solidFill>
                  <a:srgbClr val="404040">
                    <a:alpha val="100000"/>
                  </a:srgbClr>
                </a:solidFill>
                <a:latin typeface="Microsoft YaHei"/>
                <a:ea typeface="Microsoft YaHei"/>
                <a:cs typeface="Microsoft YaHei"/>
              </a:rPr>
              <a:t>AdTracker-2023年非美妆类奢侈品展示广告创意示例-3</a:t>
            </a:r>
            <a:endParaRPr lang="Microsoft YaHei" altLang="Microsoft YaHei" sz="1400" dirty="0"/>
          </a:p>
        </p:txBody>
      </p:sp>
      <p:sp>
        <p:nvSpPr>
          <p:cNvPr id="1372" name="textbox 1372"/>
          <p:cNvSpPr/>
          <p:nvPr/>
        </p:nvSpPr>
        <p:spPr>
          <a:xfrm>
            <a:off x="523678" y="6634174"/>
            <a:ext cx="8512175" cy="133350"/>
          </a:xfrm>
          <a:prstGeom prst="rect">
            <a:avLst/>
          </a:prstGeom>
        </p:spPr>
        <p:txBody>
          <a:bodyPr vert="horz" wrap="square" lIns="0" tIns="0" rIns="0" bIns="0"/>
          <a:lstStyle/>
          <a:p>
            <a:pPr algn="l" rtl="0" eaLnBrk="0">
              <a:lnSpc>
                <a:spcPct val="83599"/>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28</a:t>
            </a:r>
            <a:endParaRPr lang="Microsoft YaHei" altLang="Microsoft YaHei" sz="1200" baseline="-4340" dirty="0"/>
          </a:p>
        </p:txBody>
      </p:sp>
      <p:sp>
        <p:nvSpPr>
          <p:cNvPr id="1374" name="textbox 1374"/>
          <p:cNvSpPr/>
          <p:nvPr/>
        </p:nvSpPr>
        <p:spPr>
          <a:xfrm>
            <a:off x="7821964" y="3793629"/>
            <a:ext cx="318134" cy="2051050"/>
          </a:xfrm>
          <a:prstGeom prst="rect">
            <a:avLst/>
          </a:prstGeom>
        </p:spPr>
        <p:txBody>
          <a:bodyPr vert="eaVert" wrap="square" lIns="0" tIns="0" rIns="0" bIns="0"/>
          <a:lstStyle/>
          <a:p>
            <a:pPr algn="l" rtl="0" eaLnBrk="0">
              <a:lnSpc>
                <a:spcPct val="89526"/>
              </a:lnSpc>
              <a:tabLst/>
            </a:pPr>
            <a:endParaRPr lang="Arial" altLang="Arial" sz="100" dirty="0"/>
          </a:p>
          <a:p>
            <a:pPr marL="31115" indent="-18415" algn="l" rtl="0" eaLnBrk="0">
              <a:lnSpc>
                <a:spcPct val="94000"/>
              </a:lnSpc>
              <a:tabLst/>
            </a:pPr>
            <a:r>
              <a:rPr sz="1000" kern="0" spc="0" dirty="0">
                <a:solidFill>
                  <a:srgbClr val="595959">
                    <a:alpha val="100000"/>
                  </a:srgbClr>
                </a:solidFill>
                <a:latin typeface="Microsoft YaHei"/>
                <a:ea typeface="Microsoft YaHei"/>
                <a:cs typeface="Microsoft YaHei"/>
              </a:rPr>
              <a:t>瑞士腕表品牌宝珀与</a:t>
            </a:r>
            <a:r>
              <a:rPr sz="1000" kern="0" spc="-10" dirty="0">
                <a:solidFill>
                  <a:srgbClr val="595959">
                    <a:alpha val="100000"/>
                  </a:srgbClr>
                </a:solidFill>
                <a:latin typeface="Microsoft YaHei"/>
                <a:ea typeface="Microsoft YaHei"/>
                <a:cs typeface="Microsoft YaHei"/>
              </a:rPr>
              <a:t>在喜马拉雅推出</a:t>
            </a:r>
            <a:r>
              <a:rPr sz="1000" kern="0" spc="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系列博客节目  ︽宝珀</a:t>
            </a:r>
            <a:r>
              <a:rPr sz="1000" kern="0" spc="70" dirty="0">
                <a:solidFill>
                  <a:srgbClr val="595959">
                    <a:alpha val="100000"/>
                  </a:srgbClr>
                </a:solidFill>
                <a:latin typeface="Microsoft YaHei"/>
                <a:ea typeface="Microsoft YaHei"/>
                <a:cs typeface="Microsoft YaHei"/>
              </a:rPr>
              <a:t> </a:t>
            </a:r>
            <a:r>
              <a:rPr sz="1500" kern="0" spc="-40" baseline="-27298" dirty="0">
                <a:solidFill>
                  <a:srgbClr val="595959">
                    <a:alpha val="100000"/>
                  </a:srgbClr>
                </a:solidFill>
                <a:latin typeface="Microsoft YaHei"/>
                <a:ea typeface="Microsoft YaHei"/>
                <a:cs typeface="Microsoft YaHei"/>
              </a:rPr>
              <a:t>·</a:t>
            </a:r>
            <a:r>
              <a:rPr sz="900" kern="0" spc="-4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答案</a:t>
            </a:r>
            <a:r>
              <a:rPr sz="1000" kern="0" spc="-50" dirty="0">
                <a:solidFill>
                  <a:srgbClr val="595959">
                    <a:alpha val="100000"/>
                  </a:srgbClr>
                </a:solidFill>
                <a:latin typeface="Microsoft YaHei"/>
                <a:ea typeface="Microsoft YaHei"/>
                <a:cs typeface="Microsoft YaHei"/>
              </a:rPr>
              <a:t>之书︾</a:t>
            </a:r>
            <a:endParaRPr lang="Microsoft YaHei" altLang="Microsoft YaHei" sz="1000" dirty="0"/>
          </a:p>
        </p:txBody>
      </p:sp>
      <p:sp>
        <p:nvSpPr>
          <p:cNvPr id="1376" name="textbox 1376"/>
          <p:cNvSpPr/>
          <p:nvPr/>
        </p:nvSpPr>
        <p:spPr>
          <a:xfrm>
            <a:off x="1629076" y="5933312"/>
            <a:ext cx="2403475" cy="1898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2"/>
              </a:lnSpc>
              <a:tabLst/>
            </a:pPr>
            <a:r>
              <a:rPr sz="1000" kern="0" spc="0" dirty="0">
                <a:solidFill>
                  <a:srgbClr val="4A4A4A">
                    <a:alpha val="100000"/>
                  </a:srgbClr>
                </a:solidFill>
                <a:latin typeface="Microsoft YaHei"/>
                <a:ea typeface="Microsoft YaHei"/>
                <a:cs typeface="Microsoft YaHei"/>
              </a:rPr>
              <a:t>↑ 宝格丽与王者荣耀联</a:t>
            </a:r>
            <a:r>
              <a:rPr sz="1000" kern="0" spc="-10" dirty="0">
                <a:solidFill>
                  <a:srgbClr val="4A4A4A">
                    <a:alpha val="100000"/>
                  </a:srgbClr>
                </a:solidFill>
                <a:latin typeface="Microsoft YaHei"/>
                <a:ea typeface="Microsoft YaHei"/>
                <a:cs typeface="Microsoft YaHei"/>
              </a:rPr>
              <a:t>名定制数字珠宝皮肤</a:t>
            </a:r>
            <a:endParaRPr lang="Microsoft YaHei" altLang="Microsoft YaHei" sz="1000" dirty="0"/>
          </a:p>
        </p:txBody>
      </p:sp>
      <p:sp>
        <p:nvSpPr>
          <p:cNvPr id="137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380" name="textbox 1380"/>
          <p:cNvSpPr/>
          <p:nvPr/>
        </p:nvSpPr>
        <p:spPr>
          <a:xfrm>
            <a:off x="533500" y="6418173"/>
            <a:ext cx="2585085" cy="135889"/>
          </a:xfrm>
          <a:prstGeom prst="rect">
            <a:avLst/>
          </a:prstGeom>
        </p:spPr>
        <p:txBody>
          <a:bodyPr vert="horz" wrap="square" lIns="0" tIns="0" rIns="0" bIns="0"/>
          <a:lstStyle/>
          <a:p>
            <a:pPr algn="l" rtl="0" eaLnBrk="0">
              <a:lnSpc>
                <a:spcPct val="85382"/>
              </a:lnSpc>
              <a:tabLst/>
            </a:pPr>
            <a:endParaRPr lang="Arial" altLang="Arial" sz="100" dirty="0"/>
          </a:p>
          <a:p>
            <a:pPr algn="r" rtl="0" eaLnBrk="0">
              <a:lnSpc>
                <a:spcPct val="90000"/>
              </a:lnSpc>
              <a:tabLst/>
            </a:pPr>
            <a:r>
              <a:rPr sz="800" kern="0" spc="-20" dirty="0">
                <a:solidFill>
                  <a:srgbClr val="7F7F7F">
                    <a:alpha val="100000"/>
                  </a:srgbClr>
                </a:solidFill>
                <a:latin typeface="Microsoft YaHei"/>
                <a:ea typeface="Microsoft YaHei"/>
                <a:cs typeface="Microsoft YaHei"/>
              </a:rPr>
              <a:t>来源：艾瑞咨询 AdTracker多平台网络广告监测数据库 。</a:t>
            </a:r>
            <a:endParaRPr lang="Microsoft YaHei" altLang="Microsoft YaHei" sz="800" dirty="0"/>
          </a:p>
        </p:txBody>
      </p:sp>
      <p:sp>
        <p:nvSpPr>
          <p:cNvPr id="1382" name="textbox 1382"/>
          <p:cNvSpPr/>
          <p:nvPr/>
        </p:nvSpPr>
        <p:spPr>
          <a:xfrm>
            <a:off x="4294061" y="5911976"/>
            <a:ext cx="1567180" cy="1898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2"/>
              </a:lnSpc>
              <a:tabLst/>
            </a:pPr>
            <a:r>
              <a:rPr sz="1000" kern="0" spc="-10" dirty="0">
                <a:solidFill>
                  <a:srgbClr val="4A4A4A">
                    <a:alpha val="100000"/>
                  </a:srgbClr>
                </a:solidFill>
                <a:latin typeface="Microsoft YaHei"/>
                <a:ea typeface="Microsoft YaHei"/>
                <a:cs typeface="Microsoft YaHei"/>
              </a:rPr>
              <a:t>↑ 浪琴X恋与制作人520营销</a:t>
            </a:r>
            <a:endParaRPr lang="Microsoft YaHei" altLang="Microsoft YaHei" sz="1000" dirty="0"/>
          </a:p>
        </p:txBody>
      </p:sp>
      <p:sp>
        <p:nvSpPr>
          <p:cNvPr id="1384" name="textbox 1384"/>
          <p:cNvSpPr/>
          <p:nvPr/>
        </p:nvSpPr>
        <p:spPr>
          <a:xfrm rot="18900000">
            <a:off x="87231" y="298537"/>
            <a:ext cx="575309" cy="187960"/>
          </a:xfrm>
          <a:prstGeom prst="rect">
            <a:avLst/>
          </a:prstGeom>
        </p:spPr>
        <p:txBody>
          <a:bodyPr vert="horz" wrap="square" lIns="0" tIns="0" rIns="0" bIns="0"/>
          <a:lstStyle/>
          <a:p>
            <a:pPr algn="l" rtl="0" eaLnBrk="0">
              <a:lnSpc>
                <a:spcPct val="168000"/>
              </a:lnSpc>
              <a:tabLst/>
            </a:pPr>
            <a:endParaRPr lang="Arial" altLang="Arial" sz="100" dirty="0"/>
          </a:p>
          <a:p>
            <a:pPr marL="12700" algn="l" rtl="0" eaLnBrk="0">
              <a:lnSpc>
                <a:spcPct val="98000"/>
              </a:lnSpc>
              <a:spcBef>
                <a:spcPts val="1"/>
              </a:spcBef>
              <a:tabLst/>
            </a:pPr>
            <a:r>
              <a:rPr sz="1000" kern="0" spc="70" dirty="0">
                <a:solidFill>
                  <a:srgbClr val="FFFFFF">
                    <a:alpha val="100000"/>
                  </a:srgbClr>
                </a:solidFill>
                <a:latin typeface="Microsoft YaHei"/>
                <a:ea typeface="Microsoft YaHei"/>
                <a:cs typeface="Microsoft YaHei"/>
              </a:rPr>
              <a:t>品牌广告</a:t>
            </a:r>
            <a:endParaRPr lang="Microsoft YaHei" altLang="Microsoft YaHei" sz="1000" dirty="0"/>
          </a:p>
        </p:txBody>
      </p:sp>
      <p:sp>
        <p:nvSpPr>
          <p:cNvPr id="138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388" name="textbox 1388"/>
          <p:cNvSpPr/>
          <p:nvPr/>
        </p:nvSpPr>
        <p:spPr>
          <a:xfrm rot="5400000">
            <a:off x="8023260" y="3608450"/>
            <a:ext cx="80010" cy="189864"/>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91"/>
              </a:lnSpc>
              <a:tabLst/>
            </a:pPr>
            <a:r>
              <a:rPr sz="1000" kern="0" spc="-10" dirty="0">
                <a:solidFill>
                  <a:srgbClr val="4A4A4A">
                    <a:alpha val="100000"/>
                  </a:srgbClr>
                </a:solidFill>
                <a:latin typeface="Microsoft YaHei"/>
                <a:ea typeface="Microsoft YaHei"/>
                <a:cs typeface="Microsoft YaHei"/>
              </a:rPr>
              <a:t>↓</a:t>
            </a:r>
            <a:endParaRPr lang="Microsoft YaHei" altLang="Microsoft YaHei"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0" name="picture 1390"/>
          <p:cNvPicPr>
            <a:picLocks noChangeAspect="1"/>
          </p:cNvPicPr>
          <p:nvPr/>
        </p:nvPicPr>
        <p:blipFill>
          <a:blip r:embed="rId2"/>
          <a:stretch>
            <a:fillRect/>
          </a:stretch>
        </p:blipFill>
        <p:spPr>
          <a:xfrm rot="21600000">
            <a:off x="0" y="0"/>
            <a:ext cx="9144000" cy="6858000"/>
          </a:xfrm>
          <a:prstGeom prst="rect">
            <a:avLst/>
          </a:prstGeom>
        </p:spPr>
      </p:pic>
      <p:sp>
        <p:nvSpPr>
          <p:cNvPr id="1392" name="textbox 1392"/>
          <p:cNvSpPr/>
          <p:nvPr/>
        </p:nvSpPr>
        <p:spPr>
          <a:xfrm>
            <a:off x="1176474" y="2589275"/>
            <a:ext cx="5488304" cy="882650"/>
          </a:xfrm>
          <a:prstGeom prst="rect">
            <a:avLst/>
          </a:prstGeom>
        </p:spPr>
        <p:txBody>
          <a:bodyPr vert="horz" wrap="square" lIns="0" tIns="0" rIns="0" bIns="0"/>
          <a:lstStyle/>
          <a:p>
            <a:pPr algn="l" rtl="0" eaLnBrk="0">
              <a:lnSpc>
                <a:spcPct val="70807"/>
              </a:lnSpc>
              <a:tabLst/>
            </a:pPr>
            <a:endParaRPr lang="Arial" altLang="Arial" sz="100" dirty="0"/>
          </a:p>
          <a:p>
            <a:pPr marL="12700" algn="l" rtl="0" eaLnBrk="0">
              <a:lnSpc>
                <a:spcPct val="75000"/>
              </a:lnSpc>
              <a:tabLst/>
            </a:pPr>
            <a:r>
              <a:rPr sz="8300" b="1" kern="0" spc="-30" baseline="-6903" dirty="0">
                <a:solidFill>
                  <a:srgbClr val="FFFFFF">
                    <a:alpha val="100000"/>
                  </a:srgbClr>
                </a:solidFill>
                <a:latin typeface="Arial"/>
                <a:ea typeface="Arial"/>
                <a:cs typeface="Arial"/>
              </a:rPr>
              <a:t>03</a:t>
            </a:r>
            <a:r>
              <a:rPr sz="5300" b="1" kern="0" spc="60" dirty="0">
                <a:solidFill>
                  <a:srgbClr val="FFFFFF">
                    <a:alpha val="100000"/>
                  </a:srgbClr>
                </a:solidFill>
                <a:latin typeface="Arial"/>
                <a:ea typeface="Arial"/>
                <a:cs typeface="Arial"/>
              </a:rPr>
              <a:t>      </a:t>
            </a:r>
            <a:r>
              <a:rPr sz="4000" b="1" kern="0" spc="-30" dirty="0">
                <a:solidFill>
                  <a:srgbClr val="FFFFFF">
                    <a:alpha val="100000"/>
                  </a:srgbClr>
                </a:solidFill>
                <a:latin typeface="Microsoft YaHei"/>
                <a:ea typeface="Microsoft YaHei"/>
                <a:cs typeface="Microsoft YaHei"/>
              </a:rPr>
              <a:t>奢侈品价值榜单</a:t>
            </a:r>
            <a:endParaRPr lang="Microsoft YaHei" altLang="Microsoft YaHei" sz="4000" dirty="0"/>
          </a:p>
          <a:p>
            <a:pPr marL="2049779" algn="l" rtl="0" eaLnBrk="0">
              <a:lnSpc>
                <a:spcPct val="79000"/>
              </a:lnSpc>
              <a:spcBef>
                <a:spcPts val="13"/>
              </a:spcBef>
              <a:tabLst/>
            </a:pPr>
            <a:r>
              <a:rPr sz="2000" kern="0" spc="190" dirty="0">
                <a:solidFill>
                  <a:srgbClr val="FFFFFF">
                    <a:alpha val="100000"/>
                  </a:srgbClr>
                </a:solidFill>
                <a:latin typeface="Arial"/>
                <a:ea typeface="Arial"/>
                <a:cs typeface="Arial"/>
              </a:rPr>
              <a:t>Luxury</a:t>
            </a:r>
            <a:r>
              <a:rPr sz="2000" kern="0" spc="20" dirty="0">
                <a:solidFill>
                  <a:srgbClr val="FFFFFF">
                    <a:alpha val="100000"/>
                  </a:srgbClr>
                </a:solidFill>
                <a:latin typeface="Arial"/>
                <a:ea typeface="Arial"/>
                <a:cs typeface="Arial"/>
              </a:rPr>
              <a:t>   </a:t>
            </a:r>
            <a:r>
              <a:rPr sz="2000" kern="0" spc="190" dirty="0">
                <a:solidFill>
                  <a:srgbClr val="FFFFFF">
                    <a:alpha val="100000"/>
                  </a:srgbClr>
                </a:solidFill>
                <a:latin typeface="Arial"/>
                <a:ea typeface="Arial"/>
                <a:cs typeface="Arial"/>
              </a:rPr>
              <a:t>Val</a:t>
            </a:r>
            <a:r>
              <a:rPr sz="2000" kern="0" spc="-40" dirty="0">
                <a:solidFill>
                  <a:srgbClr val="FFFFFF">
                    <a:alpha val="100000"/>
                  </a:srgbClr>
                </a:solidFill>
                <a:latin typeface="Arial"/>
                <a:ea typeface="Arial"/>
                <a:cs typeface="Arial"/>
              </a:rPr>
              <a:t> </a:t>
            </a:r>
            <a:r>
              <a:rPr sz="2000" kern="0" spc="190" dirty="0">
                <a:solidFill>
                  <a:srgbClr val="FFFFFF">
                    <a:alpha val="100000"/>
                  </a:srgbClr>
                </a:solidFill>
                <a:latin typeface="Arial"/>
                <a:ea typeface="Arial"/>
                <a:cs typeface="Arial"/>
              </a:rPr>
              <a:t>u</a:t>
            </a:r>
            <a:r>
              <a:rPr sz="2000" kern="0" spc="-130" dirty="0">
                <a:solidFill>
                  <a:srgbClr val="FFFFFF">
                    <a:alpha val="100000"/>
                  </a:srgbClr>
                </a:solidFill>
                <a:latin typeface="Arial"/>
                <a:ea typeface="Arial"/>
                <a:cs typeface="Arial"/>
              </a:rPr>
              <a:t> </a:t>
            </a:r>
            <a:r>
              <a:rPr sz="2000" kern="0" spc="190" dirty="0">
                <a:solidFill>
                  <a:srgbClr val="FFFFFF">
                    <a:alpha val="100000"/>
                  </a:srgbClr>
                </a:solidFill>
                <a:latin typeface="Arial"/>
                <a:ea typeface="Arial"/>
                <a:cs typeface="Arial"/>
              </a:rPr>
              <a:t>e</a:t>
            </a:r>
            <a:r>
              <a:rPr sz="2000" kern="0" spc="60" dirty="0">
                <a:solidFill>
                  <a:srgbClr val="FFFFFF">
                    <a:alpha val="100000"/>
                  </a:srgbClr>
                </a:solidFill>
                <a:latin typeface="Arial"/>
                <a:ea typeface="Arial"/>
                <a:cs typeface="Arial"/>
              </a:rPr>
              <a:t>   </a:t>
            </a:r>
            <a:r>
              <a:rPr sz="2000" kern="0" spc="190" dirty="0">
                <a:solidFill>
                  <a:srgbClr val="FFFFFF">
                    <a:alpha val="100000"/>
                  </a:srgbClr>
                </a:solidFill>
                <a:latin typeface="Arial"/>
                <a:ea typeface="Arial"/>
                <a:cs typeface="Arial"/>
              </a:rPr>
              <a:t>List</a:t>
            </a:r>
            <a:endParaRPr lang="Arial" altLang="Arial" sz="2000" dirty="0"/>
          </a:p>
        </p:txBody>
      </p:sp>
      <p:sp>
        <p:nvSpPr>
          <p:cNvPr id="1394" name="path"/>
          <p:cNvSpPr/>
          <p:nvPr/>
        </p:nvSpPr>
        <p:spPr>
          <a:xfrm>
            <a:off x="1982953" y="2642925"/>
            <a:ext cx="224999" cy="485682"/>
          </a:xfrm>
          <a:custGeom>
            <a:avLst/>
            <a:gdLst/>
            <a:ahLst/>
            <a:cxnLst/>
            <a:rect l="0" t="0" r="0" b="0"/>
            <a:pathLst>
              <a:path w="354" h="764">
                <a:moveTo>
                  <a:pt x="347" y="3"/>
                </a:moveTo>
                <a:lnTo>
                  <a:pt x="6" y="761"/>
                </a:lnTo>
              </a:path>
            </a:pathLst>
          </a:custGeom>
          <a:noFill/>
          <a:ln w="9525" cap="flat">
            <a:solidFill>
              <a:srgbClr val="FFFFFF">
                <a:alpha val="100000"/>
              </a:srgbClr>
            </a:solidFill>
            <a:prstDash val="solid"/>
            <a:round/>
          </a:ln>
        </p:spPr>
        <p:txBody>
          <a:bodyPr rtlCol="0"/>
          <a:lstStyle/>
          <a:p>
            <a:pPr algn="ctr"/>
            <a:endParaRPr lang="zh-CN" altLang="en-US"/>
          </a:p>
        </p:txBody>
      </p:sp>
      <p:sp>
        <p:nvSpPr>
          <p:cNvPr id="1396" name="textbox 1396"/>
          <p:cNvSpPr/>
          <p:nvPr/>
        </p:nvSpPr>
        <p:spPr>
          <a:xfrm>
            <a:off x="8896356" y="6639153"/>
            <a:ext cx="139700"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FFFFFF">
                    <a:alpha val="100000"/>
                  </a:srgbClr>
                </a:solidFill>
                <a:latin typeface="Microsoft YaHei"/>
                <a:ea typeface="Microsoft YaHei"/>
                <a:cs typeface="Microsoft YaHei"/>
              </a:rPr>
              <a:t>29</a:t>
            </a:r>
            <a:endParaRPr lang="Microsoft YaHei" altLang="Microsoft YaHei"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6"/>
          <p:cNvSpPr/>
          <p:nvPr/>
        </p:nvSpPr>
        <p:spPr>
          <a:xfrm>
            <a:off x="533500" y="3167277"/>
            <a:ext cx="8128634" cy="3386454"/>
          </a:xfrm>
          <a:prstGeom prst="rect">
            <a:avLst/>
          </a:prstGeom>
        </p:spPr>
        <p:txBody>
          <a:bodyPr vert="horz" wrap="square" lIns="0" tIns="0" rIns="0" bIns="0"/>
          <a:lstStyle/>
          <a:p>
            <a:pPr algn="l" rtl="0" eaLnBrk="0">
              <a:lnSpc>
                <a:spcPct val="81486"/>
              </a:lnSpc>
              <a:tabLst/>
            </a:pPr>
            <a:endParaRPr lang="Arial" altLang="Arial" sz="100" dirty="0"/>
          </a:p>
          <a:p>
            <a:pPr marL="26669" algn="l" rtl="0" eaLnBrk="0">
              <a:lnSpc>
                <a:spcPct val="97000"/>
              </a:lnSpc>
              <a:tabLst/>
            </a:pPr>
            <a:r>
              <a:rPr sz="1100" kern="0" spc="-40" dirty="0">
                <a:solidFill>
                  <a:srgbClr val="595959">
                    <a:alpha val="100000"/>
                  </a:srgbClr>
                </a:solidFill>
                <a:latin typeface="Wingdings"/>
                <a:ea typeface="Wingdings"/>
                <a:cs typeface="Wingdings"/>
              </a:rPr>
              <a:t>ü</a:t>
            </a:r>
            <a:r>
              <a:rPr sz="1100" kern="0" spc="-640" dirty="0">
                <a:solidFill>
                  <a:srgbClr val="595959">
                    <a:alpha val="100000"/>
                  </a:srgbClr>
                </a:solidFill>
                <a:latin typeface="Wingdings"/>
                <a:ea typeface="Wingdings"/>
                <a:cs typeface="Wingdings"/>
              </a:rPr>
              <a:t> </a:t>
            </a:r>
            <a:r>
              <a:rPr sz="1100" kern="0" spc="-40" dirty="0">
                <a:solidFill>
                  <a:srgbClr val="595959">
                    <a:alpha val="100000"/>
                  </a:srgbClr>
                </a:solidFill>
                <a:latin typeface="Microsoft YaHei"/>
                <a:ea typeface="Microsoft YaHei"/>
                <a:cs typeface="Microsoft YaHei"/>
              </a:rPr>
              <a:t>数据来源：</a:t>
            </a:r>
            <a:endParaRPr lang="Microsoft YaHei" altLang="Microsoft YaHei" sz="1100" dirty="0"/>
          </a:p>
          <a:p>
            <a:pPr marL="249554" algn="l" rtl="0" eaLnBrk="0">
              <a:lnSpc>
                <a:spcPts val="1550"/>
              </a:lnSpc>
              <a:spcBef>
                <a:spcPts val="494"/>
              </a:spcBef>
              <a:tabLst/>
            </a:pPr>
            <a:r>
              <a:rPr sz="1200" kern="0" spc="0" dirty="0">
                <a:solidFill>
                  <a:srgbClr val="595959">
                    <a:alpha val="100000"/>
                  </a:srgbClr>
                </a:solidFill>
                <a:latin typeface="Microsoft YaHei"/>
                <a:ea typeface="Microsoft YaHei"/>
                <a:cs typeface="Microsoft YaHei"/>
              </a:rPr>
              <a:t>- 艾瑞咨询 AdT</a:t>
            </a:r>
            <a:r>
              <a:rPr sz="1200" kern="0" spc="-10" dirty="0">
                <a:solidFill>
                  <a:srgbClr val="595959">
                    <a:alpha val="100000"/>
                  </a:srgbClr>
                </a:solidFill>
                <a:latin typeface="Microsoft YaHei"/>
                <a:ea typeface="Microsoft YaHei"/>
                <a:cs typeface="Microsoft YaHei"/>
              </a:rPr>
              <a:t>racker多平台网络广告监测数据库 （桌面及智能终端）</a:t>
            </a:r>
            <a:endParaRPr lang="Microsoft YaHei" altLang="Microsoft YaHei" sz="1200" dirty="0"/>
          </a:p>
          <a:p>
            <a:pPr marL="249554" algn="l" rtl="0" eaLnBrk="0">
              <a:lnSpc>
                <a:spcPts val="1550"/>
              </a:lnSpc>
              <a:spcBef>
                <a:spcPts val="442"/>
              </a:spcBef>
              <a:tabLst/>
            </a:pPr>
            <a:r>
              <a:rPr sz="1200" kern="0" spc="-10" dirty="0">
                <a:solidFill>
                  <a:srgbClr val="595959">
                    <a:alpha val="100000"/>
                  </a:srgbClr>
                </a:solidFill>
                <a:latin typeface="Microsoft YaHei"/>
                <a:ea typeface="Microsoft YaHei"/>
                <a:cs typeface="Microsoft YaHei"/>
              </a:rPr>
              <a:t>- 艾瑞咨询</a:t>
            </a:r>
            <a:r>
              <a:rPr sz="1200" kern="0" spc="10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UserTracker 多平台网民行为监测数据库（桌面及智能终端）</a:t>
            </a:r>
            <a:endParaRPr lang="Microsoft YaHei" altLang="Microsoft YaHei" sz="1200" dirty="0"/>
          </a:p>
          <a:p>
            <a:pPr marL="249554" algn="l" rtl="0" eaLnBrk="0">
              <a:lnSpc>
                <a:spcPct val="90000"/>
              </a:lnSpc>
              <a:spcBef>
                <a:spcPts val="773"/>
              </a:spcBef>
              <a:tabLst/>
            </a:pPr>
            <a:r>
              <a:rPr sz="1200" kern="0" spc="-10" dirty="0">
                <a:solidFill>
                  <a:srgbClr val="595959">
                    <a:alpha val="100000"/>
                  </a:srgbClr>
                </a:solidFill>
                <a:latin typeface="Microsoft YaHei"/>
                <a:ea typeface="Microsoft YaHei"/>
                <a:cs typeface="Microsoft YaHei"/>
              </a:rPr>
              <a:t>- 艾瑞咨询</a:t>
            </a:r>
            <a:r>
              <a:rPr sz="1200" kern="0" spc="11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MiniTracker 第三方</a:t>
            </a:r>
            <a:r>
              <a:rPr sz="1200" kern="0" spc="-20" dirty="0">
                <a:solidFill>
                  <a:srgbClr val="595959">
                    <a:alpha val="100000"/>
                  </a:srgbClr>
                </a:solidFill>
                <a:latin typeface="Microsoft YaHei"/>
                <a:ea typeface="Microsoft YaHei"/>
                <a:cs typeface="Microsoft YaHei"/>
              </a:rPr>
              <a:t>小程序行为监测平台</a:t>
            </a:r>
            <a:endParaRPr lang="Microsoft YaHei" altLang="Microsoft YaHei" sz="1200" dirty="0"/>
          </a:p>
          <a:p>
            <a:pPr algn="l" rtl="0" eaLnBrk="0">
              <a:lnSpc>
                <a:spcPct val="196000"/>
              </a:lnSpc>
              <a:tabLst/>
            </a:pPr>
            <a:endParaRPr lang="Arial" altLang="Arial" sz="1000" dirty="0"/>
          </a:p>
          <a:p>
            <a:pPr marL="26669" algn="l" rtl="0" eaLnBrk="0">
              <a:lnSpc>
                <a:spcPct val="90000"/>
              </a:lnSpc>
              <a:spcBef>
                <a:spcPts val="360"/>
              </a:spcBef>
              <a:tabLst/>
            </a:pPr>
            <a:r>
              <a:rPr sz="1200" kern="0" spc="-110" dirty="0">
                <a:solidFill>
                  <a:srgbClr val="595959">
                    <a:alpha val="100000"/>
                  </a:srgbClr>
                </a:solidFill>
                <a:latin typeface="Wingdings"/>
                <a:ea typeface="Wingdings"/>
                <a:cs typeface="Wingdings"/>
              </a:rPr>
              <a:t>ü</a:t>
            </a:r>
            <a:r>
              <a:rPr sz="1200" kern="0" spc="-730" dirty="0">
                <a:solidFill>
                  <a:srgbClr val="595959">
                    <a:alpha val="100000"/>
                  </a:srgbClr>
                </a:solidFill>
                <a:latin typeface="Wingdings"/>
                <a:ea typeface="Wingdings"/>
                <a:cs typeface="Wingdings"/>
              </a:rPr>
              <a:t> </a:t>
            </a:r>
            <a:r>
              <a:rPr sz="1200" kern="0" spc="-110" dirty="0">
                <a:solidFill>
                  <a:srgbClr val="595959">
                    <a:alpha val="100000"/>
                  </a:srgbClr>
                </a:solidFill>
                <a:latin typeface="Microsoft YaHei"/>
                <a:ea typeface="Microsoft YaHei"/>
                <a:cs typeface="Microsoft YaHei"/>
              </a:rPr>
              <a:t>数据统计时间：</a:t>
            </a:r>
            <a:endParaRPr lang="Microsoft YaHei" altLang="Microsoft YaHei" sz="1200" dirty="0"/>
          </a:p>
          <a:p>
            <a:pPr marL="249554" algn="l" rtl="0" eaLnBrk="0">
              <a:lnSpc>
                <a:spcPct val="84000"/>
              </a:lnSpc>
              <a:spcBef>
                <a:spcPts val="782"/>
              </a:spcBef>
              <a:tabLst/>
            </a:pPr>
            <a:r>
              <a:rPr sz="1200" kern="0" spc="-10" dirty="0">
                <a:solidFill>
                  <a:srgbClr val="595959">
                    <a:alpha val="100000"/>
                  </a:srgbClr>
                </a:solidFill>
                <a:latin typeface="Microsoft YaHei"/>
                <a:ea typeface="Microsoft YaHei"/>
                <a:cs typeface="Microsoft YaHei"/>
              </a:rPr>
              <a:t>- 2019.1-2023.</a:t>
            </a:r>
            <a:r>
              <a:rPr sz="1200" kern="0" spc="-20" dirty="0">
                <a:solidFill>
                  <a:srgbClr val="595959">
                    <a:alpha val="100000"/>
                  </a:srgbClr>
                </a:solidFill>
                <a:latin typeface="Microsoft YaHei"/>
                <a:ea typeface="Microsoft YaHei"/>
                <a:cs typeface="Microsoft YaHei"/>
              </a:rPr>
              <a:t>5</a:t>
            </a:r>
            <a:endParaRPr lang="Microsoft YaHei" altLang="Microsoft YaHei" sz="1200" dirty="0"/>
          </a:p>
          <a:p>
            <a:pPr algn="l" rtl="0" eaLnBrk="0">
              <a:lnSpc>
                <a:spcPct val="197000"/>
              </a:lnSpc>
              <a:tabLst/>
            </a:pPr>
            <a:endParaRPr lang="Arial" altLang="Arial" sz="1000" dirty="0"/>
          </a:p>
          <a:p>
            <a:pPr marL="26669" algn="l" rtl="0" eaLnBrk="0">
              <a:lnSpc>
                <a:spcPct val="89000"/>
              </a:lnSpc>
              <a:spcBef>
                <a:spcPts val="363"/>
              </a:spcBef>
              <a:tabLst/>
            </a:pPr>
            <a:r>
              <a:rPr sz="1200" kern="0" spc="-20" dirty="0">
                <a:solidFill>
                  <a:srgbClr val="595959">
                    <a:alpha val="100000"/>
                  </a:srgbClr>
                </a:solidFill>
                <a:latin typeface="Wingdings"/>
                <a:ea typeface="Wingdings"/>
                <a:cs typeface="Wingdings"/>
              </a:rPr>
              <a:t>ü</a:t>
            </a:r>
            <a:r>
              <a:rPr sz="1200" kern="0" spc="-760" dirty="0">
                <a:solidFill>
                  <a:srgbClr val="595959">
                    <a:alpha val="100000"/>
                  </a:srgbClr>
                </a:solidFill>
                <a:latin typeface="Wingdings"/>
                <a:ea typeface="Wingdings"/>
                <a:cs typeface="Wingdings"/>
              </a:rPr>
              <a:t> </a:t>
            </a:r>
            <a:r>
              <a:rPr sz="1200" kern="0" spc="-20" dirty="0">
                <a:solidFill>
                  <a:srgbClr val="595959">
                    <a:alpha val="100000"/>
                  </a:srgbClr>
                </a:solidFill>
                <a:latin typeface="Microsoft YaHei"/>
                <a:ea typeface="Microsoft YaHei"/>
                <a:cs typeface="Microsoft YaHei"/>
              </a:rPr>
              <a:t>重要指标说明</a:t>
            </a:r>
            <a:endParaRPr lang="Microsoft YaHei" altLang="Microsoft YaHei" sz="1200" dirty="0"/>
          </a:p>
          <a:p>
            <a:pPr algn="r" rtl="0" eaLnBrk="0">
              <a:lnSpc>
                <a:spcPct val="91000"/>
              </a:lnSpc>
              <a:spcBef>
                <a:spcPts val="802"/>
              </a:spcBef>
              <a:tabLst/>
            </a:pPr>
            <a:r>
              <a:rPr sz="1200" kern="0" spc="-10" dirty="0">
                <a:solidFill>
                  <a:srgbClr val="595959">
                    <a:alpha val="100000"/>
                  </a:srgbClr>
                </a:solidFill>
                <a:latin typeface="Microsoft YaHei"/>
                <a:ea typeface="Microsoft YaHei"/>
                <a:cs typeface="Microsoft YaHei"/>
              </a:rPr>
              <a:t>-</a:t>
            </a:r>
            <a:r>
              <a:rPr sz="1200" kern="0" spc="27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AdTracker广告投入指数：本报告中网络广告</a:t>
            </a:r>
            <a:r>
              <a:rPr sz="1200" kern="0" spc="-20" dirty="0">
                <a:solidFill>
                  <a:srgbClr val="595959">
                    <a:alpha val="100000"/>
                  </a:srgbClr>
                </a:solidFill>
                <a:latin typeface="Microsoft YaHei"/>
                <a:ea typeface="Microsoft YaHei"/>
                <a:cs typeface="Microsoft YaHei"/>
              </a:rPr>
              <a:t>投入指数是对广告主在展示类广告及信息流广告的投入进行推算获得，</a:t>
            </a:r>
            <a:endParaRPr lang="Microsoft YaHei" altLang="Microsoft YaHei" sz="1200" dirty="0"/>
          </a:p>
          <a:p>
            <a:pPr marL="17145" algn="l" rtl="0" eaLnBrk="0">
              <a:lnSpc>
                <a:spcPct val="90000"/>
              </a:lnSpc>
              <a:spcBef>
                <a:spcPts val="696"/>
              </a:spcBef>
              <a:tabLst/>
            </a:pPr>
            <a:r>
              <a:rPr sz="1200" kern="0" spc="0" dirty="0">
                <a:solidFill>
                  <a:srgbClr val="595959">
                    <a:alpha val="100000"/>
                  </a:srgbClr>
                </a:solidFill>
                <a:latin typeface="Microsoft YaHei"/>
                <a:ea typeface="Microsoft YaHei"/>
                <a:cs typeface="Microsoft YaHei"/>
              </a:rPr>
              <a:t>不包括搜索、</a:t>
            </a:r>
            <a:r>
              <a:rPr sz="1200" kern="0" spc="-240" dirty="0">
                <a:solidFill>
                  <a:srgbClr val="595959">
                    <a:alpha val="100000"/>
                  </a:srgbClr>
                </a:solidFill>
                <a:latin typeface="Microsoft YaHei"/>
                <a:ea typeface="Microsoft YaHei"/>
                <a:cs typeface="Microsoft YaHei"/>
              </a:rPr>
              <a:t> </a:t>
            </a:r>
            <a:r>
              <a:rPr sz="1200" kern="0" spc="0" dirty="0">
                <a:solidFill>
                  <a:srgbClr val="595959">
                    <a:alpha val="100000"/>
                  </a:srgbClr>
                </a:solidFill>
                <a:latin typeface="Microsoft YaHei"/>
                <a:ea typeface="Microsoft YaHei"/>
                <a:cs typeface="Microsoft YaHei"/>
              </a:rPr>
              <a:t>内容营</a:t>
            </a:r>
            <a:r>
              <a:rPr sz="1200" kern="0" spc="-10" dirty="0">
                <a:solidFill>
                  <a:srgbClr val="595959">
                    <a:alpha val="100000"/>
                  </a:srgbClr>
                </a:solidFill>
                <a:latin typeface="Microsoft YaHei"/>
                <a:ea typeface="Microsoft YaHei"/>
                <a:cs typeface="Microsoft YaHei"/>
              </a:rPr>
              <a:t>销等其他方式的广告投放规模</a:t>
            </a:r>
            <a:r>
              <a:rPr sz="1200" kern="0" spc="-18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，并区别与媒体收入口径核算的市场规模。</a:t>
            </a:r>
            <a:endParaRPr lang="Microsoft YaHei" altLang="Microsoft YaHei" sz="1200" dirty="0"/>
          </a:p>
          <a:p>
            <a:pPr marL="249554" algn="l" rtl="0" eaLnBrk="0">
              <a:lnSpc>
                <a:spcPct val="90000"/>
              </a:lnSpc>
              <a:spcBef>
                <a:spcPts val="696"/>
              </a:spcBef>
              <a:tabLst/>
            </a:pPr>
            <a:r>
              <a:rPr sz="1200" kern="0" spc="-10" dirty="0">
                <a:solidFill>
                  <a:srgbClr val="595959">
                    <a:alpha val="100000"/>
                  </a:srgbClr>
                </a:solidFill>
                <a:latin typeface="Microsoft YaHei"/>
                <a:ea typeface="Microsoft YaHei"/>
                <a:cs typeface="Microsoft YaHei"/>
              </a:rPr>
              <a:t>-</a:t>
            </a:r>
            <a:r>
              <a:rPr sz="1200" kern="0" spc="18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MiniTracker月活跃指数：本报告中小程序月活跃指数为小程序月活跃用户数计算所得。</a:t>
            </a:r>
            <a:endParaRPr lang="Microsoft YaHei" altLang="Microsoft YaHei" sz="1200" dirty="0"/>
          </a:p>
          <a:p>
            <a:pPr algn="l" rtl="0" eaLnBrk="0">
              <a:lnSpc>
                <a:spcPct val="156000"/>
              </a:lnSpc>
              <a:tabLst/>
            </a:pPr>
            <a:endParaRPr lang="Arial" altLang="Arial" sz="1000" dirty="0"/>
          </a:p>
          <a:p>
            <a:pPr algn="l" rtl="0" eaLnBrk="0">
              <a:lnSpc>
                <a:spcPct val="100000"/>
              </a:lnSpc>
              <a:tabLst/>
            </a:pPr>
            <a:endParaRPr lang="Arial" altLang="Arial" sz="200" dirty="0"/>
          </a:p>
          <a:p>
            <a:pPr marL="12700" algn="l" rtl="0" eaLnBrk="0">
              <a:lnSpc>
                <a:spcPct val="90000"/>
              </a:lnSpc>
              <a:spcBef>
                <a:spcPts val="1"/>
              </a:spcBef>
              <a:tabLst/>
            </a:pPr>
            <a:r>
              <a:rPr sz="800" kern="0" spc="-40" dirty="0">
                <a:solidFill>
                  <a:srgbClr val="7F7F7F">
                    <a:alpha val="100000"/>
                  </a:srgbClr>
                </a:solidFill>
                <a:latin typeface="Microsoft YaHei"/>
                <a:ea typeface="Microsoft YaHei"/>
                <a:cs typeface="Microsoft YaHei"/>
              </a:rPr>
              <a:t>来源：艾瑞咨询自主研究绘制。</a:t>
            </a:r>
            <a:endParaRPr lang="Microsoft YaHei" altLang="Microsoft YaHei" sz="800" dirty="0"/>
          </a:p>
        </p:txBody>
      </p:sp>
      <p:sp>
        <p:nvSpPr>
          <p:cNvPr id="98" name="textbox 98"/>
          <p:cNvSpPr/>
          <p:nvPr/>
        </p:nvSpPr>
        <p:spPr>
          <a:xfrm>
            <a:off x="543394" y="1581098"/>
            <a:ext cx="8150225" cy="1016635"/>
          </a:xfrm>
          <a:prstGeom prst="rect">
            <a:avLst/>
          </a:prstGeom>
        </p:spPr>
        <p:txBody>
          <a:bodyPr vert="horz" wrap="square" lIns="0" tIns="0" rIns="0" bIns="0"/>
          <a:lstStyle/>
          <a:p>
            <a:pPr algn="l" rtl="0" eaLnBrk="0">
              <a:lnSpc>
                <a:spcPct val="84213"/>
              </a:lnSpc>
              <a:tabLst/>
            </a:pPr>
            <a:endParaRPr lang="Arial" altLang="Arial" sz="100" dirty="0"/>
          </a:p>
          <a:p>
            <a:pPr marL="12700" algn="l" rtl="0" eaLnBrk="0">
              <a:lnSpc>
                <a:spcPct val="90000"/>
              </a:lnSpc>
              <a:tabLst/>
            </a:pPr>
            <a:r>
              <a:rPr sz="1200" kern="0" spc="-10" dirty="0">
                <a:solidFill>
                  <a:srgbClr val="595959">
                    <a:alpha val="100000"/>
                  </a:srgbClr>
                </a:solidFill>
                <a:latin typeface="Microsoft YaHei"/>
                <a:ea typeface="Microsoft YaHei"/>
                <a:cs typeface="Microsoft YaHei"/>
              </a:rPr>
              <a:t>-</a:t>
            </a:r>
            <a:r>
              <a:rPr sz="1200" kern="0" spc="6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奢侈品行业小程序分</a:t>
            </a:r>
            <a:r>
              <a:rPr sz="1200" kern="0" spc="-20" dirty="0">
                <a:solidFill>
                  <a:srgbClr val="595959">
                    <a:alpha val="100000"/>
                  </a:srgbClr>
                </a:solidFill>
                <a:latin typeface="Microsoft YaHei"/>
                <a:ea typeface="Microsoft YaHei"/>
                <a:cs typeface="Microsoft YaHei"/>
              </a:rPr>
              <a:t>析</a:t>
            </a:r>
            <a:endParaRPr lang="Microsoft YaHei" altLang="Microsoft YaHei" sz="1200" dirty="0"/>
          </a:p>
          <a:p>
            <a:pPr marL="12700" algn="l" rtl="0" eaLnBrk="0">
              <a:lnSpc>
                <a:spcPct val="90000"/>
              </a:lnSpc>
              <a:spcBef>
                <a:spcPts val="912"/>
              </a:spcBef>
              <a:tabLst/>
            </a:pPr>
            <a:r>
              <a:rPr sz="1200" kern="0" spc="0" dirty="0">
                <a:solidFill>
                  <a:srgbClr val="595959">
                    <a:alpha val="100000"/>
                  </a:srgbClr>
                </a:solidFill>
                <a:latin typeface="Microsoft YaHei"/>
                <a:ea typeface="Microsoft YaHei"/>
                <a:cs typeface="Microsoft YaHei"/>
              </a:rPr>
              <a:t>-  奢侈品行业展示广告投放分析</a:t>
            </a:r>
            <a:endParaRPr lang="Microsoft YaHei" altLang="Microsoft YaHei" sz="1200" dirty="0"/>
          </a:p>
          <a:p>
            <a:pPr algn="l" rtl="0" eaLnBrk="0">
              <a:lnSpc>
                <a:spcPct val="112000"/>
              </a:lnSpc>
              <a:tabLst/>
            </a:pPr>
            <a:endParaRPr lang="Arial" altLang="Arial" sz="600" dirty="0"/>
          </a:p>
          <a:p>
            <a:pPr marL="175895" indent="-163829" algn="l" rtl="0" eaLnBrk="0">
              <a:lnSpc>
                <a:spcPct val="121000"/>
              </a:lnSpc>
              <a:spcBef>
                <a:spcPts val="5"/>
              </a:spcBef>
              <a:tabLst/>
            </a:pPr>
            <a:r>
              <a:rPr sz="1200" kern="0" spc="10" dirty="0">
                <a:solidFill>
                  <a:srgbClr val="595959">
                    <a:alpha val="100000"/>
                  </a:srgbClr>
                </a:solidFill>
                <a:latin typeface="Microsoft YaHei"/>
                <a:ea typeface="Microsoft YaHei"/>
                <a:cs typeface="Microsoft YaHei"/>
              </a:rPr>
              <a:t>-  特别说明：本报告监测分</a:t>
            </a:r>
            <a:r>
              <a:rPr sz="1200" kern="0" spc="0" dirty="0">
                <a:solidFill>
                  <a:srgbClr val="595959">
                    <a:alpha val="100000"/>
                  </a:srgbClr>
                </a:solidFill>
                <a:latin typeface="Microsoft YaHei"/>
                <a:ea typeface="Microsoft YaHei"/>
                <a:cs typeface="Microsoft YaHei"/>
              </a:rPr>
              <a:t>析的奢侈品行业主要包括：美妆类奢侈品与非美妆类奢侈品</a:t>
            </a:r>
            <a:r>
              <a:rPr sz="1200" kern="0" spc="-180" dirty="0">
                <a:solidFill>
                  <a:srgbClr val="595959">
                    <a:alpha val="100000"/>
                  </a:srgbClr>
                </a:solidFill>
                <a:latin typeface="Microsoft YaHei"/>
                <a:ea typeface="Microsoft YaHei"/>
                <a:cs typeface="Microsoft YaHei"/>
              </a:rPr>
              <a:t> </a:t>
            </a:r>
            <a:r>
              <a:rPr sz="1200" kern="0" spc="0" dirty="0">
                <a:solidFill>
                  <a:srgbClr val="595959">
                    <a:alpha val="100000"/>
                  </a:srgbClr>
                </a:solidFill>
                <a:latin typeface="Microsoft YaHei"/>
                <a:ea typeface="Microsoft YaHei"/>
                <a:cs typeface="Microsoft YaHei"/>
              </a:rPr>
              <a:t>，非美妆类奢侈品主要包含：珠宝 </a:t>
            </a:r>
            <a:r>
              <a:rPr sz="1200" kern="0" spc="-20" dirty="0">
                <a:solidFill>
                  <a:srgbClr val="595959">
                    <a:alpha val="100000"/>
                  </a:srgbClr>
                </a:solidFill>
                <a:latin typeface="Microsoft YaHei"/>
                <a:ea typeface="Microsoft YaHei"/>
                <a:cs typeface="Microsoft YaHei"/>
              </a:rPr>
              <a:t>配饰、服装鞋履、箱包品类；</a:t>
            </a:r>
            <a:endParaRPr lang="Microsoft YaHei" altLang="Microsoft YaHei" sz="1200" dirty="0"/>
          </a:p>
        </p:txBody>
      </p:sp>
      <p:sp>
        <p:nvSpPr>
          <p:cNvPr id="100" name="textbox 100"/>
          <p:cNvSpPr/>
          <p:nvPr/>
        </p:nvSpPr>
        <p:spPr>
          <a:xfrm>
            <a:off x="523678" y="6634174"/>
            <a:ext cx="8482330"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5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3</a:t>
            </a:r>
            <a:endParaRPr lang="Microsoft YaHei" altLang="Microsoft YaHei" sz="1200" baseline="-4340" dirty="0"/>
          </a:p>
        </p:txBody>
      </p:sp>
      <p:graphicFrame>
        <p:nvGraphicFramePr>
          <p:cNvPr id="102" name="table 102"/>
          <p:cNvGraphicFramePr>
            <a:graphicFrameLocks noGrp="1"/>
          </p:cNvGraphicFramePr>
          <p:nvPr/>
        </p:nvGraphicFramePr>
        <p:xfrm>
          <a:off x="545044" y="2809537"/>
          <a:ext cx="2426970" cy="286384"/>
        </p:xfrm>
        <a:graphic>
          <a:graphicData uri="http://schemas.openxmlformats.org/drawingml/2006/table">
            <a:tbl>
              <a:tblPr>
                <a:solidFill>
                  <a:srgbClr val="1EC8F3"/>
                </a:solidFill>
              </a:tblPr>
              <a:tblGrid>
                <a:gridCol w="2426970"/>
              </a:tblGrid>
              <a:tr h="276859">
                <a:tc>
                  <a:txBody>
                    <a:bodyPr/>
                    <a:lstStyle/>
                    <a:p>
                      <a:pPr algn="l" rtl="0" eaLnBrk="0">
                        <a:lnSpc>
                          <a:spcPct val="113000"/>
                        </a:lnSpc>
                        <a:tabLst/>
                      </a:pPr>
                      <a:endParaRPr lang="Arial" altLang="Arial" sz="400" dirty="0"/>
                    </a:p>
                    <a:p>
                      <a:pPr marL="884555" algn="l" rtl="0" eaLnBrk="0">
                        <a:lnSpc>
                          <a:spcPct val="90000"/>
                        </a:lnSpc>
                        <a:spcBef>
                          <a:spcPts val="2"/>
                        </a:spcBef>
                        <a:tabLst/>
                      </a:pPr>
                      <a:r>
                        <a:rPr sz="1300" b="1" kern="0" spc="-10" dirty="0">
                          <a:solidFill>
                            <a:srgbClr val="FFFFFF">
                              <a:alpha val="100000"/>
                            </a:srgbClr>
                          </a:solidFill>
                          <a:latin typeface="Microsoft YaHei"/>
                          <a:ea typeface="Microsoft YaHei"/>
                          <a:cs typeface="Microsoft YaHei"/>
                        </a:rPr>
                        <a:t>数据说明</a:t>
                      </a:r>
                      <a:endParaRPr lang="Microsoft YaHei" altLang="Microsoft YaHei" sz="1300" dirty="0"/>
                    </a:p>
                  </a:txBody>
                  <a:tcPr marL="0" marR="0" marT="0" marB="0" vert="horz">
                    <a:lnL w="9525" cap="flat" cmpd="sng" algn="ctr">
                      <a:solidFill>
                        <a:srgbClr val="1EC8F3"/>
                      </a:solidFill>
                      <a:prstDash val="solid"/>
                      <a:round/>
                      <a:headEnd type="none" w="med" len="med"/>
                      <a:tailEnd type="none" w="med" len="med"/>
                    </a:lnL>
                    <a:lnR w="9525" cap="flat" cmpd="sng" algn="ctr">
                      <a:solidFill>
                        <a:srgbClr val="1EC8F3"/>
                      </a:solidFill>
                      <a:prstDash val="solid"/>
                      <a:round/>
                      <a:headEnd type="none" w="med" len="med"/>
                      <a:tailEnd type="none" w="med" len="med"/>
                    </a:lnR>
                    <a:lnT w="9525" cap="flat" cmpd="sng" algn="ctr">
                      <a:solidFill>
                        <a:srgbClr val="1EC8F3"/>
                      </a:solidFill>
                      <a:prstDash val="solid"/>
                      <a:round/>
                      <a:headEnd type="none" w="med" len="med"/>
                      <a:tailEnd type="none" w="med" len="med"/>
                    </a:lnT>
                    <a:lnB w="9525" cap="flat" cmpd="sng" algn="ctr">
                      <a:solidFill>
                        <a:srgbClr val="1EC8F3"/>
                      </a:solidFill>
                      <a:prstDash val="solid"/>
                      <a:round/>
                      <a:headEnd type="none" w="med" len="med"/>
                      <a:tailEnd type="none" w="med" len="med"/>
                    </a:lnB>
                    <a:solidFill>
                      <a:srgbClr val="1EC8F3"/>
                    </a:solidFill>
                  </a:tcPr>
                </a:tc>
              </a:tr>
            </a:tbl>
          </a:graphicData>
        </a:graphic>
      </p:graphicFrame>
      <p:sp>
        <p:nvSpPr>
          <p:cNvPr id="104" name="textbox 104"/>
          <p:cNvSpPr/>
          <p:nvPr/>
        </p:nvSpPr>
        <p:spPr>
          <a:xfrm>
            <a:off x="539440" y="1196695"/>
            <a:ext cx="2457450" cy="277495"/>
          </a:xfrm>
          <a:prstGeom prst="rect">
            <a:avLst/>
          </a:prstGeom>
          <a:solidFill>
            <a:srgbClr val="8BC53F">
              <a:alpha val="98431"/>
            </a:srgbClr>
          </a:solidFill>
        </p:spPr>
        <p:txBody>
          <a:bodyPr vert="horz" wrap="square" lIns="0" tIns="0" rIns="0" bIns="0"/>
          <a:lstStyle/>
          <a:p>
            <a:pPr algn="l" rtl="0" eaLnBrk="0">
              <a:lnSpc>
                <a:spcPct val="112000"/>
              </a:lnSpc>
              <a:tabLst/>
            </a:pPr>
            <a:endParaRPr lang="Arial" altLang="Arial" sz="400" dirty="0"/>
          </a:p>
          <a:p>
            <a:pPr marL="899160" algn="l" rtl="0" eaLnBrk="0">
              <a:lnSpc>
                <a:spcPct val="89000"/>
              </a:lnSpc>
              <a:spcBef>
                <a:spcPts val="2"/>
              </a:spcBef>
              <a:tabLst/>
            </a:pPr>
            <a:r>
              <a:rPr sz="1300" b="1" kern="0" spc="-10" dirty="0">
                <a:solidFill>
                  <a:srgbClr val="FFFFFF">
                    <a:alpha val="100000"/>
                  </a:srgbClr>
                </a:solidFill>
                <a:latin typeface="Microsoft YaHei"/>
                <a:ea typeface="Microsoft YaHei"/>
                <a:cs typeface="Microsoft YaHei"/>
              </a:rPr>
              <a:t>研究对象</a:t>
            </a:r>
            <a:endParaRPr lang="Microsoft YaHei" altLang="Microsoft YaHei" sz="1300" dirty="0"/>
          </a:p>
        </p:txBody>
      </p:sp>
      <p:sp>
        <p:nvSpPr>
          <p:cNvPr id="106" name="textbox 106"/>
          <p:cNvSpPr/>
          <p:nvPr/>
        </p:nvSpPr>
        <p:spPr>
          <a:xfrm>
            <a:off x="530397" y="426008"/>
            <a:ext cx="1647825" cy="460375"/>
          </a:xfrm>
          <a:prstGeom prst="rect">
            <a:avLst/>
          </a:prstGeom>
        </p:spPr>
        <p:txBody>
          <a:bodyPr vert="horz" wrap="square" lIns="0" tIns="0" rIns="0" bIns="0"/>
          <a:lstStyle/>
          <a:p>
            <a:pPr algn="l" rtl="0" eaLnBrk="0">
              <a:lnSpc>
                <a:spcPct val="82253"/>
              </a:lnSpc>
              <a:tabLst/>
            </a:pPr>
            <a:endParaRPr lang="Arial" altLang="Arial" sz="100" dirty="0"/>
          </a:p>
          <a:p>
            <a:pPr marL="12700" algn="l" rtl="0" eaLnBrk="0">
              <a:lnSpc>
                <a:spcPct val="92000"/>
              </a:lnSpc>
              <a:tabLst/>
            </a:pPr>
            <a:r>
              <a:rPr sz="3100" kern="0" spc="90" dirty="0">
                <a:solidFill>
                  <a:srgbClr val="8BC53F">
                    <a:alpha val="100000"/>
                  </a:srgbClr>
                </a:solidFill>
                <a:latin typeface="Microsoft YaHei"/>
                <a:ea typeface="Microsoft YaHei"/>
                <a:cs typeface="Microsoft YaHei"/>
              </a:rPr>
              <a:t>数据说明</a:t>
            </a:r>
            <a:endParaRPr lang="Microsoft YaHei" altLang="Microsoft YaHei" sz="3100" dirty="0"/>
          </a:p>
        </p:txBody>
      </p:sp>
      <p:pic>
        <p:nvPicPr>
          <p:cNvPr id="108" name="picture 108"/>
          <p:cNvPicPr>
            <a:picLocks noChangeAspect="1"/>
          </p:cNvPicPr>
          <p:nvPr/>
        </p:nvPicPr>
        <p:blipFill>
          <a:blip r:embed="rId2"/>
          <a:stretch>
            <a:fillRect/>
          </a:stretch>
        </p:blipFill>
        <p:spPr>
          <a:xfrm rot="21600000">
            <a:off x="7878892" y="289233"/>
            <a:ext cx="988988" cy="490439"/>
          </a:xfrm>
          <a:prstGeom prst="rect">
            <a:avLst/>
          </a:prstGeom>
        </p:spPr>
      </p:pic>
      <p:sp>
        <p:nvSpPr>
          <p:cNvPr id="110"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8" name="table 1398"/>
          <p:cNvGraphicFramePr>
            <a:graphicFrameLocks noGrp="1"/>
          </p:cNvGraphicFramePr>
          <p:nvPr/>
        </p:nvGraphicFramePr>
        <p:xfrm>
          <a:off x="1218911" y="1966845"/>
          <a:ext cx="6705599" cy="3907154"/>
        </p:xfrm>
        <a:graphic>
          <a:graphicData uri="http://schemas.openxmlformats.org/drawingml/2006/table">
            <a:tbl>
              <a:tblPr/>
              <a:tblGrid>
                <a:gridCol w="543559"/>
                <a:gridCol w="1357630"/>
                <a:gridCol w="1805304"/>
                <a:gridCol w="800100"/>
                <a:gridCol w="1301750"/>
                <a:gridCol w="897255"/>
              </a:tblGrid>
              <a:tr h="400684">
                <a:tc>
                  <a:txBody>
                    <a:bodyPr/>
                    <a:lstStyle/>
                    <a:p>
                      <a:pPr algn="l" rtl="0" eaLnBrk="0">
                        <a:lnSpc>
                          <a:spcPct val="110000"/>
                        </a:lnSpc>
                        <a:tabLst/>
                      </a:pPr>
                      <a:endParaRPr lang="Arial" altLang="Arial" sz="800" dirty="0"/>
                    </a:p>
                    <a:p>
                      <a:pPr marL="142239" algn="l" rtl="0" eaLnBrk="0">
                        <a:lnSpc>
                          <a:spcPct val="90000"/>
                        </a:lnSpc>
                        <a:spcBef>
                          <a:spcPts val="4"/>
                        </a:spcBef>
                        <a:tabLst/>
                      </a:pPr>
                      <a:r>
                        <a:rPr sz="1100" b="1" kern="0" spc="-30" dirty="0">
                          <a:solidFill>
                            <a:srgbClr val="FFFFFF">
                              <a:alpha val="100000"/>
                            </a:srgbClr>
                          </a:solidFill>
                          <a:latin typeface="Microsoft YaHei"/>
                          <a:ea typeface="Microsoft YaHei"/>
                          <a:cs typeface="Microsoft YaHei"/>
                        </a:rPr>
                        <a:t>序号</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10000"/>
                        </a:lnSpc>
                        <a:tabLst/>
                      </a:pPr>
                      <a:endParaRPr lang="Arial" altLang="Arial" sz="800" dirty="0"/>
                    </a:p>
                    <a:p>
                      <a:pPr marL="553719"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品牌</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0000"/>
                        </a:lnSpc>
                        <a:tabLst/>
                      </a:pPr>
                      <a:endParaRPr lang="Arial" altLang="Arial" sz="800" dirty="0"/>
                    </a:p>
                    <a:p>
                      <a:pPr marL="40005" algn="l" rtl="0" eaLnBrk="0">
                        <a:lnSpc>
                          <a:spcPct val="90000"/>
                        </a:lnSpc>
                        <a:spcBef>
                          <a:spcPts val="4"/>
                        </a:spcBef>
                        <a:tabLst/>
                      </a:pPr>
                      <a:r>
                        <a:rPr sz="1100" b="1" kern="0" spc="-50" dirty="0">
                          <a:solidFill>
                            <a:srgbClr val="FFFFFF">
                              <a:alpha val="100000"/>
                            </a:srgbClr>
                          </a:solidFill>
                          <a:latin typeface="Microsoft YaHei"/>
                          <a:ea typeface="Microsoft YaHei"/>
                          <a:cs typeface="Microsoft YaHei"/>
                        </a:rPr>
                        <a:t>展示广告投入指数增长绝对值</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1000"/>
                        </a:lnSpc>
                        <a:tabLst/>
                      </a:pPr>
                      <a:endParaRPr lang="Arial" altLang="Arial" sz="800" dirty="0"/>
                    </a:p>
                    <a:p>
                      <a:pPr algn="l" rtl="0" eaLnBrk="0">
                        <a:lnSpc>
                          <a:spcPct val="6388"/>
                        </a:lnSpc>
                        <a:tabLst/>
                      </a:pPr>
                      <a:endParaRPr lang="Arial" altLang="Arial" sz="100" dirty="0"/>
                    </a:p>
                    <a:p>
                      <a:pPr marL="275590" algn="l" rtl="0" eaLnBrk="0">
                        <a:lnSpc>
                          <a:spcPct val="89000"/>
                        </a:lnSpc>
                        <a:tabLst/>
                      </a:pPr>
                      <a:r>
                        <a:rPr sz="1100" b="1" kern="0" spc="-40" dirty="0">
                          <a:solidFill>
                            <a:srgbClr val="FFFFFF">
                              <a:alpha val="100000"/>
                            </a:srgbClr>
                          </a:solidFill>
                          <a:latin typeface="Microsoft YaHei"/>
                          <a:ea typeface="Microsoft YaHei"/>
                          <a:cs typeface="Microsoft YaHei"/>
                        </a:rPr>
                        <a:t>同比</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0000"/>
                        </a:lnSpc>
                        <a:tabLst/>
                      </a:pPr>
                      <a:endParaRPr lang="Arial" altLang="Arial" sz="800" dirty="0"/>
                    </a:p>
                    <a:p>
                      <a:pPr marL="338454" algn="l" rtl="0" eaLnBrk="0">
                        <a:lnSpc>
                          <a:spcPct val="90000"/>
                        </a:lnSpc>
                        <a:spcBef>
                          <a:spcPts val="4"/>
                        </a:spcBef>
                        <a:tabLst/>
                      </a:pPr>
                      <a:r>
                        <a:rPr sz="1100" b="1" kern="0" spc="-30" dirty="0">
                          <a:solidFill>
                            <a:srgbClr val="FFFFFF">
                              <a:alpha val="100000"/>
                            </a:srgbClr>
                          </a:solidFill>
                          <a:latin typeface="Microsoft YaHei"/>
                          <a:ea typeface="Microsoft YaHei"/>
                          <a:cs typeface="Microsoft YaHei"/>
                        </a:rPr>
                        <a:t>TOP1产品</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0000"/>
                        </a:lnSpc>
                        <a:tabLst/>
                      </a:pPr>
                      <a:endParaRPr lang="Arial" altLang="Arial" sz="800" dirty="0"/>
                    </a:p>
                    <a:p>
                      <a:pPr marL="182245"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产品品类</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r>
              <a:tr h="398144">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4000"/>
                        </a:lnSpc>
                        <a:tabLst/>
                      </a:pPr>
                      <a:endParaRPr lang="Arial" altLang="Arial" sz="900" dirty="0"/>
                    </a:p>
                    <a:p>
                      <a:pPr marL="791844" algn="l" rtl="0" eaLnBrk="0">
                        <a:lnSpc>
                          <a:spcPts val="1033"/>
                        </a:lnSpc>
                        <a:spcBef>
                          <a:spcPts val="3"/>
                        </a:spcBef>
                        <a:tabLst/>
                      </a:pPr>
                      <a:r>
                        <a:rPr sz="800" b="1" kern="0" spc="-40" dirty="0">
                          <a:solidFill>
                            <a:srgbClr val="FFFFFF">
                              <a:alpha val="100000"/>
                            </a:srgbClr>
                          </a:solidFill>
                          <a:latin typeface="Microsoft YaHei"/>
                          <a:ea typeface="Microsoft YaHei"/>
                          <a:cs typeface="Microsoft YaHei"/>
                        </a:rPr>
                        <a:t>（万）</a:t>
                      </a:r>
                      <a:endParaRPr lang="Microsoft YaHei" altLang="Microsoft YaHei" sz="8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12000"/>
                        </a:lnSpc>
                        <a:tabLst/>
                      </a:pPr>
                      <a:endParaRPr lang="Arial" altLang="Arial" sz="600" dirty="0"/>
                    </a:p>
                    <a:p>
                      <a:pPr marL="294004" algn="l" rtl="0" eaLnBrk="0">
                        <a:lnSpc>
                          <a:spcPts val="1451"/>
                        </a:lnSpc>
                        <a:spcBef>
                          <a:spcPts val="4"/>
                        </a:spcBef>
                        <a:tabLst/>
                      </a:pPr>
                      <a:r>
                        <a:rPr sz="900" b="1" kern="0" spc="-60" dirty="0">
                          <a:solidFill>
                            <a:srgbClr val="FFFFFF">
                              <a:alpha val="100000"/>
                            </a:srgbClr>
                          </a:solidFill>
                          <a:latin typeface="Microsoft YaHei"/>
                          <a:ea typeface="Microsoft YaHei"/>
                          <a:cs typeface="Microsoft YaHei"/>
                        </a:rPr>
                        <a:t>（%）</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r>
              <a:tr h="463550">
                <a:tc>
                  <a:txBody>
                    <a:bodyPr/>
                    <a:lstStyle/>
                    <a:p>
                      <a:pPr algn="l" rtl="0" eaLnBrk="0">
                        <a:lnSpc>
                          <a:spcPct val="123000"/>
                        </a:lnSpc>
                        <a:tabLst/>
                      </a:pPr>
                      <a:endParaRPr lang="Arial" altLang="Arial" sz="1000" dirty="0"/>
                    </a:p>
                    <a:p>
                      <a:pPr marL="24892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1F1"/>
                    </a:solidFill>
                  </a:tcPr>
                </a:tc>
                <a:tc>
                  <a:txBody>
                    <a:bodyPr/>
                    <a:lstStyle/>
                    <a:p>
                      <a:pPr algn="l" rtl="0" eaLnBrk="0">
                        <a:lnSpc>
                          <a:spcPct val="120000"/>
                        </a:lnSpc>
                        <a:tabLst/>
                      </a:pPr>
                      <a:endParaRPr lang="Arial" altLang="Arial" sz="1000" dirty="0"/>
                    </a:p>
                    <a:p>
                      <a:pPr marL="489584"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赫莲娜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5000"/>
                        </a:lnSpc>
                        <a:tabLst/>
                      </a:pPr>
                      <a:endParaRPr lang="Arial" altLang="Arial" sz="1000" dirty="0"/>
                    </a:p>
                    <a:p>
                      <a:pPr marL="708659"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6779.0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5000"/>
                        </a:lnSpc>
                        <a:tabLst/>
                      </a:pPr>
                      <a:endParaRPr lang="Arial" altLang="Arial" sz="1000" dirty="0"/>
                    </a:p>
                    <a:p>
                      <a:pPr marL="18732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245.8%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6000"/>
                        </a:lnSpc>
                        <a:tabLst/>
                      </a:pPr>
                      <a:endParaRPr lang="Arial" altLang="Arial" sz="600" dirty="0"/>
                    </a:p>
                    <a:p>
                      <a:pPr marL="144145" algn="l" rtl="0" eaLnBrk="0">
                        <a:lnSpc>
                          <a:spcPct val="83000"/>
                        </a:lnSpc>
                        <a:spcBef>
                          <a:spcPts val="3"/>
                        </a:spcBef>
                        <a:tabLst/>
                      </a:pPr>
                      <a:r>
                        <a:rPr sz="1000" kern="0" spc="-10" dirty="0">
                          <a:solidFill>
                            <a:srgbClr val="595959">
                              <a:alpha val="100000"/>
                            </a:srgbClr>
                          </a:solidFill>
                          <a:latin typeface="Microsoft YaHei"/>
                          <a:ea typeface="Microsoft YaHei"/>
                          <a:cs typeface="Microsoft YaHei"/>
                        </a:rPr>
                        <a:t>活颜修护舒缓晚霜</a:t>
                      </a:r>
                      <a:endParaRPr lang="Microsoft YaHei" altLang="Microsoft YaHei" sz="1000" dirty="0"/>
                    </a:p>
                    <a:p>
                      <a:pPr marL="416559" algn="l" rtl="0" eaLnBrk="0">
                        <a:lnSpc>
                          <a:spcPts val="1291"/>
                        </a:lnSpc>
                        <a:tabLst/>
                      </a:pPr>
                      <a:r>
                        <a:rPr sz="900" kern="0" spc="-40" dirty="0">
                          <a:solidFill>
                            <a:srgbClr val="595959">
                              <a:alpha val="100000"/>
                            </a:srgbClr>
                          </a:solidFill>
                          <a:latin typeface="Microsoft YaHei"/>
                          <a:ea typeface="Microsoft YaHei"/>
                          <a:cs typeface="Microsoft YaHei"/>
                        </a:rPr>
                        <a:t>（黑绷带）</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0000"/>
                        </a:lnSpc>
                        <a:tabLst/>
                      </a:pPr>
                      <a:endParaRPr lang="Arial" altLang="Arial" sz="1000" dirty="0"/>
                    </a:p>
                    <a:p>
                      <a:pPr marL="258445"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护肤品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42900">
                <a:tc>
                  <a:txBody>
                    <a:bodyPr/>
                    <a:lstStyle/>
                    <a:p>
                      <a:pPr algn="l" rtl="0" eaLnBrk="0">
                        <a:lnSpc>
                          <a:spcPct val="106000"/>
                        </a:lnSpc>
                        <a:tabLst/>
                      </a:pPr>
                      <a:endParaRPr lang="Arial" altLang="Arial" sz="800" dirty="0"/>
                    </a:p>
                    <a:p>
                      <a:pPr marL="243204"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12000"/>
                        </a:lnSpc>
                        <a:tabLst/>
                      </a:pPr>
                      <a:endParaRPr lang="Arial" altLang="Arial" sz="700" dirty="0"/>
                    </a:p>
                    <a:p>
                      <a:pPr algn="l" rtl="0" eaLnBrk="0">
                        <a:lnSpc>
                          <a:spcPct val="6050"/>
                        </a:lnSpc>
                        <a:tabLst/>
                      </a:pPr>
                      <a:endParaRPr lang="Arial" altLang="Arial" sz="100" dirty="0"/>
                    </a:p>
                    <a:p>
                      <a:pPr marL="489584" algn="l" rtl="0" eaLnBrk="0">
                        <a:lnSpc>
                          <a:spcPct val="90000"/>
                        </a:lnSpc>
                        <a:tabLst/>
                      </a:pPr>
                      <a:r>
                        <a:rPr sz="1000" kern="0" spc="-10" dirty="0">
                          <a:solidFill>
                            <a:srgbClr val="595959">
                              <a:alpha val="100000"/>
                            </a:srgbClr>
                          </a:solidFill>
                          <a:latin typeface="Microsoft YaHei"/>
                          <a:ea typeface="Microsoft YaHei"/>
                          <a:cs typeface="Microsoft YaHei"/>
                        </a:rPr>
                        <a:t>娇韵诗</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800" dirty="0"/>
                    </a:p>
                    <a:p>
                      <a:pPr marL="71437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1835.1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800" dirty="0"/>
                    </a:p>
                    <a:p>
                      <a:pPr marL="193039"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165.3%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4000"/>
                        </a:lnSpc>
                        <a:tabLst/>
                      </a:pPr>
                      <a:endParaRPr lang="Arial" altLang="Arial" sz="700" dirty="0"/>
                    </a:p>
                    <a:p>
                      <a:pPr marL="273050"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至臻凝时面霜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4000"/>
                        </a:lnSpc>
                        <a:tabLst/>
                      </a:pPr>
                      <a:endParaRPr lang="Arial" altLang="Arial" sz="700" dirty="0"/>
                    </a:p>
                    <a:p>
                      <a:pPr marL="258445"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护肤品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342900">
                <a:tc>
                  <a:txBody>
                    <a:bodyPr/>
                    <a:lstStyle/>
                    <a:p>
                      <a:pPr algn="l" rtl="0" eaLnBrk="0">
                        <a:lnSpc>
                          <a:spcPct val="105000"/>
                        </a:lnSpc>
                        <a:tabLst/>
                      </a:pPr>
                      <a:endParaRPr lang="Arial" altLang="Arial" sz="800" dirty="0"/>
                    </a:p>
                    <a:p>
                      <a:pPr marL="245109"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5000"/>
                        </a:lnSpc>
                        <a:tabLst/>
                      </a:pPr>
                      <a:endParaRPr lang="Arial" altLang="Arial" sz="900" dirty="0"/>
                    </a:p>
                    <a:p>
                      <a:pPr marL="570230" algn="l" rtl="0" eaLnBrk="0">
                        <a:lnSpc>
                          <a:spcPct val="73000"/>
                        </a:lnSpc>
                        <a:spcBef>
                          <a:spcPts val="6"/>
                        </a:spcBef>
                        <a:tabLst/>
                      </a:pPr>
                      <a:r>
                        <a:rPr sz="1000" kern="0" spc="-10" dirty="0">
                          <a:solidFill>
                            <a:srgbClr val="595959">
                              <a:alpha val="100000"/>
                            </a:srgbClr>
                          </a:solidFill>
                          <a:latin typeface="Calibri"/>
                          <a:ea typeface="Calibri"/>
                          <a:cs typeface="Calibri"/>
                        </a:rPr>
                        <a:t>SK-II</a:t>
                      </a:r>
                      <a:endParaRPr lang="Calibri" altLang="Calibr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5000"/>
                        </a:lnSpc>
                        <a:tabLst/>
                      </a:pPr>
                      <a:endParaRPr lang="Arial" altLang="Arial" sz="800" dirty="0"/>
                    </a:p>
                    <a:p>
                      <a:pPr marL="71437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1272.0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5000"/>
                        </a:lnSpc>
                        <a:tabLst/>
                      </a:pPr>
                      <a:endParaRPr lang="Arial" altLang="Arial" sz="800" dirty="0"/>
                    </a:p>
                    <a:p>
                      <a:pPr marL="22479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26.6%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1000"/>
                        </a:lnSpc>
                        <a:tabLst/>
                      </a:pPr>
                      <a:endParaRPr lang="Arial" altLang="Arial" sz="700" dirty="0"/>
                    </a:p>
                    <a:p>
                      <a:pPr marL="306704"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SK-II 神仙水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700" dirty="0"/>
                    </a:p>
                    <a:p>
                      <a:pPr marL="258445" algn="l" rtl="0" eaLnBrk="0">
                        <a:lnSpc>
                          <a:spcPct val="89000"/>
                        </a:lnSpc>
                        <a:spcBef>
                          <a:spcPts val="7"/>
                        </a:spcBef>
                        <a:tabLst/>
                      </a:pPr>
                      <a:r>
                        <a:rPr sz="1000" kern="0" spc="-10" dirty="0">
                          <a:solidFill>
                            <a:srgbClr val="595959">
                              <a:alpha val="100000"/>
                            </a:srgbClr>
                          </a:solidFill>
                          <a:latin typeface="Microsoft YaHei"/>
                          <a:ea typeface="Microsoft YaHei"/>
                          <a:cs typeface="Microsoft YaHei"/>
                        </a:rPr>
                        <a:t>护肤品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42900">
                <a:tc>
                  <a:txBody>
                    <a:bodyPr/>
                    <a:lstStyle/>
                    <a:p>
                      <a:pPr algn="l" rtl="0" eaLnBrk="0">
                        <a:lnSpc>
                          <a:spcPct val="107000"/>
                        </a:lnSpc>
                        <a:tabLst/>
                      </a:pPr>
                      <a:endParaRPr lang="Arial" altLang="Arial" sz="800" dirty="0"/>
                    </a:p>
                    <a:p>
                      <a:pPr marL="236854" algn="l" rtl="0" eaLnBrk="0">
                        <a:lnSpc>
                          <a:spcPct val="83000"/>
                        </a:lnSpc>
                        <a:spcBef>
                          <a:spcPts val="6"/>
                        </a:spcBef>
                        <a:tabLst/>
                      </a:pPr>
                      <a:r>
                        <a:rPr sz="1000" kern="0" spc="-20" dirty="0">
                          <a:solidFill>
                            <a:srgbClr val="595959">
                              <a:alpha val="100000"/>
                            </a:srgbClr>
                          </a:solidFill>
                          <a:latin typeface="Microsoft YaHei"/>
                          <a:ea typeface="Microsoft YaHei"/>
                          <a:cs typeface="Microsoft YaHei"/>
                        </a:rPr>
                        <a:t>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0000"/>
                        </a:lnSpc>
                        <a:tabLst/>
                      </a:pPr>
                      <a:endParaRPr lang="Arial" altLang="Arial" sz="800" dirty="0"/>
                    </a:p>
                    <a:p>
                      <a:pPr marL="490219"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香奈儿</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800" dirty="0"/>
                    </a:p>
                    <a:p>
                      <a:pPr marL="71437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1198.8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800" dirty="0"/>
                    </a:p>
                    <a:p>
                      <a:pPr marL="22796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54.7%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4000"/>
                        </a:lnSpc>
                        <a:tabLst/>
                      </a:pPr>
                      <a:endParaRPr lang="Arial" altLang="Arial" sz="700" dirty="0"/>
                    </a:p>
                    <a:p>
                      <a:pPr marL="273050" algn="l" rtl="0" eaLnBrk="0">
                        <a:lnSpc>
                          <a:spcPct val="89000"/>
                        </a:lnSpc>
                        <a:spcBef>
                          <a:spcPts val="2"/>
                        </a:spcBef>
                        <a:tabLst/>
                      </a:pPr>
                      <a:r>
                        <a:rPr sz="1000" kern="0" spc="-10" dirty="0">
                          <a:solidFill>
                            <a:srgbClr val="595959">
                              <a:alpha val="100000"/>
                            </a:srgbClr>
                          </a:solidFill>
                          <a:latin typeface="Microsoft YaHei"/>
                          <a:ea typeface="Microsoft YaHei"/>
                          <a:cs typeface="Microsoft YaHei"/>
                        </a:rPr>
                        <a:t>可可小姐香水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0000"/>
                        </a:lnSpc>
                        <a:tabLst/>
                      </a:pPr>
                      <a:endParaRPr lang="Arial" altLang="Arial" sz="800" dirty="0"/>
                    </a:p>
                    <a:p>
                      <a:pPr marL="321945" algn="l" rtl="0" eaLnBrk="0">
                        <a:lnSpc>
                          <a:spcPct val="89000"/>
                        </a:lnSpc>
                        <a:spcBef>
                          <a:spcPts val="1"/>
                        </a:spcBef>
                        <a:tabLst/>
                      </a:pPr>
                      <a:r>
                        <a:rPr sz="1000" kern="0" spc="-20" dirty="0">
                          <a:solidFill>
                            <a:srgbClr val="595959">
                              <a:alpha val="100000"/>
                            </a:srgbClr>
                          </a:solidFill>
                          <a:latin typeface="Microsoft YaHei"/>
                          <a:ea typeface="Microsoft YaHei"/>
                          <a:cs typeface="Microsoft YaHei"/>
                        </a:rPr>
                        <a:t>香水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463550">
                <a:tc>
                  <a:txBody>
                    <a:bodyPr/>
                    <a:lstStyle/>
                    <a:p>
                      <a:pPr algn="l" rtl="0" eaLnBrk="0">
                        <a:lnSpc>
                          <a:spcPct val="125000"/>
                        </a:lnSpc>
                        <a:tabLst/>
                      </a:pPr>
                      <a:endParaRPr lang="Arial" altLang="Arial" sz="1000" dirty="0"/>
                    </a:p>
                    <a:p>
                      <a:pPr marL="247015" algn="l" rtl="0" eaLnBrk="0">
                        <a:lnSpc>
                          <a:spcPct val="83000"/>
                        </a:lnSpc>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31000"/>
                        </a:lnSpc>
                        <a:tabLst/>
                      </a:pPr>
                      <a:endParaRPr lang="Arial" altLang="Arial" sz="1000" dirty="0"/>
                    </a:p>
                    <a:p>
                      <a:pPr algn="l" rtl="0" eaLnBrk="0">
                        <a:lnSpc>
                          <a:spcPct val="9970"/>
                        </a:lnSpc>
                        <a:tabLst/>
                      </a:pPr>
                      <a:endParaRPr lang="Arial" altLang="Arial" sz="100" dirty="0"/>
                    </a:p>
                    <a:p>
                      <a:pPr marL="432434" algn="l" rtl="0" eaLnBrk="0">
                        <a:lnSpc>
                          <a:spcPct val="76000"/>
                        </a:lnSpc>
                        <a:tabLst/>
                      </a:pPr>
                      <a:r>
                        <a:rPr sz="1000" kern="0" spc="-20" dirty="0">
                          <a:solidFill>
                            <a:srgbClr val="595959">
                              <a:alpha val="100000"/>
                            </a:srgbClr>
                          </a:solidFill>
                          <a:latin typeface="Calibri"/>
                          <a:ea typeface="Calibri"/>
                          <a:cs typeface="Calibri"/>
                        </a:rPr>
                        <a:t>Tom</a:t>
                      </a:r>
                      <a:r>
                        <a:rPr sz="1000" kern="0" spc="110" dirty="0">
                          <a:solidFill>
                            <a:srgbClr val="595959">
                              <a:alpha val="100000"/>
                            </a:srgbClr>
                          </a:solidFill>
                          <a:latin typeface="Calibri"/>
                          <a:ea typeface="Calibri"/>
                          <a:cs typeface="Calibri"/>
                        </a:rPr>
                        <a:t> </a:t>
                      </a:r>
                      <a:r>
                        <a:rPr sz="1000" kern="0" spc="-20" dirty="0">
                          <a:solidFill>
                            <a:srgbClr val="595959">
                              <a:alpha val="100000"/>
                            </a:srgbClr>
                          </a:solidFill>
                          <a:latin typeface="Calibri"/>
                          <a:ea typeface="Calibri"/>
                          <a:cs typeface="Calibri"/>
                        </a:rPr>
                        <a:t>Ford</a:t>
                      </a:r>
                      <a:endParaRPr lang="Calibri" altLang="Calibr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1000" dirty="0"/>
                    </a:p>
                    <a:p>
                      <a:pPr marL="744855" algn="l" rtl="0" eaLnBrk="0">
                        <a:lnSpc>
                          <a:spcPct val="84000"/>
                        </a:lnSpc>
                        <a:tabLst/>
                      </a:pPr>
                      <a:r>
                        <a:rPr sz="1000" kern="0" spc="-20" dirty="0">
                          <a:solidFill>
                            <a:srgbClr val="595959">
                              <a:alpha val="100000"/>
                            </a:srgbClr>
                          </a:solidFill>
                          <a:latin typeface="Microsoft YaHei"/>
                          <a:ea typeface="Microsoft YaHei"/>
                          <a:cs typeface="Microsoft YaHei"/>
                        </a:rPr>
                        <a:t>956.6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1000" dirty="0"/>
                    </a:p>
                    <a:p>
                      <a:pPr marL="1873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248.3%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5000"/>
                        </a:lnSpc>
                        <a:tabLst/>
                      </a:pPr>
                      <a:endParaRPr lang="Arial" altLang="Arial" sz="700" dirty="0"/>
                    </a:p>
                    <a:p>
                      <a:pPr marL="309879" algn="l" rtl="0" eaLnBrk="0">
                        <a:lnSpc>
                          <a:spcPts val="780"/>
                        </a:lnSpc>
                        <a:spcBef>
                          <a:spcPts val="6"/>
                        </a:spcBef>
                        <a:tabLst/>
                      </a:pPr>
                      <a:r>
                        <a:rPr sz="1000" kern="0" spc="-20" dirty="0">
                          <a:solidFill>
                            <a:srgbClr val="595959">
                              <a:alpha val="100000"/>
                            </a:srgbClr>
                          </a:solidFill>
                          <a:latin typeface="Microsoft YaHei"/>
                          <a:ea typeface="Microsoft YaHei"/>
                          <a:cs typeface="Microsoft YaHei"/>
                        </a:rPr>
                        <a:t>TOM</a:t>
                      </a:r>
                      <a:r>
                        <a:rPr sz="1000" kern="0" spc="9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FORD</a:t>
                      </a:r>
                      <a:endParaRPr lang="Microsoft YaHei" altLang="Microsoft YaHei" sz="1000" dirty="0"/>
                    </a:p>
                    <a:p>
                      <a:pPr marL="278129" algn="l" rtl="0" eaLnBrk="0">
                        <a:lnSpc>
                          <a:spcPts val="1321"/>
                        </a:lnSpc>
                        <a:tabLst/>
                      </a:pPr>
                      <a:r>
                        <a:rPr sz="1000" kern="0" spc="-20" dirty="0">
                          <a:solidFill>
                            <a:srgbClr val="595959">
                              <a:alpha val="100000"/>
                            </a:srgbClr>
                          </a:solidFill>
                          <a:latin typeface="Microsoft YaHei"/>
                          <a:ea typeface="Microsoft YaHei"/>
                          <a:cs typeface="Microsoft YaHei"/>
                        </a:rPr>
                        <a:t>电光樱桃香水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1000" dirty="0"/>
                    </a:p>
                    <a:p>
                      <a:pPr marL="321945" algn="l" rtl="0" eaLnBrk="0">
                        <a:lnSpc>
                          <a:spcPct val="89000"/>
                        </a:lnSpc>
                        <a:spcBef>
                          <a:spcPts val="1"/>
                        </a:spcBef>
                        <a:tabLst/>
                      </a:pPr>
                      <a:r>
                        <a:rPr sz="1000" kern="0" spc="-20" dirty="0">
                          <a:solidFill>
                            <a:srgbClr val="595959">
                              <a:alpha val="100000"/>
                            </a:srgbClr>
                          </a:solidFill>
                          <a:latin typeface="Microsoft YaHei"/>
                          <a:ea typeface="Microsoft YaHei"/>
                          <a:cs typeface="Microsoft YaHei"/>
                        </a:rPr>
                        <a:t>香水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63550">
                <a:tc>
                  <a:txBody>
                    <a:bodyPr/>
                    <a:lstStyle/>
                    <a:p>
                      <a:pPr algn="l" rtl="0" eaLnBrk="0">
                        <a:lnSpc>
                          <a:spcPct val="123000"/>
                        </a:lnSpc>
                        <a:tabLst/>
                      </a:pPr>
                      <a:endParaRPr lang="Arial" altLang="Arial" sz="1000" dirty="0"/>
                    </a:p>
                    <a:p>
                      <a:pPr algn="l" rtl="0" eaLnBrk="0">
                        <a:lnSpc>
                          <a:spcPct val="8786"/>
                        </a:lnSpc>
                        <a:tabLst/>
                      </a:pPr>
                      <a:endParaRPr lang="Arial" altLang="Arial" sz="100" dirty="0"/>
                    </a:p>
                    <a:p>
                      <a:pPr marL="243204" algn="l" rtl="0" eaLnBrk="0">
                        <a:lnSpc>
                          <a:spcPct val="84000"/>
                        </a:lnSpc>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17000"/>
                        </a:lnSpc>
                        <a:tabLst/>
                      </a:pPr>
                      <a:endParaRPr lang="Arial" altLang="Arial" sz="1000" dirty="0"/>
                    </a:p>
                    <a:p>
                      <a:pPr algn="l" rtl="0" eaLnBrk="0">
                        <a:lnSpc>
                          <a:spcPct val="8360"/>
                        </a:lnSpc>
                        <a:tabLst/>
                      </a:pPr>
                      <a:endParaRPr lang="Arial" altLang="Arial" sz="100" dirty="0"/>
                    </a:p>
                    <a:p>
                      <a:pPr marL="490855" algn="l" rtl="0" eaLnBrk="0">
                        <a:lnSpc>
                          <a:spcPct val="90000"/>
                        </a:lnSpc>
                        <a:tabLst/>
                      </a:pPr>
                      <a:r>
                        <a:rPr sz="1000" kern="0" spc="-10" dirty="0">
                          <a:solidFill>
                            <a:srgbClr val="595959">
                              <a:alpha val="100000"/>
                            </a:srgbClr>
                          </a:solidFill>
                          <a:latin typeface="Microsoft YaHei"/>
                          <a:ea typeface="Microsoft YaHei"/>
                          <a:cs typeface="Microsoft YaHei"/>
                        </a:rPr>
                        <a:t>资生堂</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1000" dirty="0"/>
                    </a:p>
                    <a:p>
                      <a:pPr algn="l" rtl="0" eaLnBrk="0">
                        <a:lnSpc>
                          <a:spcPct val="8766"/>
                        </a:lnSpc>
                        <a:tabLst/>
                      </a:pPr>
                      <a:endParaRPr lang="Arial" altLang="Arial" sz="100" dirty="0"/>
                    </a:p>
                    <a:p>
                      <a:pPr marL="745490" algn="l" rtl="0" eaLnBrk="0">
                        <a:lnSpc>
                          <a:spcPct val="84000"/>
                        </a:lnSpc>
                        <a:tabLst/>
                      </a:pPr>
                      <a:r>
                        <a:rPr sz="1000" kern="0" spc="-20" dirty="0">
                          <a:solidFill>
                            <a:srgbClr val="595959">
                              <a:alpha val="100000"/>
                            </a:srgbClr>
                          </a:solidFill>
                          <a:latin typeface="Microsoft YaHei"/>
                          <a:ea typeface="Microsoft YaHei"/>
                          <a:cs typeface="Microsoft YaHei"/>
                        </a:rPr>
                        <a:t>774.1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1000" dirty="0"/>
                    </a:p>
                    <a:p>
                      <a:pPr algn="l" rtl="0" eaLnBrk="0">
                        <a:lnSpc>
                          <a:spcPct val="8786"/>
                        </a:lnSpc>
                        <a:tabLst/>
                      </a:pPr>
                      <a:endParaRPr lang="Arial" altLang="Arial" sz="100" dirty="0"/>
                    </a:p>
                    <a:p>
                      <a:pPr marL="226059" algn="l" rtl="0" eaLnBrk="0">
                        <a:lnSpc>
                          <a:spcPct val="84000"/>
                        </a:lnSpc>
                        <a:tabLst/>
                      </a:pPr>
                      <a:r>
                        <a:rPr sz="1000" kern="0" spc="-20" dirty="0">
                          <a:solidFill>
                            <a:srgbClr val="595959">
                              <a:alpha val="100000"/>
                            </a:srgbClr>
                          </a:solidFill>
                          <a:latin typeface="Microsoft YaHei"/>
                          <a:ea typeface="Microsoft YaHei"/>
                          <a:cs typeface="Microsoft YaHei"/>
                        </a:rPr>
                        <a:t>30.2%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3000"/>
                        </a:lnSpc>
                        <a:tabLst/>
                      </a:pPr>
                      <a:endParaRPr lang="Arial" altLang="Arial" sz="600" dirty="0"/>
                    </a:p>
                    <a:p>
                      <a:pPr marL="404495" algn="l" rtl="0" eaLnBrk="0">
                        <a:lnSpc>
                          <a:spcPct val="90000"/>
                        </a:lnSpc>
                        <a:tabLst/>
                      </a:pPr>
                      <a:r>
                        <a:rPr sz="1000" kern="0" spc="-20" dirty="0">
                          <a:solidFill>
                            <a:srgbClr val="595959">
                              <a:alpha val="100000"/>
                            </a:srgbClr>
                          </a:solidFill>
                          <a:latin typeface="Microsoft YaHei"/>
                          <a:ea typeface="Microsoft YaHei"/>
                          <a:cs typeface="Microsoft YaHei"/>
                        </a:rPr>
                        <a:t>时光琉璃</a:t>
                      </a:r>
                      <a:endParaRPr lang="Microsoft YaHei" altLang="Microsoft YaHei" sz="1000" dirty="0"/>
                    </a:p>
                    <a:p>
                      <a:pPr marL="144779" algn="l" rtl="0" eaLnBrk="0">
                        <a:lnSpc>
                          <a:spcPct val="90000"/>
                        </a:lnSpc>
                        <a:spcBef>
                          <a:spcPts val="120"/>
                        </a:spcBef>
                        <a:tabLst/>
                      </a:pPr>
                      <a:r>
                        <a:rPr sz="1000" kern="0" spc="-10" dirty="0">
                          <a:solidFill>
                            <a:srgbClr val="595959">
                              <a:alpha val="100000"/>
                            </a:srgbClr>
                          </a:solidFill>
                          <a:latin typeface="Microsoft YaHei"/>
                          <a:ea typeface="Microsoft YaHei"/>
                          <a:cs typeface="Microsoft YaHei"/>
                        </a:rPr>
                        <a:t>御藏臻萃奢养夜霜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1000" dirty="0"/>
                    </a:p>
                    <a:p>
                      <a:pPr algn="l" rtl="0" eaLnBrk="0">
                        <a:lnSpc>
                          <a:spcPct val="8341"/>
                        </a:lnSpc>
                        <a:tabLst/>
                      </a:pPr>
                      <a:endParaRPr lang="Arial" altLang="Arial" sz="100" dirty="0"/>
                    </a:p>
                    <a:p>
                      <a:pPr marL="258445" algn="l" rtl="0" eaLnBrk="0">
                        <a:lnSpc>
                          <a:spcPct val="89000"/>
                        </a:lnSpc>
                        <a:tabLst/>
                      </a:pPr>
                      <a:r>
                        <a:rPr sz="1000" kern="0" spc="-10" dirty="0">
                          <a:solidFill>
                            <a:srgbClr val="595959">
                              <a:alpha val="100000"/>
                            </a:srgbClr>
                          </a:solidFill>
                          <a:latin typeface="Microsoft YaHei"/>
                          <a:ea typeface="Microsoft YaHei"/>
                          <a:cs typeface="Microsoft YaHei"/>
                        </a:rPr>
                        <a:t>护肤品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342900">
                <a:tc>
                  <a:txBody>
                    <a:bodyPr/>
                    <a:lstStyle/>
                    <a:p>
                      <a:pPr algn="l" rtl="0" eaLnBrk="0">
                        <a:lnSpc>
                          <a:spcPct val="105000"/>
                        </a:lnSpc>
                        <a:tabLst/>
                      </a:pPr>
                      <a:endParaRPr lang="Arial" altLang="Arial" sz="800" dirty="0"/>
                    </a:p>
                    <a:p>
                      <a:pPr algn="l" rtl="0" eaLnBrk="0">
                        <a:lnSpc>
                          <a:spcPct val="7662"/>
                        </a:lnSpc>
                        <a:tabLst/>
                      </a:pPr>
                      <a:endParaRPr lang="Arial" altLang="Arial" sz="100" dirty="0"/>
                    </a:p>
                    <a:p>
                      <a:pPr marL="242570" algn="l" rtl="0" eaLnBrk="0">
                        <a:lnSpc>
                          <a:spcPct val="83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0000"/>
                        </a:lnSpc>
                        <a:tabLst/>
                      </a:pPr>
                      <a:endParaRPr lang="Arial" altLang="Arial" sz="800" dirty="0"/>
                    </a:p>
                    <a:p>
                      <a:pPr algn="l" rtl="0" eaLnBrk="0">
                        <a:lnSpc>
                          <a:spcPct val="6699"/>
                        </a:lnSpc>
                        <a:tabLst/>
                      </a:pPr>
                      <a:endParaRPr lang="Arial" altLang="Arial" sz="100" dirty="0"/>
                    </a:p>
                    <a:p>
                      <a:pPr marL="553719" algn="l" rtl="0" eaLnBrk="0">
                        <a:lnSpc>
                          <a:spcPct val="89000"/>
                        </a:lnSpc>
                        <a:tabLst/>
                      </a:pPr>
                      <a:r>
                        <a:rPr sz="1000" kern="0" spc="-10" dirty="0">
                          <a:solidFill>
                            <a:srgbClr val="595959">
                              <a:alpha val="100000"/>
                            </a:srgbClr>
                          </a:solidFill>
                          <a:latin typeface="Microsoft YaHei"/>
                          <a:ea typeface="Microsoft YaHei"/>
                          <a:cs typeface="Microsoft YaHei"/>
                        </a:rPr>
                        <a:t>迪奥</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800" dirty="0"/>
                    </a:p>
                    <a:p>
                      <a:pPr marL="7461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681.5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800" dirty="0"/>
                    </a:p>
                    <a:p>
                      <a:pPr marL="22479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29.8%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3000"/>
                        </a:lnSpc>
                        <a:tabLst/>
                      </a:pPr>
                      <a:endParaRPr lang="Arial" altLang="Arial" sz="700" dirty="0"/>
                    </a:p>
                    <a:p>
                      <a:pPr marL="208915" algn="l" rtl="0" eaLnBrk="0">
                        <a:lnSpc>
                          <a:spcPct val="90000"/>
                        </a:lnSpc>
                        <a:spcBef>
                          <a:spcPts val="7"/>
                        </a:spcBef>
                        <a:tabLst/>
                      </a:pPr>
                      <a:r>
                        <a:rPr sz="1000" kern="0" spc="-10" dirty="0">
                          <a:solidFill>
                            <a:srgbClr val="595959">
                              <a:alpha val="100000"/>
                            </a:srgbClr>
                          </a:solidFill>
                          <a:latin typeface="Microsoft YaHei"/>
                          <a:ea typeface="Microsoft YaHei"/>
                          <a:cs typeface="Microsoft YaHei"/>
                        </a:rPr>
                        <a:t>凝脂恒久粉底液</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0000"/>
                        </a:lnSpc>
                        <a:tabLst/>
                      </a:pPr>
                      <a:endParaRPr lang="Arial" altLang="Arial" sz="800" dirty="0"/>
                    </a:p>
                    <a:p>
                      <a:pPr algn="l" rtl="0" eaLnBrk="0">
                        <a:lnSpc>
                          <a:spcPct val="6543"/>
                        </a:lnSpc>
                        <a:tabLst/>
                      </a:pPr>
                      <a:endParaRPr lang="Arial" altLang="Arial" sz="100" dirty="0"/>
                    </a:p>
                    <a:p>
                      <a:pPr marL="258445" algn="l" rtl="0" eaLnBrk="0">
                        <a:lnSpc>
                          <a:spcPct val="89000"/>
                        </a:lnSpc>
                        <a:tabLst/>
                      </a:pPr>
                      <a:r>
                        <a:rPr sz="1000" kern="0" spc="-10" dirty="0">
                          <a:solidFill>
                            <a:srgbClr val="595959">
                              <a:alpha val="100000"/>
                            </a:srgbClr>
                          </a:solidFill>
                          <a:latin typeface="Microsoft YaHei"/>
                          <a:ea typeface="Microsoft YaHei"/>
                          <a:cs typeface="Microsoft YaHei"/>
                        </a:rPr>
                        <a:t>化妆品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46075">
                <a:tc>
                  <a:txBody>
                    <a:bodyPr/>
                    <a:lstStyle/>
                    <a:p>
                      <a:pPr algn="l" rtl="0" eaLnBrk="0">
                        <a:lnSpc>
                          <a:spcPct val="105000"/>
                        </a:lnSpc>
                        <a:tabLst/>
                      </a:pPr>
                      <a:endParaRPr lang="Arial" altLang="Arial" sz="800" dirty="0"/>
                    </a:p>
                    <a:p>
                      <a:pPr algn="l" rtl="0" eaLnBrk="0">
                        <a:lnSpc>
                          <a:spcPct val="6657"/>
                        </a:lnSpc>
                        <a:tabLst/>
                      </a:pPr>
                      <a:endParaRPr lang="Arial" altLang="Arial" sz="100" dirty="0"/>
                    </a:p>
                    <a:p>
                      <a:pPr marL="241934" algn="l" rtl="0" eaLnBrk="0">
                        <a:lnSpc>
                          <a:spcPct val="84000"/>
                        </a:lnSpc>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13000"/>
                        </a:lnSpc>
                        <a:tabLst/>
                      </a:pPr>
                      <a:endParaRPr lang="Arial" altLang="Arial" sz="700" dirty="0"/>
                    </a:p>
                    <a:p>
                      <a:pPr marL="426719" algn="l" rtl="0" eaLnBrk="0">
                        <a:lnSpc>
                          <a:spcPct val="89000"/>
                        </a:lnSpc>
                        <a:spcBef>
                          <a:spcPts val="7"/>
                        </a:spcBef>
                        <a:tabLst/>
                      </a:pPr>
                      <a:r>
                        <a:rPr sz="1000" kern="0" spc="-10" dirty="0">
                          <a:solidFill>
                            <a:srgbClr val="595959">
                              <a:alpha val="100000"/>
                            </a:srgbClr>
                          </a:solidFill>
                          <a:latin typeface="Microsoft YaHei"/>
                          <a:ea typeface="Microsoft YaHei"/>
                          <a:cs typeface="Microsoft YaHei"/>
                        </a:rPr>
                        <a:t>肌肤之钥</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5000"/>
                        </a:lnSpc>
                        <a:tabLst/>
                      </a:pPr>
                      <a:endParaRPr lang="Arial" altLang="Arial" sz="800" dirty="0"/>
                    </a:p>
                    <a:p>
                      <a:pPr algn="l" rtl="0" eaLnBrk="0">
                        <a:lnSpc>
                          <a:spcPct val="7083"/>
                        </a:lnSpc>
                        <a:tabLst/>
                      </a:pPr>
                      <a:endParaRPr lang="Arial" altLang="Arial" sz="100" dirty="0"/>
                    </a:p>
                    <a:p>
                      <a:pPr marL="739775" algn="l" rtl="0" eaLnBrk="0">
                        <a:lnSpc>
                          <a:spcPct val="84000"/>
                        </a:lnSpc>
                        <a:tabLst/>
                      </a:pPr>
                      <a:r>
                        <a:rPr sz="1000" kern="0" spc="-10" dirty="0">
                          <a:solidFill>
                            <a:srgbClr val="595959">
                              <a:alpha val="100000"/>
                            </a:srgbClr>
                          </a:solidFill>
                          <a:latin typeface="Microsoft YaHei"/>
                          <a:ea typeface="Microsoft YaHei"/>
                          <a:cs typeface="Microsoft YaHei"/>
                        </a:rPr>
                        <a:t>488.3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5000"/>
                        </a:lnSpc>
                        <a:tabLst/>
                      </a:pPr>
                      <a:endParaRPr lang="Arial" altLang="Arial" sz="800" dirty="0"/>
                    </a:p>
                    <a:p>
                      <a:pPr algn="l" rtl="0" eaLnBrk="0">
                        <a:lnSpc>
                          <a:spcPct val="6676"/>
                        </a:lnSpc>
                        <a:tabLst/>
                      </a:pPr>
                      <a:endParaRPr lang="Arial" altLang="Arial" sz="100" dirty="0"/>
                    </a:p>
                    <a:p>
                      <a:pPr marL="223520" algn="l" rtl="0" eaLnBrk="0">
                        <a:lnSpc>
                          <a:spcPct val="84000"/>
                        </a:lnSpc>
                        <a:tabLst/>
                      </a:pPr>
                      <a:r>
                        <a:rPr sz="1000" kern="0" spc="-20" dirty="0">
                          <a:solidFill>
                            <a:srgbClr val="595959">
                              <a:alpha val="100000"/>
                            </a:srgbClr>
                          </a:solidFill>
                          <a:latin typeface="Microsoft YaHei"/>
                          <a:ea typeface="Microsoft YaHei"/>
                          <a:cs typeface="Microsoft YaHei"/>
                        </a:rPr>
                        <a:t>85.4%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2000"/>
                        </a:lnSpc>
                        <a:tabLst/>
                      </a:pPr>
                      <a:endParaRPr lang="Arial" altLang="Arial" sz="700" dirty="0"/>
                    </a:p>
                    <a:p>
                      <a:pPr marL="72389"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CPB 钻石光感隔离霜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3000"/>
                        </a:lnSpc>
                        <a:tabLst/>
                      </a:pPr>
                      <a:endParaRPr lang="Arial" altLang="Arial" sz="700" dirty="0"/>
                    </a:p>
                    <a:p>
                      <a:pPr marL="258445" algn="l" rtl="0" eaLnBrk="0">
                        <a:lnSpc>
                          <a:spcPct val="89000"/>
                        </a:lnSpc>
                        <a:spcBef>
                          <a:spcPts val="7"/>
                        </a:spcBef>
                        <a:tabLst/>
                      </a:pPr>
                      <a:r>
                        <a:rPr sz="1000" kern="0" spc="-10" dirty="0">
                          <a:solidFill>
                            <a:srgbClr val="595959">
                              <a:alpha val="100000"/>
                            </a:srgbClr>
                          </a:solidFill>
                          <a:latin typeface="Microsoft YaHei"/>
                          <a:ea typeface="Microsoft YaHei"/>
                          <a:cs typeface="Microsoft YaHei"/>
                        </a:rPr>
                        <a:t>化妆品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bl>
          </a:graphicData>
        </a:graphic>
      </p:graphicFrame>
      <p:sp>
        <p:nvSpPr>
          <p:cNvPr id="1400" name="textbox 1400"/>
          <p:cNvSpPr/>
          <p:nvPr/>
        </p:nvSpPr>
        <p:spPr>
          <a:xfrm>
            <a:off x="-12699" y="423570"/>
            <a:ext cx="6396354" cy="850900"/>
          </a:xfrm>
          <a:prstGeom prst="rect">
            <a:avLst/>
          </a:prstGeom>
        </p:spPr>
        <p:txBody>
          <a:bodyPr vert="horz" wrap="square" lIns="0" tIns="0" rIns="0" bIns="0"/>
          <a:lstStyle/>
          <a:p>
            <a:pPr algn="l" rtl="0" eaLnBrk="0">
              <a:lnSpc>
                <a:spcPct val="87683"/>
              </a:lnSpc>
              <a:tabLst/>
            </a:pPr>
            <a:endParaRPr lang="Arial" altLang="Arial" sz="100" dirty="0"/>
          </a:p>
          <a:p>
            <a:pPr marL="12700" algn="l" rtl="0" eaLnBrk="0">
              <a:lnSpc>
                <a:spcPct val="87000"/>
              </a:lnSpc>
              <a:tabLst>
                <a:tab pos="556259"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奢侈品行业广告投入增长榜</a:t>
            </a:r>
            <a:endParaRPr lang="Microsoft YaHei" altLang="Microsoft YaHei" sz="3100" dirty="0"/>
          </a:p>
          <a:p>
            <a:pPr algn="l" rtl="0" eaLnBrk="0">
              <a:lnSpc>
                <a:spcPct val="101000"/>
              </a:lnSpc>
              <a:tabLst/>
            </a:pPr>
            <a:endParaRPr lang="Arial" altLang="Arial" sz="900" dirty="0"/>
          </a:p>
          <a:p>
            <a:pPr algn="r" rtl="0" eaLnBrk="0">
              <a:lnSpc>
                <a:spcPct val="90000"/>
              </a:lnSpc>
              <a:spcBef>
                <a:spcPts val="7"/>
              </a:spcBef>
              <a:tabLst/>
            </a:pPr>
            <a:r>
              <a:rPr sz="2000" kern="0" spc="0" dirty="0">
                <a:solidFill>
                  <a:srgbClr val="595959">
                    <a:alpha val="100000"/>
                  </a:srgbClr>
                </a:solidFill>
                <a:latin typeface="Microsoft YaHei"/>
                <a:ea typeface="Microsoft YaHei"/>
                <a:cs typeface="Microsoft YaHei"/>
              </a:rPr>
              <a:t>2023年1-5月美妆类奢</a:t>
            </a:r>
            <a:r>
              <a:rPr sz="2000" kern="0" spc="-10" dirty="0">
                <a:solidFill>
                  <a:srgbClr val="595959">
                    <a:alpha val="100000"/>
                  </a:srgbClr>
                </a:solidFill>
                <a:latin typeface="Microsoft YaHei"/>
                <a:ea typeface="Microsoft YaHei"/>
                <a:cs typeface="Microsoft YaHei"/>
              </a:rPr>
              <a:t>侈品品牌展示广告投入增长榜</a:t>
            </a:r>
            <a:endParaRPr lang="Microsoft YaHei" altLang="Microsoft YaHei" sz="2000" dirty="0"/>
          </a:p>
        </p:txBody>
      </p:sp>
      <p:sp>
        <p:nvSpPr>
          <p:cNvPr id="1402" name="textbox 1402"/>
          <p:cNvSpPr/>
          <p:nvPr/>
        </p:nvSpPr>
        <p:spPr>
          <a:xfrm>
            <a:off x="1803596" y="1602917"/>
            <a:ext cx="5546090" cy="217170"/>
          </a:xfrm>
          <a:prstGeom prst="rect">
            <a:avLst/>
          </a:prstGeom>
        </p:spPr>
        <p:txBody>
          <a:bodyPr vert="horz" wrap="square" lIns="0" tIns="0" rIns="0" bIns="0"/>
          <a:lstStyle/>
          <a:p>
            <a:pPr algn="l" rtl="0" eaLnBrk="0">
              <a:lnSpc>
                <a:spcPct val="80996"/>
              </a:lnSpc>
              <a:tabLst/>
            </a:pPr>
            <a:endParaRPr lang="Arial" altLang="Arial" sz="100" dirty="0"/>
          </a:p>
          <a:p>
            <a:pPr marL="12700" algn="l" rtl="0" eaLnBrk="0">
              <a:lnSpc>
                <a:spcPct val="90000"/>
              </a:lnSpc>
              <a:tabLst/>
            </a:pPr>
            <a:r>
              <a:rPr sz="1400" b="1" kern="0" spc="0" dirty="0">
                <a:solidFill>
                  <a:srgbClr val="404040">
                    <a:alpha val="100000"/>
                  </a:srgbClr>
                </a:solidFill>
                <a:latin typeface="Microsoft YaHei"/>
                <a:ea typeface="Microsoft YaHei"/>
                <a:cs typeface="Microsoft YaHei"/>
              </a:rPr>
              <a:t>2023.1-5美妆类奢侈品行业展示广告</a:t>
            </a:r>
            <a:r>
              <a:rPr sz="1400" b="1" kern="0" spc="-10" dirty="0">
                <a:solidFill>
                  <a:srgbClr val="404040">
                    <a:alpha val="100000"/>
                  </a:srgbClr>
                </a:solidFill>
                <a:latin typeface="Microsoft YaHei"/>
                <a:ea typeface="Microsoft YaHei"/>
                <a:cs typeface="Microsoft YaHei"/>
              </a:rPr>
              <a:t>投入指数增长绝对值TOP8品牌榜</a:t>
            </a:r>
            <a:endParaRPr lang="Microsoft YaHei" altLang="Microsoft YaHei" sz="1400" dirty="0"/>
          </a:p>
        </p:txBody>
      </p:sp>
      <p:sp>
        <p:nvSpPr>
          <p:cNvPr id="1404" name="textbox 1404"/>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5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30</a:t>
            </a:r>
            <a:endParaRPr lang="Microsoft YaHei" altLang="Microsoft YaHei" sz="1200" baseline="-4340" dirty="0"/>
          </a:p>
        </p:txBody>
      </p:sp>
      <p:pic>
        <p:nvPicPr>
          <p:cNvPr id="1406" name="picture 1406"/>
          <p:cNvPicPr>
            <a:picLocks noChangeAspect="1"/>
          </p:cNvPicPr>
          <p:nvPr/>
        </p:nvPicPr>
        <p:blipFill>
          <a:blip r:embed="rId2"/>
          <a:stretch>
            <a:fillRect/>
          </a:stretch>
        </p:blipFill>
        <p:spPr>
          <a:xfrm rot="21600000">
            <a:off x="7878892" y="289233"/>
            <a:ext cx="988988" cy="490439"/>
          </a:xfrm>
          <a:prstGeom prst="rect">
            <a:avLst/>
          </a:prstGeom>
        </p:spPr>
      </p:pic>
      <p:sp>
        <p:nvSpPr>
          <p:cNvPr id="140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410" name="textbox 1410"/>
          <p:cNvSpPr/>
          <p:nvPr/>
        </p:nvSpPr>
        <p:spPr>
          <a:xfrm rot="18900000">
            <a:off x="17176" y="301625"/>
            <a:ext cx="715009" cy="18732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1000" kern="0" spc="80" dirty="0">
                <a:solidFill>
                  <a:srgbClr val="FFFFFF">
                    <a:alpha val="100000"/>
                  </a:srgbClr>
                </a:solidFill>
                <a:latin typeface="Microsoft YaHei"/>
                <a:ea typeface="Microsoft YaHei"/>
                <a:cs typeface="Microsoft YaHei"/>
              </a:rPr>
              <a:t>品牌价值榜</a:t>
            </a:r>
            <a:endParaRPr lang="Microsoft YaHei" altLang="Microsoft YaHei" sz="1000" dirty="0"/>
          </a:p>
        </p:txBody>
      </p:sp>
      <p:sp>
        <p:nvSpPr>
          <p:cNvPr id="1412" name="textbox 1412"/>
          <p:cNvSpPr/>
          <p:nvPr/>
        </p:nvSpPr>
        <p:spPr>
          <a:xfrm>
            <a:off x="533500" y="6418173"/>
            <a:ext cx="3062604" cy="135889"/>
          </a:xfrm>
          <a:prstGeom prst="rect">
            <a:avLst/>
          </a:prstGeom>
        </p:spPr>
        <p:txBody>
          <a:bodyPr vert="horz" wrap="square" lIns="0" tIns="0" rIns="0" bIns="0"/>
          <a:lstStyle/>
          <a:p>
            <a:pPr algn="l" rtl="0" eaLnBrk="0">
              <a:lnSpc>
                <a:spcPct val="85478"/>
              </a:lnSpc>
              <a:tabLst/>
            </a:pPr>
            <a:endParaRPr lang="Arial" altLang="Arial" sz="100" dirty="0"/>
          </a:p>
          <a:p>
            <a:pPr marL="12700" algn="l" rtl="0" eaLnBrk="0">
              <a:lnSpc>
                <a:spcPct val="90000"/>
              </a:lnSpc>
              <a:tabLst/>
            </a:pPr>
            <a:r>
              <a:rPr sz="800" kern="0" spc="-30" dirty="0">
                <a:solidFill>
                  <a:srgbClr val="7F7F7F">
                    <a:alpha val="100000"/>
                  </a:srgbClr>
                </a:solidFill>
                <a:latin typeface="Microsoft YaHei"/>
                <a:ea typeface="Microsoft YaHei"/>
                <a:cs typeface="Microsoft YaHei"/>
              </a:rPr>
              <a:t>来源：</a:t>
            </a:r>
            <a:r>
              <a:rPr sz="800" kern="0" spc="130" dirty="0">
                <a:solidFill>
                  <a:srgbClr val="7F7F7F">
                    <a:alpha val="100000"/>
                  </a:srgbClr>
                </a:solidFill>
                <a:latin typeface="Microsoft YaHei"/>
                <a:ea typeface="Microsoft YaHei"/>
                <a:cs typeface="Microsoft YaHei"/>
              </a:rPr>
              <a:t> </a:t>
            </a:r>
            <a:r>
              <a:rPr sz="800" kern="0" spc="-30" dirty="0">
                <a:solidFill>
                  <a:srgbClr val="7F7F7F">
                    <a:alpha val="100000"/>
                  </a:srgbClr>
                </a:solidFill>
                <a:latin typeface="Microsoft YaHei"/>
                <a:ea typeface="Microsoft YaHei"/>
                <a:cs typeface="Microsoft YaHei"/>
              </a:rPr>
              <a:t>AdTracker多平</a:t>
            </a:r>
            <a:r>
              <a:rPr sz="800" kern="0" spc="-40" dirty="0">
                <a:solidFill>
                  <a:srgbClr val="7F7F7F">
                    <a:alpha val="100000"/>
                  </a:srgbClr>
                </a:solidFill>
                <a:latin typeface="Microsoft YaHei"/>
                <a:ea typeface="Microsoft YaHei"/>
                <a:cs typeface="Microsoft YaHei"/>
              </a:rPr>
              <a:t>台网络广告监测数据库   （桌面及智能终端）。</a:t>
            </a:r>
            <a:endParaRPr lang="Microsoft YaHei" altLang="Microsoft YaHei" sz="800" dirty="0"/>
          </a:p>
        </p:txBody>
      </p:sp>
      <p:sp>
        <p:nvSpPr>
          <p:cNvPr id="1414"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rect"/>
          <p:cNvSpPr/>
          <p:nvPr/>
        </p:nvSpPr>
        <p:spPr>
          <a:xfrm>
            <a:off x="1222087" y="5762755"/>
            <a:ext cx="650603" cy="232397"/>
          </a:xfrm>
          <a:prstGeom prst="rect">
            <a:avLst/>
          </a:prstGeom>
          <a:solidFill>
            <a:srgbClr val="F2F2F2">
              <a:alpha val="100000"/>
            </a:srgbClr>
          </a:solidFill>
          <a:ln cap="flat">
            <a:noFill/>
            <a:prstDash val="solid"/>
            <a:miter lim="0"/>
          </a:ln>
        </p:spPr>
        <p:txBody>
          <a:bodyPr rtlCol="0"/>
          <a:lstStyle/>
          <a:p>
            <a:pPr algn="ctr"/>
            <a:endParaRPr lang="zh-CN" altLang="en-US"/>
          </a:p>
        </p:txBody>
      </p:sp>
      <p:graphicFrame>
        <p:nvGraphicFramePr>
          <p:cNvPr id="1418" name="table 1418"/>
          <p:cNvGraphicFramePr>
            <a:graphicFrameLocks noGrp="1"/>
          </p:cNvGraphicFramePr>
          <p:nvPr/>
        </p:nvGraphicFramePr>
        <p:xfrm>
          <a:off x="1218912" y="1966845"/>
          <a:ext cx="6705600" cy="4030979"/>
        </p:xfrm>
        <a:graphic>
          <a:graphicData uri="http://schemas.openxmlformats.org/drawingml/2006/table">
            <a:tbl>
              <a:tblPr/>
              <a:tblGrid>
                <a:gridCol w="654050"/>
                <a:gridCol w="1633220"/>
                <a:gridCol w="1979929"/>
                <a:gridCol w="1360170"/>
                <a:gridCol w="1078230"/>
              </a:tblGrid>
              <a:tr h="272415">
                <a:tc>
                  <a:txBody>
                    <a:bodyPr/>
                    <a:lstStyle/>
                    <a:p>
                      <a:pPr algn="l" rtl="0" eaLnBrk="0">
                        <a:lnSpc>
                          <a:spcPct val="115000"/>
                        </a:lnSpc>
                        <a:tabLst/>
                      </a:pPr>
                      <a:endParaRPr lang="Arial" altLang="Arial" sz="400" dirty="0"/>
                    </a:p>
                    <a:p>
                      <a:pPr marL="196850" algn="l" rtl="0" eaLnBrk="0">
                        <a:lnSpc>
                          <a:spcPct val="90000"/>
                        </a:lnSpc>
                        <a:spcBef>
                          <a:spcPts val="4"/>
                        </a:spcBef>
                        <a:tabLst/>
                      </a:pPr>
                      <a:r>
                        <a:rPr sz="1100" b="1" kern="0" spc="-30" dirty="0">
                          <a:solidFill>
                            <a:srgbClr val="FFFFFF">
                              <a:alpha val="100000"/>
                            </a:srgbClr>
                          </a:solidFill>
                          <a:latin typeface="Microsoft YaHei"/>
                          <a:ea typeface="Microsoft YaHei"/>
                          <a:cs typeface="Microsoft YaHei"/>
                        </a:rPr>
                        <a:t>序号</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15000"/>
                        </a:lnSpc>
                        <a:tabLst/>
                      </a:pPr>
                      <a:endParaRPr lang="Arial" altLang="Arial" sz="400" dirty="0"/>
                    </a:p>
                    <a:p>
                      <a:pPr marL="690880"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品牌</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5000"/>
                        </a:lnSpc>
                        <a:tabLst/>
                      </a:pPr>
                      <a:endParaRPr lang="Arial" altLang="Arial" sz="400" dirty="0"/>
                    </a:p>
                    <a:p>
                      <a:pPr marL="126364" algn="l" rtl="0" eaLnBrk="0">
                        <a:lnSpc>
                          <a:spcPct val="90000"/>
                        </a:lnSpc>
                        <a:spcBef>
                          <a:spcPts val="4"/>
                        </a:spcBef>
                        <a:tabLst/>
                      </a:pPr>
                      <a:r>
                        <a:rPr sz="1100" b="1" kern="0" spc="-50" dirty="0">
                          <a:solidFill>
                            <a:srgbClr val="FFFFFF">
                              <a:alpha val="100000"/>
                            </a:srgbClr>
                          </a:solidFill>
                          <a:latin typeface="Microsoft YaHei"/>
                          <a:ea typeface="Microsoft YaHei"/>
                          <a:cs typeface="Microsoft YaHei"/>
                        </a:rPr>
                        <a:t>展示广告投入指数增长绝对值</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554990" algn="l" rtl="0" eaLnBrk="0">
                        <a:lnSpc>
                          <a:spcPct val="89000"/>
                        </a:lnSpc>
                        <a:spcBef>
                          <a:spcPts val="3"/>
                        </a:spcBef>
                        <a:tabLst/>
                      </a:pPr>
                      <a:r>
                        <a:rPr sz="1100" b="1" kern="0" spc="-40" dirty="0">
                          <a:solidFill>
                            <a:srgbClr val="FFFFFF">
                              <a:alpha val="100000"/>
                            </a:srgbClr>
                          </a:solidFill>
                          <a:latin typeface="Microsoft YaHei"/>
                          <a:ea typeface="Microsoft YaHei"/>
                          <a:cs typeface="Microsoft YaHei"/>
                        </a:rPr>
                        <a:t>同比</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5000"/>
                        </a:lnSpc>
                        <a:tabLst/>
                      </a:pPr>
                      <a:endParaRPr lang="Arial" altLang="Arial" sz="400" dirty="0"/>
                    </a:p>
                    <a:p>
                      <a:pPr marL="273684"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主投品类</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r>
              <a:tr h="269240">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3000"/>
                        </a:lnSpc>
                        <a:tabLst/>
                      </a:pPr>
                      <a:endParaRPr lang="Arial" altLang="Arial" sz="500" dirty="0"/>
                    </a:p>
                    <a:p>
                      <a:pPr marL="878205" algn="l" rtl="0" eaLnBrk="0">
                        <a:lnSpc>
                          <a:spcPts val="1033"/>
                        </a:lnSpc>
                        <a:spcBef>
                          <a:spcPts val="6"/>
                        </a:spcBef>
                        <a:tabLst/>
                      </a:pPr>
                      <a:r>
                        <a:rPr sz="800" b="1" kern="0" spc="-40" dirty="0">
                          <a:solidFill>
                            <a:srgbClr val="FFFFFF">
                              <a:alpha val="100000"/>
                            </a:srgbClr>
                          </a:solidFill>
                          <a:latin typeface="Microsoft YaHei"/>
                          <a:ea typeface="Microsoft YaHei"/>
                          <a:cs typeface="Microsoft YaHei"/>
                        </a:rPr>
                        <a:t>（万）</a:t>
                      </a:r>
                      <a:endParaRPr lang="Microsoft YaHei" altLang="Microsoft YaHei" sz="8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28000"/>
                        </a:lnSpc>
                        <a:tabLst/>
                      </a:pPr>
                      <a:endParaRPr lang="Arial" altLang="Arial" sz="200" dirty="0"/>
                    </a:p>
                    <a:p>
                      <a:pPr marL="573405" algn="l" rtl="0" eaLnBrk="0">
                        <a:lnSpc>
                          <a:spcPts val="1451"/>
                        </a:lnSpc>
                        <a:spcBef>
                          <a:spcPts val="1"/>
                        </a:spcBef>
                        <a:tabLst/>
                      </a:pPr>
                      <a:r>
                        <a:rPr sz="900" b="1" kern="0" spc="-60" dirty="0">
                          <a:solidFill>
                            <a:srgbClr val="FFFFFF">
                              <a:alpha val="100000"/>
                            </a:srgbClr>
                          </a:solidFill>
                          <a:latin typeface="Microsoft YaHei"/>
                          <a:ea typeface="Microsoft YaHei"/>
                          <a:cs typeface="Microsoft YaHei"/>
                        </a:rPr>
                        <a:t>（%）</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r>
              <a:tr h="232409">
                <a:tc>
                  <a:txBody>
                    <a:bodyPr/>
                    <a:lstStyle/>
                    <a:p>
                      <a:pPr algn="l" rtl="0" eaLnBrk="0">
                        <a:lnSpc>
                          <a:spcPct val="120000"/>
                        </a:lnSpc>
                        <a:tabLst/>
                      </a:pPr>
                      <a:endParaRPr lang="Arial" altLang="Arial" sz="400" dirty="0"/>
                    </a:p>
                    <a:p>
                      <a:pPr marL="304165" algn="l" rtl="0" eaLnBrk="0">
                        <a:lnSpc>
                          <a:spcPct val="84000"/>
                        </a:lnSpc>
                        <a:tabLst/>
                      </a:pPr>
                      <a:r>
                        <a:rPr sz="1000" kern="0" spc="-20" dirty="0">
                          <a:solidFill>
                            <a:srgbClr val="595959">
                              <a:alpha val="100000"/>
                            </a:srgbClr>
                          </a:solidFill>
                          <a:latin typeface="Microsoft YaHei"/>
                          <a:ea typeface="Microsoft YaHei"/>
                          <a:cs typeface="Microsoft YaHei"/>
                        </a:rPr>
                        <a:t>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1F1"/>
                    </a:solidFill>
                  </a:tcPr>
                </a:tc>
                <a:tc>
                  <a:txBody>
                    <a:bodyPr/>
                    <a:lstStyle/>
                    <a:p>
                      <a:pPr algn="l" rtl="0" eaLnBrk="0">
                        <a:lnSpc>
                          <a:spcPct val="107000"/>
                        </a:lnSpc>
                        <a:tabLst/>
                      </a:pPr>
                      <a:endParaRPr lang="Arial" altLang="Arial" sz="400" dirty="0"/>
                    </a:p>
                    <a:p>
                      <a:pPr marL="690880"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塞琳</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83248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751.2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467994"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372.0%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412115"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箱包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845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69088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浪琴</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833119"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620.7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47244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159.7%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413384"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手表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99720"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2000"/>
                        </a:lnSpc>
                        <a:tabLst/>
                      </a:pPr>
                      <a:endParaRPr lang="Arial" altLang="Arial" sz="400" dirty="0"/>
                    </a:p>
                    <a:p>
                      <a:pPr marL="739140" algn="l" rtl="0" eaLnBrk="0">
                        <a:lnSpc>
                          <a:spcPct val="84000"/>
                        </a:lnSpc>
                        <a:spcBef>
                          <a:spcPts val="2"/>
                        </a:spcBef>
                        <a:tabLst/>
                      </a:pPr>
                      <a:r>
                        <a:rPr sz="1000" kern="0" spc="-40" dirty="0">
                          <a:solidFill>
                            <a:srgbClr val="595959">
                              <a:alpha val="100000"/>
                            </a:srgbClr>
                          </a:solidFill>
                          <a:latin typeface="Microsoft YaHei"/>
                          <a:ea typeface="Microsoft YaHei"/>
                          <a:cs typeface="Microsoft YaHei"/>
                        </a:rPr>
                        <a:t>CK</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26769" algn="l" rtl="0" eaLnBrk="0">
                        <a:lnSpc>
                          <a:spcPct val="84000"/>
                        </a:lnSpc>
                        <a:spcBef>
                          <a:spcPts val="2"/>
                        </a:spcBef>
                        <a:tabLst/>
                      </a:pPr>
                      <a:r>
                        <a:rPr sz="1000" kern="0" spc="-10" dirty="0">
                          <a:solidFill>
                            <a:srgbClr val="595959">
                              <a:alpha val="100000"/>
                            </a:srgbClr>
                          </a:solidFill>
                          <a:latin typeface="Microsoft YaHei"/>
                          <a:ea typeface="Microsoft YaHei"/>
                          <a:cs typeface="Microsoft YaHei"/>
                        </a:rPr>
                        <a:t>474.6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4667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242.8%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412115" algn="l" rtl="0" eaLnBrk="0">
                        <a:lnSpc>
                          <a:spcPct val="89000"/>
                        </a:lnSpc>
                        <a:spcBef>
                          <a:spcPts val="4"/>
                        </a:spcBef>
                        <a:tabLst/>
                      </a:pPr>
                      <a:r>
                        <a:rPr sz="1000" kern="0" spc="-10" dirty="0">
                          <a:solidFill>
                            <a:srgbClr val="595959">
                              <a:alpha val="100000"/>
                            </a:srgbClr>
                          </a:solidFill>
                          <a:latin typeface="Microsoft YaHei"/>
                          <a:ea typeface="Microsoft YaHei"/>
                          <a:cs typeface="Microsoft YaHei"/>
                        </a:rPr>
                        <a:t>箱包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2100" algn="l" rtl="0" eaLnBrk="0">
                        <a:lnSpc>
                          <a:spcPct val="83000"/>
                        </a:lnSpc>
                        <a:spcBef>
                          <a:spcPts val="4"/>
                        </a:spcBef>
                        <a:tabLst/>
                      </a:pPr>
                      <a:r>
                        <a:rPr sz="1000" kern="0" spc="-20" dirty="0">
                          <a:solidFill>
                            <a:srgbClr val="595959">
                              <a:alpha val="100000"/>
                            </a:srgbClr>
                          </a:solidFill>
                          <a:latin typeface="Microsoft YaHei"/>
                          <a:ea typeface="Microsoft YaHei"/>
                          <a:cs typeface="Microsoft YaHei"/>
                        </a:rPr>
                        <a:t>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627380" algn="l" rtl="0" eaLnBrk="0">
                        <a:lnSpc>
                          <a:spcPct val="90000"/>
                        </a:lnSpc>
                        <a:tabLst/>
                      </a:pPr>
                      <a:r>
                        <a:rPr sz="1000" kern="0" spc="-10" dirty="0">
                          <a:solidFill>
                            <a:srgbClr val="595959">
                              <a:alpha val="100000"/>
                            </a:srgbClr>
                          </a:solidFill>
                          <a:latin typeface="Microsoft YaHei"/>
                          <a:ea typeface="Microsoft YaHei"/>
                          <a:cs typeface="Microsoft YaHei"/>
                        </a:rPr>
                        <a:t>积家表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826769" algn="l" rtl="0" eaLnBrk="0">
                        <a:lnSpc>
                          <a:spcPct val="84000"/>
                        </a:lnSpc>
                        <a:tabLst/>
                      </a:pPr>
                      <a:r>
                        <a:rPr sz="1000" kern="0" spc="-10" dirty="0">
                          <a:solidFill>
                            <a:srgbClr val="595959">
                              <a:alpha val="100000"/>
                            </a:srgbClr>
                          </a:solidFill>
                          <a:latin typeface="Microsoft YaHei"/>
                          <a:ea typeface="Microsoft YaHei"/>
                          <a:cs typeface="Microsoft YaHei"/>
                        </a:rPr>
                        <a:t>454.8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469900" algn="l" rtl="0" eaLnBrk="0">
                        <a:lnSpc>
                          <a:spcPct val="84000"/>
                        </a:lnSpc>
                        <a:tabLst/>
                      </a:pPr>
                      <a:r>
                        <a:rPr sz="1000" kern="0" spc="-20" dirty="0">
                          <a:solidFill>
                            <a:srgbClr val="595959">
                              <a:alpha val="100000"/>
                            </a:srgbClr>
                          </a:solidFill>
                          <a:latin typeface="Microsoft YaHei"/>
                          <a:ea typeface="Microsoft YaHei"/>
                          <a:cs typeface="Microsoft YaHei"/>
                        </a:rPr>
                        <a:t>562.5%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413384" algn="l" rtl="0" eaLnBrk="0">
                        <a:lnSpc>
                          <a:spcPct val="90000"/>
                        </a:lnSpc>
                        <a:tabLst/>
                      </a:pPr>
                      <a:r>
                        <a:rPr sz="1000" kern="0" spc="-20" dirty="0">
                          <a:solidFill>
                            <a:srgbClr val="595959">
                              <a:alpha val="100000"/>
                            </a:srgbClr>
                          </a:solidFill>
                          <a:latin typeface="Microsoft YaHei"/>
                          <a:ea typeface="Microsoft YaHei"/>
                          <a:cs typeface="Microsoft YaHei"/>
                        </a:rPr>
                        <a:t>手表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301625" algn="l" rtl="0" eaLnBrk="0">
                        <a:lnSpc>
                          <a:spcPct val="83000"/>
                        </a:lnSpc>
                        <a:spcBef>
                          <a:spcPts val="1"/>
                        </a:spcBef>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2000"/>
                        </a:lnSpc>
                        <a:tabLst/>
                      </a:pPr>
                      <a:endParaRPr lang="Arial" altLang="Arial" sz="400" dirty="0"/>
                    </a:p>
                    <a:p>
                      <a:pPr marL="610869" algn="l" rtl="0" eaLnBrk="0">
                        <a:lnSpc>
                          <a:spcPct val="83000"/>
                        </a:lnSpc>
                        <a:spcBef>
                          <a:spcPts val="3"/>
                        </a:spcBef>
                        <a:tabLst/>
                      </a:pPr>
                      <a:r>
                        <a:rPr sz="1000" kern="0" spc="-30" dirty="0">
                          <a:solidFill>
                            <a:srgbClr val="595959">
                              <a:alpha val="100000"/>
                            </a:srgbClr>
                          </a:solidFill>
                          <a:latin typeface="Microsoft YaHei"/>
                          <a:ea typeface="Microsoft YaHei"/>
                          <a:cs typeface="Microsoft YaHei"/>
                        </a:rPr>
                        <a:t>PRADA</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826769"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426.0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50291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97.5%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412115"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箱包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9845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628015" algn="l" rtl="0" eaLnBrk="0">
                        <a:lnSpc>
                          <a:spcPct val="89000"/>
                        </a:lnSpc>
                        <a:tabLst/>
                      </a:pPr>
                      <a:r>
                        <a:rPr sz="1000" kern="0" spc="-10" dirty="0">
                          <a:solidFill>
                            <a:srgbClr val="595959">
                              <a:alpha val="100000"/>
                            </a:srgbClr>
                          </a:solidFill>
                          <a:latin typeface="Microsoft YaHei"/>
                          <a:ea typeface="Microsoft YaHei"/>
                          <a:cs typeface="Microsoft YaHei"/>
                        </a:rPr>
                        <a:t>范思哲</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826769" algn="l" rtl="0" eaLnBrk="0">
                        <a:lnSpc>
                          <a:spcPct val="84000"/>
                        </a:lnSpc>
                        <a:spcBef>
                          <a:spcPts val="3"/>
                        </a:spcBef>
                        <a:tabLst/>
                      </a:pPr>
                      <a:r>
                        <a:rPr sz="1000" kern="0" spc="-10" dirty="0">
                          <a:solidFill>
                            <a:srgbClr val="595959">
                              <a:alpha val="100000"/>
                            </a:srgbClr>
                          </a:solidFill>
                          <a:latin typeface="Microsoft YaHei"/>
                          <a:ea typeface="Microsoft YaHei"/>
                          <a:cs typeface="Microsoft YaHei"/>
                        </a:rPr>
                        <a:t>409.8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46609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731.8%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1000"/>
                        </a:lnSpc>
                        <a:tabLst/>
                      </a:pPr>
                      <a:endParaRPr lang="Arial" altLang="Arial" sz="400" dirty="0"/>
                    </a:p>
                    <a:p>
                      <a:pPr marL="285115" algn="l" rtl="0" eaLnBrk="0">
                        <a:lnSpc>
                          <a:spcPct val="89000"/>
                        </a:lnSpc>
                        <a:tabLst/>
                      </a:pPr>
                      <a:r>
                        <a:rPr sz="1000" kern="0" spc="-10" dirty="0">
                          <a:solidFill>
                            <a:srgbClr val="595959">
                              <a:alpha val="100000"/>
                            </a:srgbClr>
                          </a:solidFill>
                          <a:latin typeface="Microsoft YaHei"/>
                          <a:ea typeface="Microsoft YaHei"/>
                          <a:cs typeface="Microsoft YaHei"/>
                        </a:rPr>
                        <a:t>休闲服装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00000"/>
                        </a:lnSpc>
                        <a:tabLst/>
                      </a:pPr>
                      <a:endParaRPr lang="Arial" altLang="Arial" sz="500" dirty="0"/>
                    </a:p>
                    <a:p>
                      <a:pPr marL="297815" algn="l" rtl="0" eaLnBrk="0">
                        <a:lnSpc>
                          <a:spcPct val="83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633730" algn="l" rtl="0" eaLnBrk="0">
                        <a:lnSpc>
                          <a:spcPct val="89000"/>
                        </a:lnSpc>
                        <a:spcBef>
                          <a:spcPts val="4"/>
                        </a:spcBef>
                        <a:tabLst/>
                      </a:pPr>
                      <a:r>
                        <a:rPr sz="1000" kern="0" spc="-30" dirty="0">
                          <a:solidFill>
                            <a:srgbClr val="595959">
                              <a:alpha val="100000"/>
                            </a:srgbClr>
                          </a:solidFill>
                          <a:latin typeface="Microsoft YaHei"/>
                          <a:ea typeface="Microsoft YaHei"/>
                          <a:cs typeface="Microsoft YaHei"/>
                        </a:rPr>
                        <a:t>欧米茄</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34389"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388.3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0736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51.9%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413384" algn="l" rtl="0" eaLnBrk="0">
                        <a:lnSpc>
                          <a:spcPct val="90000"/>
                        </a:lnSpc>
                        <a:spcBef>
                          <a:spcPts val="1"/>
                        </a:spcBef>
                        <a:tabLst/>
                      </a:pPr>
                      <a:r>
                        <a:rPr sz="1000" kern="0" spc="-20" dirty="0">
                          <a:solidFill>
                            <a:srgbClr val="595959">
                              <a:alpha val="100000"/>
                            </a:srgbClr>
                          </a:solidFill>
                          <a:latin typeface="Microsoft YaHei"/>
                          <a:ea typeface="Microsoft YaHei"/>
                          <a:cs typeface="Microsoft YaHei"/>
                        </a:rPr>
                        <a:t>手表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97179" algn="l" rtl="0" eaLnBrk="0">
                        <a:lnSpc>
                          <a:spcPct val="84000"/>
                        </a:lnSpc>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6388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江诗丹顿</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834389"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381.4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467994"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308.1%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413384" algn="l" rtl="0" eaLnBrk="0">
                        <a:lnSpc>
                          <a:spcPct val="90000"/>
                        </a:lnSpc>
                        <a:tabLst/>
                      </a:pPr>
                      <a:r>
                        <a:rPr sz="1000" kern="0" spc="-20" dirty="0">
                          <a:solidFill>
                            <a:srgbClr val="595959">
                              <a:alpha val="100000"/>
                            </a:srgbClr>
                          </a:solidFill>
                          <a:latin typeface="Microsoft YaHei"/>
                          <a:ea typeface="Microsoft YaHei"/>
                          <a:cs typeface="Microsoft YaHei"/>
                        </a:rPr>
                        <a:t>手表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9717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4000"/>
                        </a:lnSpc>
                        <a:tabLst/>
                      </a:pPr>
                      <a:endParaRPr lang="Arial" altLang="Arial" sz="400" dirty="0"/>
                    </a:p>
                    <a:p>
                      <a:pPr marL="690880" algn="l" rtl="0" eaLnBrk="0">
                        <a:lnSpc>
                          <a:spcPct val="90000"/>
                        </a:lnSpc>
                        <a:spcBef>
                          <a:spcPts val="4"/>
                        </a:spcBef>
                        <a:tabLst/>
                      </a:pPr>
                      <a:r>
                        <a:rPr sz="1000" kern="0" spc="-20" dirty="0">
                          <a:solidFill>
                            <a:srgbClr val="595959">
                              <a:alpha val="100000"/>
                            </a:srgbClr>
                          </a:solidFill>
                          <a:latin typeface="Microsoft YaHei"/>
                          <a:ea typeface="Microsoft YaHei"/>
                          <a:cs typeface="Microsoft YaHei"/>
                        </a:rPr>
                        <a:t>蔻依</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83311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268.6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429259"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7947.9%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285115"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休闲服装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3000"/>
                        </a:lnSpc>
                        <a:tabLst/>
                      </a:pPr>
                      <a:endParaRPr lang="Arial" altLang="Arial" sz="400" dirty="0"/>
                    </a:p>
                    <a:p>
                      <a:pPr marL="628650"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宝诗龙</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833119"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260.6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47244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187.3%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85115"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珠宝首饰</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62738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葆蝶家</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33119"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231.4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46545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940.6%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412115" algn="l" rtl="0" eaLnBrk="0">
                        <a:lnSpc>
                          <a:spcPct val="89000"/>
                        </a:lnSpc>
                        <a:spcBef>
                          <a:spcPts val="4"/>
                        </a:spcBef>
                        <a:tabLst/>
                      </a:pPr>
                      <a:r>
                        <a:rPr sz="1000" kern="0" spc="-10" dirty="0">
                          <a:solidFill>
                            <a:srgbClr val="595959">
                              <a:alpha val="100000"/>
                            </a:srgbClr>
                          </a:solidFill>
                          <a:latin typeface="Microsoft YaHei"/>
                          <a:ea typeface="Microsoft YaHei"/>
                          <a:cs typeface="Microsoft YaHei"/>
                        </a:rPr>
                        <a:t>箱包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66700" algn="l" rtl="0" eaLnBrk="0">
                        <a:lnSpc>
                          <a:spcPct val="84000"/>
                        </a:lnSpc>
                        <a:spcBef>
                          <a:spcPts val="1"/>
                        </a:spcBef>
                        <a:tabLst/>
                      </a:pPr>
                      <a:r>
                        <a:rPr sz="1000" kern="0" spc="-40" dirty="0">
                          <a:solidFill>
                            <a:srgbClr val="595959">
                              <a:alpha val="100000"/>
                            </a:srgbClr>
                          </a:solidFill>
                          <a:latin typeface="Microsoft YaHei"/>
                          <a:ea typeface="Microsoft YaHei"/>
                          <a:cs typeface="Microsoft YaHei"/>
                        </a:rPr>
                        <a:t>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62738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香奈儿</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833119"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202.6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472440" algn="l" rtl="0" eaLnBrk="0">
                        <a:lnSpc>
                          <a:spcPct val="84000"/>
                        </a:lnSpc>
                        <a:tabLst/>
                      </a:pPr>
                      <a:r>
                        <a:rPr sz="1000" kern="0" spc="-20" dirty="0">
                          <a:solidFill>
                            <a:srgbClr val="595959">
                              <a:alpha val="100000"/>
                            </a:srgbClr>
                          </a:solidFill>
                          <a:latin typeface="Microsoft YaHei"/>
                          <a:ea typeface="Microsoft YaHei"/>
                          <a:cs typeface="Microsoft YaHei"/>
                        </a:rPr>
                        <a:t>137.5%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85115" algn="l" rtl="0" eaLnBrk="0">
                        <a:lnSpc>
                          <a:spcPct val="90000"/>
                        </a:lnSpc>
                        <a:tabLst/>
                      </a:pPr>
                      <a:r>
                        <a:rPr sz="1000" kern="0" spc="-10" dirty="0">
                          <a:solidFill>
                            <a:srgbClr val="595959">
                              <a:alpha val="100000"/>
                            </a:srgbClr>
                          </a:solidFill>
                          <a:latin typeface="Microsoft YaHei"/>
                          <a:ea typeface="Microsoft YaHei"/>
                          <a:cs typeface="Microsoft YaHei"/>
                        </a:rPr>
                        <a:t>珠宝首饰</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66700"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4000"/>
                        </a:lnSpc>
                        <a:tabLst/>
                      </a:pPr>
                      <a:endParaRPr lang="Arial" altLang="Arial" sz="400" dirty="0"/>
                    </a:p>
                    <a:p>
                      <a:pPr marL="628015" algn="l" rtl="0" eaLnBrk="0">
                        <a:lnSpc>
                          <a:spcPct val="90000"/>
                        </a:lnSpc>
                        <a:spcBef>
                          <a:spcPts val="4"/>
                        </a:spcBef>
                        <a:tabLst/>
                      </a:pPr>
                      <a:r>
                        <a:rPr sz="1000" kern="0" spc="-20" dirty="0">
                          <a:solidFill>
                            <a:srgbClr val="595959">
                              <a:alpha val="100000"/>
                            </a:srgbClr>
                          </a:solidFill>
                          <a:latin typeface="Microsoft YaHei"/>
                          <a:ea typeface="Microsoft YaHei"/>
                          <a:cs typeface="Microsoft YaHei"/>
                        </a:rPr>
                        <a:t>罗意威</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83883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185.1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9000"/>
                        </a:lnSpc>
                        <a:tabLst/>
                      </a:pPr>
                      <a:endParaRPr lang="Arial" altLang="Arial" sz="400" dirty="0"/>
                    </a:p>
                    <a:p>
                      <a:pPr marL="467994"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395.3%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412115"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箱包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66700"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565150" algn="l" rtl="0" eaLnBrk="0">
                        <a:lnSpc>
                          <a:spcPct val="89000"/>
                        </a:lnSpc>
                        <a:tabLst/>
                      </a:pPr>
                      <a:r>
                        <a:rPr sz="1000" kern="0" spc="-10" dirty="0">
                          <a:solidFill>
                            <a:srgbClr val="595959">
                              <a:alpha val="100000"/>
                            </a:srgbClr>
                          </a:solidFill>
                          <a:latin typeface="Microsoft YaHei"/>
                          <a:ea typeface="Microsoft YaHei"/>
                          <a:cs typeface="Microsoft YaHei"/>
                        </a:rPr>
                        <a:t>雨果博斯</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83883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176.4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8000"/>
                        </a:lnSpc>
                        <a:tabLst/>
                      </a:pPr>
                      <a:endParaRPr lang="Arial" altLang="Arial" sz="400" dirty="0"/>
                    </a:p>
                    <a:p>
                      <a:pPr marL="4667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238.5%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1000"/>
                        </a:lnSpc>
                        <a:tabLst/>
                      </a:pPr>
                      <a:endParaRPr lang="Arial" altLang="Arial" sz="400" dirty="0"/>
                    </a:p>
                    <a:p>
                      <a:pPr marL="285115" algn="l" rtl="0" eaLnBrk="0">
                        <a:lnSpc>
                          <a:spcPct val="89000"/>
                        </a:lnSpc>
                        <a:tabLst/>
                      </a:pPr>
                      <a:r>
                        <a:rPr sz="1000" kern="0" spc="-10" dirty="0">
                          <a:solidFill>
                            <a:srgbClr val="595959">
                              <a:alpha val="100000"/>
                            </a:srgbClr>
                          </a:solidFill>
                          <a:latin typeface="Microsoft YaHei"/>
                          <a:ea typeface="Microsoft YaHei"/>
                          <a:cs typeface="Microsoft YaHei"/>
                        </a:rPr>
                        <a:t>休闲服装</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5584">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r>
            </a:tbl>
          </a:graphicData>
        </a:graphic>
      </p:graphicFrame>
      <p:sp>
        <p:nvSpPr>
          <p:cNvPr id="1420" name="textbox 1420"/>
          <p:cNvSpPr/>
          <p:nvPr/>
        </p:nvSpPr>
        <p:spPr>
          <a:xfrm>
            <a:off x="-12699" y="423570"/>
            <a:ext cx="6650355" cy="850900"/>
          </a:xfrm>
          <a:prstGeom prst="rect">
            <a:avLst/>
          </a:prstGeom>
        </p:spPr>
        <p:txBody>
          <a:bodyPr vert="horz" wrap="square" lIns="0" tIns="0" rIns="0" bIns="0"/>
          <a:lstStyle/>
          <a:p>
            <a:pPr algn="l" rtl="0" eaLnBrk="0">
              <a:lnSpc>
                <a:spcPct val="87683"/>
              </a:lnSpc>
              <a:tabLst/>
            </a:pPr>
            <a:endParaRPr lang="Arial" altLang="Arial" sz="100" dirty="0"/>
          </a:p>
          <a:p>
            <a:pPr marL="12700" algn="l" rtl="0" eaLnBrk="0">
              <a:lnSpc>
                <a:spcPct val="87000"/>
              </a:lnSpc>
              <a:tabLst>
                <a:tab pos="556259" algn="l"/>
              </a:tabLst>
            </a:pPr>
            <a:r>
              <a:rPr sz="3100" kern="0" spc="0" dirty="0">
                <a:solidFill>
                  <a:srgbClr val="8BC53F">
                    <a:alpha val="100000"/>
                  </a:srgbClr>
                </a:solidFill>
                <a:latin typeface="Microsoft YaHei"/>
                <a:ea typeface="Microsoft YaHei"/>
                <a:cs typeface="Microsoft YaHei"/>
              </a:rPr>
              <a:t>	</a:t>
            </a:r>
            <a:r>
              <a:rPr sz="3100" kern="0" spc="90" dirty="0">
                <a:solidFill>
                  <a:srgbClr val="8BC53F">
                    <a:alpha val="100000"/>
                  </a:srgbClr>
                </a:solidFill>
                <a:latin typeface="Microsoft YaHei"/>
                <a:ea typeface="Microsoft YaHei"/>
                <a:cs typeface="Microsoft YaHei"/>
              </a:rPr>
              <a:t>奢侈品行业广告投入增长榜</a:t>
            </a:r>
            <a:endParaRPr lang="Microsoft YaHei" altLang="Microsoft YaHei" sz="3100" dirty="0"/>
          </a:p>
          <a:p>
            <a:pPr algn="l" rtl="0" eaLnBrk="0">
              <a:lnSpc>
                <a:spcPct val="101000"/>
              </a:lnSpc>
              <a:tabLst/>
            </a:pPr>
            <a:endParaRPr lang="Arial" altLang="Arial" sz="900" dirty="0"/>
          </a:p>
          <a:p>
            <a:pPr algn="r" rtl="0" eaLnBrk="0">
              <a:lnSpc>
                <a:spcPct val="90000"/>
              </a:lnSpc>
              <a:spcBef>
                <a:spcPts val="7"/>
              </a:spcBef>
              <a:tabLst/>
            </a:pPr>
            <a:r>
              <a:rPr sz="2000" kern="0" spc="0" dirty="0">
                <a:solidFill>
                  <a:srgbClr val="595959">
                    <a:alpha val="100000"/>
                  </a:srgbClr>
                </a:solidFill>
                <a:latin typeface="Microsoft YaHei"/>
                <a:ea typeface="Microsoft YaHei"/>
                <a:cs typeface="Microsoft YaHei"/>
              </a:rPr>
              <a:t>2023年1-5月非美妆类奢</a:t>
            </a:r>
            <a:r>
              <a:rPr sz="2000" kern="0" spc="-10" dirty="0">
                <a:solidFill>
                  <a:srgbClr val="595959">
                    <a:alpha val="100000"/>
                  </a:srgbClr>
                </a:solidFill>
                <a:latin typeface="Microsoft YaHei"/>
                <a:ea typeface="Microsoft YaHei"/>
                <a:cs typeface="Microsoft YaHei"/>
              </a:rPr>
              <a:t>侈品品牌展示广告投入增长榜</a:t>
            </a:r>
            <a:endParaRPr lang="Microsoft YaHei" altLang="Microsoft YaHei" sz="2000" dirty="0"/>
          </a:p>
        </p:txBody>
      </p:sp>
      <p:sp>
        <p:nvSpPr>
          <p:cNvPr id="1422" name="textbox 1422"/>
          <p:cNvSpPr/>
          <p:nvPr/>
        </p:nvSpPr>
        <p:spPr>
          <a:xfrm>
            <a:off x="1659928" y="1602917"/>
            <a:ext cx="5833745" cy="217170"/>
          </a:xfrm>
          <a:prstGeom prst="rect">
            <a:avLst/>
          </a:prstGeom>
        </p:spPr>
        <p:txBody>
          <a:bodyPr vert="horz" wrap="square" lIns="0" tIns="0" rIns="0" bIns="0"/>
          <a:lstStyle/>
          <a:p>
            <a:pPr algn="l" rtl="0" eaLnBrk="0">
              <a:lnSpc>
                <a:spcPct val="80996"/>
              </a:lnSpc>
              <a:tabLst/>
            </a:pPr>
            <a:endParaRPr lang="Arial" altLang="Arial" sz="100" dirty="0"/>
          </a:p>
          <a:p>
            <a:pPr marL="12700" algn="l" rtl="0" eaLnBrk="0">
              <a:lnSpc>
                <a:spcPct val="90000"/>
              </a:lnSpc>
              <a:tabLst/>
            </a:pPr>
            <a:r>
              <a:rPr sz="1400" b="1" kern="0" spc="0" dirty="0">
                <a:solidFill>
                  <a:srgbClr val="404040">
                    <a:alpha val="100000"/>
                  </a:srgbClr>
                </a:solidFill>
                <a:latin typeface="Microsoft YaHei"/>
                <a:ea typeface="Microsoft YaHei"/>
                <a:cs typeface="Microsoft YaHei"/>
              </a:rPr>
              <a:t>2023.1-5非美妆类奢侈品行业展示广告投</a:t>
            </a:r>
            <a:r>
              <a:rPr sz="1400" b="1" kern="0" spc="-10" dirty="0">
                <a:solidFill>
                  <a:srgbClr val="404040">
                    <a:alpha val="100000"/>
                  </a:srgbClr>
                </a:solidFill>
                <a:latin typeface="Microsoft YaHei"/>
                <a:ea typeface="Microsoft YaHei"/>
                <a:cs typeface="Microsoft YaHei"/>
              </a:rPr>
              <a:t>入指数增长绝对值TOP15品牌榜</a:t>
            </a:r>
            <a:endParaRPr lang="Microsoft YaHei" altLang="Microsoft YaHei" sz="1400" dirty="0"/>
          </a:p>
        </p:txBody>
      </p:sp>
      <p:sp>
        <p:nvSpPr>
          <p:cNvPr id="1424" name="textbox 1424"/>
          <p:cNvSpPr/>
          <p:nvPr/>
        </p:nvSpPr>
        <p:spPr>
          <a:xfrm>
            <a:off x="1206212" y="5814567"/>
            <a:ext cx="6731634" cy="175895"/>
          </a:xfrm>
          <a:prstGeom prst="rect">
            <a:avLst/>
          </a:prstGeom>
        </p:spPr>
        <p:txBody>
          <a:bodyPr vert="horz" wrap="square" lIns="0" tIns="0" rIns="0" bIns="0"/>
          <a:lstStyle/>
          <a:p>
            <a:pPr algn="l" rtl="0" eaLnBrk="0">
              <a:lnSpc>
                <a:spcPct val="85619"/>
              </a:lnSpc>
              <a:tabLst/>
            </a:pPr>
            <a:endParaRPr lang="Arial" altLang="Arial" sz="100" dirty="0"/>
          </a:p>
          <a:p>
            <a:pPr marL="12700" algn="l" rtl="0" eaLnBrk="0">
              <a:lnSpc>
                <a:spcPct val="90000"/>
              </a:lnSpc>
              <a:tabLst>
                <a:tab pos="279400" algn="l"/>
                <a:tab pos="6718300" algn="l"/>
              </a:tabLst>
            </a:pPr>
            <a:r>
              <a:rPr sz="1000" u="sng" kern="0" spc="0" dirty="0">
                <a:solidFill>
                  <a:srgbClr val="595959">
                    <a:alpha val="100000"/>
                  </a:srgbClr>
                </a:solidFill>
                <a:uFill>
                  <a:solidFill>
                    <a:srgbClr val="FFFFFF"/>
                  </a:solidFill>
                </a:uFill>
                <a:latin typeface="Microsoft YaHei"/>
                <a:ea typeface="Microsoft YaHei"/>
                <a:cs typeface="Microsoft YaHei"/>
              </a:rPr>
              <a:t>	</a:t>
            </a:r>
            <a:r>
              <a:rPr sz="1000" u="sng" kern="0" spc="0" dirty="0">
                <a:solidFill>
                  <a:srgbClr val="595959">
                    <a:alpha val="100000"/>
                  </a:srgbClr>
                </a:solidFill>
                <a:uFill>
                  <a:solidFill>
                    <a:srgbClr val="FFFFFF"/>
                  </a:solidFill>
                </a:uFill>
                <a:latin typeface="Microsoft YaHei"/>
                <a:ea typeface="Microsoft YaHei"/>
                <a:cs typeface="Microsoft YaHei"/>
              </a:rPr>
              <a:t>15              </a:t>
            </a:r>
            <a:r>
              <a:rPr sz="1000" u="sng" kern="0" spc="-10" dirty="0">
                <a:solidFill>
                  <a:srgbClr val="595959">
                    <a:alpha val="100000"/>
                  </a:srgbClr>
                </a:solidFill>
                <a:uFill>
                  <a:solidFill>
                    <a:srgbClr val="FFFFFF"/>
                  </a:solidFill>
                </a:uFill>
                <a:latin typeface="Microsoft YaHei"/>
                <a:ea typeface="Microsoft YaHei"/>
                <a:cs typeface="Microsoft YaHei"/>
              </a:rPr>
              <a:t>        巴黎世家                                      153.4                                  417.5%                        箱包</a:t>
            </a:r>
            <a:r>
              <a:rPr sz="1000" u="sng" kern="0" spc="0" dirty="0">
                <a:solidFill>
                  <a:srgbClr val="595959">
                    <a:alpha val="100000"/>
                  </a:srgbClr>
                </a:solidFill>
                <a:uFill>
                  <a:solidFill>
                    <a:srgbClr val="FFFFFF"/>
                  </a:solidFill>
                </a:uFill>
                <a:latin typeface="Microsoft YaHei"/>
                <a:ea typeface="Microsoft YaHei"/>
                <a:cs typeface="Microsoft YaHei"/>
              </a:rPr>
              <a:t>	</a:t>
            </a:r>
            <a:endParaRPr lang="Microsoft YaHei" altLang="Microsoft YaHei" sz="1000" dirty="0"/>
          </a:p>
        </p:txBody>
      </p:sp>
      <p:sp>
        <p:nvSpPr>
          <p:cNvPr id="1426" name="textbox 1426"/>
          <p:cNvSpPr/>
          <p:nvPr/>
        </p:nvSpPr>
        <p:spPr>
          <a:xfrm>
            <a:off x="523678" y="6634174"/>
            <a:ext cx="8512175"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5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31</a:t>
            </a:r>
            <a:endParaRPr lang="Microsoft YaHei" altLang="Microsoft YaHei" sz="1200" baseline="-4340" dirty="0"/>
          </a:p>
        </p:txBody>
      </p:sp>
      <p:pic>
        <p:nvPicPr>
          <p:cNvPr id="1428" name="picture 1428"/>
          <p:cNvPicPr>
            <a:picLocks noChangeAspect="1"/>
          </p:cNvPicPr>
          <p:nvPr/>
        </p:nvPicPr>
        <p:blipFill>
          <a:blip r:embed="rId2"/>
          <a:stretch>
            <a:fillRect/>
          </a:stretch>
        </p:blipFill>
        <p:spPr>
          <a:xfrm rot="21600000">
            <a:off x="7878892" y="289233"/>
            <a:ext cx="988988" cy="490439"/>
          </a:xfrm>
          <a:prstGeom prst="rect">
            <a:avLst/>
          </a:prstGeom>
        </p:spPr>
      </p:pic>
      <p:sp>
        <p:nvSpPr>
          <p:cNvPr id="1430"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432" name="textbox 1432"/>
          <p:cNvSpPr/>
          <p:nvPr/>
        </p:nvSpPr>
        <p:spPr>
          <a:xfrm rot="18900000">
            <a:off x="17176" y="301625"/>
            <a:ext cx="715009" cy="18732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1000" kern="0" spc="80" dirty="0">
                <a:solidFill>
                  <a:srgbClr val="FFFFFF">
                    <a:alpha val="100000"/>
                  </a:srgbClr>
                </a:solidFill>
                <a:latin typeface="Microsoft YaHei"/>
                <a:ea typeface="Microsoft YaHei"/>
                <a:cs typeface="Microsoft YaHei"/>
              </a:rPr>
              <a:t>品牌价值榜</a:t>
            </a:r>
            <a:endParaRPr lang="Microsoft YaHei" altLang="Microsoft YaHei" sz="1000" dirty="0"/>
          </a:p>
        </p:txBody>
      </p:sp>
      <p:sp>
        <p:nvSpPr>
          <p:cNvPr id="1434" name="textbox 1434"/>
          <p:cNvSpPr/>
          <p:nvPr/>
        </p:nvSpPr>
        <p:spPr>
          <a:xfrm>
            <a:off x="533500" y="6418173"/>
            <a:ext cx="3062604" cy="135889"/>
          </a:xfrm>
          <a:prstGeom prst="rect">
            <a:avLst/>
          </a:prstGeom>
        </p:spPr>
        <p:txBody>
          <a:bodyPr vert="horz" wrap="square" lIns="0" tIns="0" rIns="0" bIns="0"/>
          <a:lstStyle/>
          <a:p>
            <a:pPr algn="l" rtl="0" eaLnBrk="0">
              <a:lnSpc>
                <a:spcPct val="85478"/>
              </a:lnSpc>
              <a:tabLst/>
            </a:pPr>
            <a:endParaRPr lang="Arial" altLang="Arial" sz="100" dirty="0"/>
          </a:p>
          <a:p>
            <a:pPr marL="12700" algn="l" rtl="0" eaLnBrk="0">
              <a:lnSpc>
                <a:spcPct val="90000"/>
              </a:lnSpc>
              <a:tabLst/>
            </a:pPr>
            <a:r>
              <a:rPr sz="800" kern="0" spc="-30" dirty="0">
                <a:solidFill>
                  <a:srgbClr val="7F7F7F">
                    <a:alpha val="100000"/>
                  </a:srgbClr>
                </a:solidFill>
                <a:latin typeface="Microsoft YaHei"/>
                <a:ea typeface="Microsoft YaHei"/>
                <a:cs typeface="Microsoft YaHei"/>
              </a:rPr>
              <a:t>来源：</a:t>
            </a:r>
            <a:r>
              <a:rPr sz="800" kern="0" spc="130" dirty="0">
                <a:solidFill>
                  <a:srgbClr val="7F7F7F">
                    <a:alpha val="100000"/>
                  </a:srgbClr>
                </a:solidFill>
                <a:latin typeface="Microsoft YaHei"/>
                <a:ea typeface="Microsoft YaHei"/>
                <a:cs typeface="Microsoft YaHei"/>
              </a:rPr>
              <a:t> </a:t>
            </a:r>
            <a:r>
              <a:rPr sz="800" kern="0" spc="-30" dirty="0">
                <a:solidFill>
                  <a:srgbClr val="7F7F7F">
                    <a:alpha val="100000"/>
                  </a:srgbClr>
                </a:solidFill>
                <a:latin typeface="Microsoft YaHei"/>
                <a:ea typeface="Microsoft YaHei"/>
                <a:cs typeface="Microsoft YaHei"/>
              </a:rPr>
              <a:t>AdTracker多平</a:t>
            </a:r>
            <a:r>
              <a:rPr sz="800" kern="0" spc="-40" dirty="0">
                <a:solidFill>
                  <a:srgbClr val="7F7F7F">
                    <a:alpha val="100000"/>
                  </a:srgbClr>
                </a:solidFill>
                <a:latin typeface="Microsoft YaHei"/>
                <a:ea typeface="Microsoft YaHei"/>
                <a:cs typeface="Microsoft YaHei"/>
              </a:rPr>
              <a:t>台网络广告监测数据库   （桌面及智能终端）。</a:t>
            </a:r>
            <a:endParaRPr lang="Microsoft YaHei" altLang="Microsoft YaHei" sz="800" dirty="0"/>
          </a:p>
        </p:txBody>
      </p:sp>
      <p:sp>
        <p:nvSpPr>
          <p:cNvPr id="143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textbox 1438"/>
          <p:cNvSpPr/>
          <p:nvPr/>
        </p:nvSpPr>
        <p:spPr>
          <a:xfrm>
            <a:off x="1222087" y="5553218"/>
            <a:ext cx="650875" cy="232409"/>
          </a:xfrm>
          <a:prstGeom prst="rect">
            <a:avLst/>
          </a:prstGeom>
          <a:solidFill>
            <a:srgbClr val="D9D9D9"/>
          </a:solidFill>
        </p:spPr>
        <p:txBody>
          <a:bodyPr vert="horz" wrap="square" lIns="0" tIns="0" rIns="0" bIns="0"/>
          <a:lstStyle/>
          <a:p>
            <a:endParaRPr/>
          </a:p>
        </p:txBody>
      </p:sp>
      <p:sp>
        <p:nvSpPr>
          <p:cNvPr id="1440" name="textbox 1440"/>
          <p:cNvSpPr/>
          <p:nvPr/>
        </p:nvSpPr>
        <p:spPr>
          <a:xfrm>
            <a:off x="1872691" y="5553218"/>
            <a:ext cx="1633854" cy="232409"/>
          </a:xfrm>
          <a:prstGeom prst="rect">
            <a:avLst/>
          </a:prstGeom>
          <a:solidFill>
            <a:srgbClr val="F2F2F2"/>
          </a:solidFill>
        </p:spPr>
        <p:txBody>
          <a:bodyPr vert="horz" wrap="square" lIns="0" tIns="0" rIns="0" bIns="0"/>
          <a:lstStyle/>
          <a:p>
            <a:endParaRPr/>
          </a:p>
        </p:txBody>
      </p:sp>
      <p:sp>
        <p:nvSpPr>
          <p:cNvPr id="1442" name="textbox 1442"/>
          <p:cNvSpPr/>
          <p:nvPr/>
        </p:nvSpPr>
        <p:spPr>
          <a:xfrm>
            <a:off x="6510759" y="5553218"/>
            <a:ext cx="1411605" cy="232409"/>
          </a:xfrm>
          <a:prstGeom prst="rect">
            <a:avLst/>
          </a:prstGeom>
          <a:solidFill>
            <a:srgbClr val="F2F2F2"/>
          </a:solidFill>
        </p:spPr>
        <p:txBody>
          <a:bodyPr vert="horz" wrap="square" lIns="0" tIns="0" rIns="0" bIns="0"/>
          <a:lstStyle/>
          <a:p>
            <a:endParaRPr/>
          </a:p>
        </p:txBody>
      </p:sp>
      <p:sp>
        <p:nvSpPr>
          <p:cNvPr id="1444" name="textbox 1444"/>
          <p:cNvSpPr/>
          <p:nvPr/>
        </p:nvSpPr>
        <p:spPr>
          <a:xfrm>
            <a:off x="4599683" y="5553218"/>
            <a:ext cx="1911350" cy="232409"/>
          </a:xfrm>
          <a:prstGeom prst="rect">
            <a:avLst/>
          </a:prstGeom>
          <a:solidFill>
            <a:srgbClr val="F2F2F2"/>
          </a:solidFill>
        </p:spPr>
        <p:txBody>
          <a:bodyPr vert="horz" wrap="square" lIns="0" tIns="0" rIns="0" bIns="0"/>
          <a:lstStyle/>
          <a:p>
            <a:endParaRPr/>
          </a:p>
        </p:txBody>
      </p:sp>
      <p:sp>
        <p:nvSpPr>
          <p:cNvPr id="1446" name="textbox 1446"/>
          <p:cNvSpPr/>
          <p:nvPr/>
        </p:nvSpPr>
        <p:spPr>
          <a:xfrm>
            <a:off x="3506119" y="5553218"/>
            <a:ext cx="1094105" cy="232409"/>
          </a:xfrm>
          <a:prstGeom prst="rect">
            <a:avLst/>
          </a:prstGeom>
          <a:solidFill>
            <a:srgbClr val="F2F2F2"/>
          </a:solidFill>
        </p:spPr>
        <p:txBody>
          <a:bodyPr vert="horz" wrap="square" lIns="0" tIns="0" rIns="0" bIns="0"/>
          <a:lstStyle/>
          <a:p>
            <a:endParaRPr/>
          </a:p>
        </p:txBody>
      </p:sp>
      <p:graphicFrame>
        <p:nvGraphicFramePr>
          <p:cNvPr id="1448" name="table 1448"/>
          <p:cNvGraphicFramePr>
            <a:graphicFrameLocks noGrp="1"/>
          </p:cNvGraphicFramePr>
          <p:nvPr/>
        </p:nvGraphicFramePr>
        <p:xfrm>
          <a:off x="1218912" y="5782441"/>
          <a:ext cx="6705600" cy="238125"/>
        </p:xfrm>
        <a:graphic>
          <a:graphicData uri="http://schemas.openxmlformats.org/drawingml/2006/table">
            <a:tbl>
              <a:tblPr/>
              <a:tblGrid>
                <a:gridCol w="653415"/>
                <a:gridCol w="6052184"/>
              </a:tblGrid>
              <a:tr h="238125">
                <a:tc>
                  <a:txBody>
                    <a:bodyPr/>
                    <a:lstStyle/>
                    <a:p>
                      <a:pPr algn="l" rtl="0" eaLnBrk="0">
                        <a:lnSpc>
                          <a:spcPct val="124000"/>
                        </a:lnSpc>
                        <a:tabLst/>
                      </a:pPr>
                      <a:endParaRPr lang="Arial" altLang="Arial" sz="400" dirty="0"/>
                    </a:p>
                    <a:p>
                      <a:pPr marL="266700" algn="l" rtl="0" eaLnBrk="0">
                        <a:lnSpc>
                          <a:spcPct val="84000"/>
                        </a:lnSpc>
                        <a:spcBef>
                          <a:spcPts val="1"/>
                        </a:spcBef>
                        <a:tabLst/>
                      </a:pPr>
                      <a:r>
                        <a:rPr sz="1000" kern="0" spc="-40" dirty="0">
                          <a:solidFill>
                            <a:srgbClr val="595959">
                              <a:alpha val="100000"/>
                            </a:srgbClr>
                          </a:solidFill>
                          <a:latin typeface="Microsoft YaHei"/>
                          <a:ea typeface="Microsoft YaHei"/>
                          <a:cs typeface="Microsoft YaHei"/>
                        </a:rPr>
                        <a:t>15</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6000"/>
                        </a:lnSpc>
                        <a:tabLst/>
                      </a:pPr>
                      <a:endParaRPr lang="Arial" altLang="Arial" sz="400" dirty="0"/>
                    </a:p>
                    <a:p>
                      <a:pPr marL="529590" algn="l" rtl="0" eaLnBrk="0">
                        <a:lnSpc>
                          <a:spcPct val="89000"/>
                        </a:lnSpc>
                        <a:spcBef>
                          <a:spcPts val="3"/>
                        </a:spcBef>
                        <a:tabLst/>
                      </a:pPr>
                      <a:r>
                        <a:rPr sz="1000" kern="0" spc="0" dirty="0">
                          <a:solidFill>
                            <a:srgbClr val="595959">
                              <a:alpha val="100000"/>
                            </a:srgbClr>
                          </a:solidFill>
                          <a:latin typeface="Microsoft YaHei"/>
                          <a:ea typeface="Microsoft YaHei"/>
                          <a:cs typeface="Microsoft YaHei"/>
                        </a:rPr>
                        <a:t>QQ浏览器</a:t>
                      </a:r>
                      <a:r>
                        <a:rPr sz="1000" kern="0" spc="1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实用工具                  </a:t>
                      </a:r>
                      <a:r>
                        <a:rPr sz="1000" kern="0" spc="-10" dirty="0">
                          <a:solidFill>
                            <a:srgbClr val="595959">
                              <a:alpha val="100000"/>
                            </a:srgbClr>
                          </a:solidFill>
                          <a:latin typeface="Microsoft YaHei"/>
                          <a:ea typeface="Microsoft YaHei"/>
                          <a:cs typeface="Microsoft YaHei"/>
                        </a:rPr>
                        <a:t>         34.89%                                  120.76</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graphicFrame>
        <p:nvGraphicFramePr>
          <p:cNvPr id="1450" name="table 1450"/>
          <p:cNvGraphicFramePr>
            <a:graphicFrameLocks noGrp="1"/>
          </p:cNvGraphicFramePr>
          <p:nvPr/>
        </p:nvGraphicFramePr>
        <p:xfrm>
          <a:off x="1218912" y="1989705"/>
          <a:ext cx="6705599" cy="4030979"/>
        </p:xfrm>
        <a:graphic>
          <a:graphicData uri="http://schemas.openxmlformats.org/drawingml/2006/table">
            <a:tbl>
              <a:tblPr/>
              <a:tblGrid>
                <a:gridCol w="654050"/>
                <a:gridCol w="1633220"/>
                <a:gridCol w="1093469"/>
                <a:gridCol w="1910714"/>
                <a:gridCol w="1414144"/>
              </a:tblGrid>
              <a:tr h="272415">
                <a:tc>
                  <a:txBody>
                    <a:bodyPr/>
                    <a:lstStyle/>
                    <a:p>
                      <a:pPr algn="l" rtl="0" eaLnBrk="0">
                        <a:lnSpc>
                          <a:spcPct val="118000"/>
                        </a:lnSpc>
                        <a:tabLst/>
                      </a:pPr>
                      <a:endParaRPr lang="Arial" altLang="Arial" sz="400" dirty="0"/>
                    </a:p>
                    <a:p>
                      <a:pPr marL="196850" algn="l" rtl="0" eaLnBrk="0">
                        <a:lnSpc>
                          <a:spcPct val="90000"/>
                        </a:lnSpc>
                        <a:spcBef>
                          <a:spcPts val="1"/>
                        </a:spcBef>
                        <a:tabLst/>
                      </a:pPr>
                      <a:r>
                        <a:rPr sz="1100" b="1" kern="0" spc="-30" dirty="0">
                          <a:solidFill>
                            <a:srgbClr val="FFFFFF">
                              <a:alpha val="100000"/>
                            </a:srgbClr>
                          </a:solidFill>
                          <a:latin typeface="Microsoft YaHei"/>
                          <a:ea typeface="Microsoft YaHei"/>
                          <a:cs typeface="Microsoft YaHei"/>
                        </a:rPr>
                        <a:t>序号</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21000"/>
                        </a:lnSpc>
                        <a:tabLst/>
                      </a:pPr>
                      <a:endParaRPr lang="Arial" altLang="Arial" sz="400" dirty="0"/>
                    </a:p>
                    <a:p>
                      <a:pPr marL="546100" algn="l" rtl="0" eaLnBrk="0">
                        <a:lnSpc>
                          <a:spcPct val="89000"/>
                        </a:lnSpc>
                        <a:tabLst/>
                      </a:pPr>
                      <a:r>
                        <a:rPr sz="1100" b="1" kern="0" spc="-30" dirty="0">
                          <a:solidFill>
                            <a:srgbClr val="FFFFFF">
                              <a:alpha val="100000"/>
                            </a:srgbClr>
                          </a:solidFill>
                          <a:latin typeface="Microsoft YaHei"/>
                          <a:ea typeface="Microsoft YaHei"/>
                          <a:cs typeface="Microsoft YaHei"/>
                        </a:rPr>
                        <a:t>APP名称</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21000"/>
                        </a:lnSpc>
                        <a:tabLst/>
                      </a:pPr>
                      <a:endParaRPr lang="Arial" altLang="Arial" sz="400" dirty="0"/>
                    </a:p>
                    <a:p>
                      <a:pPr marL="283845" algn="l" rtl="0" eaLnBrk="0">
                        <a:lnSpc>
                          <a:spcPct val="89000"/>
                        </a:lnSpc>
                        <a:tabLst/>
                      </a:pPr>
                      <a:r>
                        <a:rPr sz="1100" b="1" kern="0" spc="-40" dirty="0">
                          <a:solidFill>
                            <a:srgbClr val="FFFFFF">
                              <a:alpha val="100000"/>
                            </a:srgbClr>
                          </a:solidFill>
                          <a:latin typeface="Microsoft YaHei"/>
                          <a:ea typeface="Microsoft YaHei"/>
                          <a:cs typeface="Microsoft YaHei"/>
                        </a:rPr>
                        <a:t>一级行业</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270509" algn="l" rtl="0" eaLnBrk="0">
                        <a:lnSpc>
                          <a:spcPct val="90000"/>
                        </a:lnSpc>
                        <a:spcBef>
                          <a:spcPts val="2"/>
                        </a:spcBef>
                        <a:tabLst/>
                      </a:pPr>
                      <a:r>
                        <a:rPr sz="1100" b="1" kern="0" spc="-40" dirty="0">
                          <a:solidFill>
                            <a:srgbClr val="FFFFFF">
                              <a:alpha val="100000"/>
                            </a:srgbClr>
                          </a:solidFill>
                          <a:latin typeface="Microsoft YaHei"/>
                          <a:ea typeface="Microsoft YaHei"/>
                          <a:cs typeface="Microsoft YaHei"/>
                        </a:rPr>
                        <a:t>2023.5目标用户触达率</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21000"/>
                        </a:lnSpc>
                        <a:tabLst/>
                      </a:pPr>
                      <a:endParaRPr lang="Arial" altLang="Arial" sz="400" dirty="0"/>
                    </a:p>
                    <a:p>
                      <a:pPr marL="339725" algn="l" rtl="0" eaLnBrk="0">
                        <a:lnSpc>
                          <a:spcPct val="89000"/>
                        </a:lnSpc>
                        <a:tabLst/>
                      </a:pPr>
                      <a:r>
                        <a:rPr sz="1100" b="1" kern="0" spc="-60" dirty="0">
                          <a:solidFill>
                            <a:srgbClr val="FFFFFF">
                              <a:alpha val="100000"/>
                            </a:srgbClr>
                          </a:solidFill>
                          <a:latin typeface="Microsoft YaHei"/>
                          <a:ea typeface="Microsoft YaHei"/>
                          <a:cs typeface="Microsoft YaHei"/>
                        </a:rPr>
                        <a:t>目标用户TGI</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r>
              <a:tr h="269240">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23000"/>
                        </a:lnSpc>
                        <a:tabLst/>
                      </a:pPr>
                      <a:endParaRPr lang="Arial" altLang="Arial" sz="200" dirty="0"/>
                    </a:p>
                    <a:p>
                      <a:pPr marL="848360" algn="l" rtl="0" eaLnBrk="0">
                        <a:lnSpc>
                          <a:spcPts val="1451"/>
                        </a:lnSpc>
                        <a:spcBef>
                          <a:spcPts val="1"/>
                        </a:spcBef>
                        <a:tabLst/>
                      </a:pPr>
                      <a:r>
                        <a:rPr sz="900" b="1" kern="0" spc="-60" dirty="0">
                          <a:solidFill>
                            <a:srgbClr val="FFFFFF">
                              <a:alpha val="100000"/>
                            </a:srgbClr>
                          </a:solidFill>
                          <a:latin typeface="Microsoft YaHei"/>
                          <a:ea typeface="Microsoft YaHei"/>
                          <a:cs typeface="Microsoft YaHei"/>
                        </a:rPr>
                        <a:t>（%）</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r>
              <a:tr h="232409">
                <a:tc>
                  <a:txBody>
                    <a:bodyPr/>
                    <a:lstStyle/>
                    <a:p>
                      <a:pPr algn="l" rtl="0" eaLnBrk="0">
                        <a:lnSpc>
                          <a:spcPct val="122000"/>
                        </a:lnSpc>
                        <a:tabLst/>
                      </a:pPr>
                      <a:endParaRPr lang="Arial" altLang="Arial" sz="400" dirty="0"/>
                    </a:p>
                    <a:p>
                      <a:pPr marL="30416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1F1"/>
                    </a:solidFill>
                  </a:tcPr>
                </a:tc>
                <a:tc>
                  <a:txBody>
                    <a:bodyPr/>
                    <a:lstStyle/>
                    <a:p>
                      <a:pPr algn="l" rtl="0" eaLnBrk="0">
                        <a:lnSpc>
                          <a:spcPct val="112000"/>
                        </a:lnSpc>
                        <a:tabLst/>
                      </a:pPr>
                      <a:endParaRPr lang="Arial" altLang="Arial" sz="400" dirty="0"/>
                    </a:p>
                    <a:p>
                      <a:pPr marL="611505" algn="l" rtl="0" eaLnBrk="0">
                        <a:lnSpc>
                          <a:spcPct val="88000"/>
                        </a:lnSpc>
                        <a:spcBef>
                          <a:spcPts val="1"/>
                        </a:spcBef>
                        <a:tabLst/>
                      </a:pPr>
                      <a:r>
                        <a:rPr sz="1000" kern="0" spc="-10" dirty="0">
                          <a:solidFill>
                            <a:srgbClr val="595959">
                              <a:alpha val="100000"/>
                            </a:srgbClr>
                          </a:solidFill>
                          <a:latin typeface="Microsoft YaHei"/>
                          <a:ea typeface="Microsoft YaHei"/>
                          <a:cs typeface="Microsoft YaHei"/>
                        </a:rPr>
                        <a:t>芒果TV</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视频服务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43584"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30.46%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17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158.55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9845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46100" algn="l" rtl="0" eaLnBrk="0">
                        <a:lnSpc>
                          <a:spcPct val="89000"/>
                        </a:lnSpc>
                        <a:spcBef>
                          <a:spcPts val="2"/>
                        </a:spcBef>
                        <a:tabLst/>
                      </a:pPr>
                      <a:r>
                        <a:rPr sz="1000" kern="0" spc="-20" dirty="0">
                          <a:solidFill>
                            <a:srgbClr val="595959">
                              <a:alpha val="100000"/>
                            </a:srgbClr>
                          </a:solidFill>
                          <a:latin typeface="Microsoft YaHei"/>
                          <a:ea typeface="Microsoft YaHei"/>
                          <a:cs typeface="Microsoft YaHei"/>
                        </a:rPr>
                        <a:t>UC浏览器</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6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实用工具</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43584" algn="l" rtl="0" eaLnBrk="0">
                        <a:lnSpc>
                          <a:spcPct val="84000"/>
                        </a:lnSpc>
                        <a:tabLst/>
                      </a:pPr>
                      <a:r>
                        <a:rPr sz="1000" kern="0" spc="-20" dirty="0">
                          <a:solidFill>
                            <a:srgbClr val="595959">
                              <a:alpha val="100000"/>
                            </a:srgbClr>
                          </a:solidFill>
                          <a:latin typeface="Microsoft YaHei"/>
                          <a:ea typeface="Microsoft YaHei"/>
                          <a:cs typeface="Microsoft YaHei"/>
                        </a:rPr>
                        <a:t>35.05%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17525" algn="l" rtl="0" eaLnBrk="0">
                        <a:lnSpc>
                          <a:spcPct val="84000"/>
                        </a:lnSpc>
                        <a:tabLst/>
                      </a:pPr>
                      <a:r>
                        <a:rPr sz="1000" kern="0" spc="-20" dirty="0">
                          <a:solidFill>
                            <a:srgbClr val="595959">
                              <a:alpha val="100000"/>
                            </a:srgbClr>
                          </a:solidFill>
                          <a:latin typeface="Microsoft YaHei"/>
                          <a:ea typeface="Microsoft YaHei"/>
                          <a:cs typeface="Microsoft YaHei"/>
                        </a:rPr>
                        <a:t>145.24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9972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2000"/>
                        </a:lnSpc>
                        <a:tabLst/>
                      </a:pPr>
                      <a:endParaRPr lang="Arial" altLang="Arial" sz="400" dirty="0"/>
                    </a:p>
                    <a:p>
                      <a:pPr marL="690880" algn="l" rtl="0" eaLnBrk="0">
                        <a:lnSpc>
                          <a:spcPct val="89000"/>
                        </a:lnSpc>
                        <a:spcBef>
                          <a:spcPts val="1"/>
                        </a:spcBef>
                        <a:tabLst/>
                      </a:pPr>
                      <a:r>
                        <a:rPr sz="1000" kern="0" spc="-20" dirty="0">
                          <a:solidFill>
                            <a:srgbClr val="595959">
                              <a:alpha val="100000"/>
                            </a:srgbClr>
                          </a:solidFill>
                          <a:latin typeface="Microsoft YaHei"/>
                          <a:ea typeface="Microsoft YaHei"/>
                          <a:cs typeface="Microsoft YaHei"/>
                        </a:rPr>
                        <a:t>优酷</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4004"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视频服务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4168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26.00%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1752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144.20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01000"/>
                        </a:lnSpc>
                        <a:tabLst/>
                      </a:pPr>
                      <a:endParaRPr lang="Arial" altLang="Arial" sz="500" dirty="0"/>
                    </a:p>
                    <a:p>
                      <a:pPr marL="292100" algn="l" rtl="0" eaLnBrk="0">
                        <a:lnSpc>
                          <a:spcPct val="83000"/>
                        </a:lnSpc>
                        <a:tabLst/>
                      </a:pPr>
                      <a:r>
                        <a:rPr sz="1000" kern="0" spc="-20" dirty="0">
                          <a:solidFill>
                            <a:srgbClr val="595959">
                              <a:alpha val="100000"/>
                            </a:srgbClr>
                          </a:solidFill>
                          <a:latin typeface="Microsoft YaHei"/>
                          <a:ea typeface="Microsoft YaHei"/>
                          <a:cs typeface="Microsoft YaHei"/>
                        </a:rPr>
                        <a:t>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23000"/>
                        </a:lnSpc>
                        <a:tabLst/>
                      </a:pPr>
                      <a:endParaRPr lang="Arial" altLang="Arial" sz="400" dirty="0"/>
                    </a:p>
                    <a:p>
                      <a:pPr marL="442594" algn="l" rtl="0" eaLnBrk="0">
                        <a:lnSpc>
                          <a:spcPct val="84000"/>
                        </a:lnSpc>
                        <a:spcBef>
                          <a:spcPts val="3"/>
                        </a:spcBef>
                        <a:tabLst/>
                      </a:pPr>
                      <a:r>
                        <a:rPr sz="1000" kern="0" spc="-10" dirty="0">
                          <a:solidFill>
                            <a:srgbClr val="595959">
                              <a:alpha val="100000"/>
                            </a:srgbClr>
                          </a:solidFill>
                          <a:latin typeface="Microsoft YaHei"/>
                          <a:ea typeface="Microsoft YaHei"/>
                          <a:cs typeface="Microsoft YaHei"/>
                        </a:rPr>
                        <a:t>WPS OFFICE</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1000"/>
                        </a:lnSpc>
                        <a:tabLst/>
                      </a:pPr>
                      <a:endParaRPr lang="Arial" altLang="Arial" sz="400" dirty="0"/>
                    </a:p>
                    <a:p>
                      <a:pPr marL="294640" algn="l" rtl="0" eaLnBrk="0">
                        <a:lnSpc>
                          <a:spcPct val="89000"/>
                        </a:lnSpc>
                        <a:tabLst/>
                      </a:pPr>
                      <a:r>
                        <a:rPr sz="1000" kern="0" spc="-10" dirty="0">
                          <a:solidFill>
                            <a:srgbClr val="595959">
                              <a:alpha val="100000"/>
                            </a:srgbClr>
                          </a:solidFill>
                          <a:latin typeface="Microsoft YaHei"/>
                          <a:ea typeface="Microsoft YaHei"/>
                          <a:cs typeface="Microsoft YaHei"/>
                        </a:rPr>
                        <a:t>办公管理</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4168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26.39%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175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136.86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4000"/>
                        </a:lnSpc>
                        <a:tabLst/>
                      </a:pPr>
                      <a:endParaRPr lang="Arial" altLang="Arial" sz="400" dirty="0"/>
                    </a:p>
                    <a:p>
                      <a:pPr marL="301625" algn="l" rtl="0" eaLnBrk="0">
                        <a:lnSpc>
                          <a:spcPct val="83000"/>
                        </a:lnSpc>
                        <a:spcBef>
                          <a:spcPts val="4"/>
                        </a:spcBef>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388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腾讯新闻</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64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综合资讯</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4168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26.35%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17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134.55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9845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690880" algn="l" rtl="0" eaLnBrk="0">
                        <a:lnSpc>
                          <a:spcPct val="90000"/>
                        </a:lnSpc>
                        <a:tabLst/>
                      </a:pPr>
                      <a:r>
                        <a:rPr sz="1000" kern="0" spc="-20" dirty="0">
                          <a:solidFill>
                            <a:srgbClr val="595959">
                              <a:alpha val="100000"/>
                            </a:srgbClr>
                          </a:solidFill>
                          <a:latin typeface="Microsoft YaHei"/>
                          <a:ea typeface="Microsoft YaHei"/>
                          <a:cs typeface="Microsoft YaHei"/>
                        </a:rPr>
                        <a:t>美团</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94004" algn="l" rtl="0" eaLnBrk="0">
                        <a:lnSpc>
                          <a:spcPct val="90000"/>
                        </a:lnSpc>
                        <a:tabLst/>
                      </a:pPr>
                      <a:r>
                        <a:rPr sz="1000" kern="0" spc="-10" dirty="0">
                          <a:solidFill>
                            <a:srgbClr val="595959">
                              <a:alpha val="100000"/>
                            </a:srgbClr>
                          </a:solidFill>
                          <a:latin typeface="Microsoft YaHei"/>
                          <a:ea typeface="Microsoft YaHei"/>
                          <a:cs typeface="Microsoft YaHei"/>
                        </a:rPr>
                        <a:t>生活服务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43584" algn="l" rtl="0" eaLnBrk="0">
                        <a:lnSpc>
                          <a:spcPct val="84000"/>
                        </a:lnSpc>
                        <a:tabLst/>
                      </a:pPr>
                      <a:r>
                        <a:rPr sz="1000" kern="0" spc="-20" dirty="0">
                          <a:solidFill>
                            <a:srgbClr val="595959">
                              <a:alpha val="100000"/>
                            </a:srgbClr>
                          </a:solidFill>
                          <a:latin typeface="Microsoft YaHei"/>
                          <a:ea typeface="Microsoft YaHei"/>
                          <a:cs typeface="Microsoft YaHei"/>
                        </a:rPr>
                        <a:t>35.07%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17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131.71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97815" algn="l" rtl="0" eaLnBrk="0">
                        <a:lnSpc>
                          <a:spcPct val="83000"/>
                        </a:lnSpc>
                        <a:spcBef>
                          <a:spcPts val="3"/>
                        </a:spcBef>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56515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酷狗音乐</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5275"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音乐音频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4168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25.04%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1752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130.51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97179"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6515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百度地图</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004"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旅游出行</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4549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52.86%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175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129.60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97179"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628015"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小红书</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社交网络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48030"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18.66%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17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128.85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66700" algn="l" rtl="0" eaLnBrk="0">
                        <a:lnSpc>
                          <a:spcPct val="84000"/>
                        </a:lnSpc>
                        <a:spcBef>
                          <a:spcPts val="1"/>
                        </a:spcBef>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626109" algn="l" rtl="0" eaLnBrk="0">
                        <a:lnSpc>
                          <a:spcPct val="90000"/>
                        </a:lnSpc>
                        <a:tabLst/>
                      </a:pPr>
                      <a:r>
                        <a:rPr sz="1000" kern="0" spc="-10" dirty="0">
                          <a:solidFill>
                            <a:srgbClr val="595959">
                              <a:alpha val="100000"/>
                            </a:srgbClr>
                          </a:solidFill>
                          <a:latin typeface="Microsoft YaHei"/>
                          <a:ea typeface="Microsoft YaHei"/>
                          <a:cs typeface="Microsoft YaHei"/>
                        </a:rPr>
                        <a:t>应用宝</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95275" algn="l" rtl="0" eaLnBrk="0">
                        <a:lnSpc>
                          <a:spcPct val="90000"/>
                        </a:lnSpc>
                        <a:tabLst/>
                      </a:pPr>
                      <a:r>
                        <a:rPr sz="1000" kern="0" spc="-10" dirty="0">
                          <a:solidFill>
                            <a:srgbClr val="595959">
                              <a:alpha val="100000"/>
                            </a:srgbClr>
                          </a:solidFill>
                          <a:latin typeface="Microsoft YaHei"/>
                          <a:ea typeface="Microsoft YaHei"/>
                          <a:cs typeface="Microsoft YaHei"/>
                        </a:rPr>
                        <a:t>下载分发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4803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19.01%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17525" algn="l" rtl="0" eaLnBrk="0">
                        <a:lnSpc>
                          <a:spcPct val="84000"/>
                        </a:lnSpc>
                        <a:tabLst/>
                      </a:pPr>
                      <a:r>
                        <a:rPr sz="1000" kern="0" spc="-20" dirty="0">
                          <a:solidFill>
                            <a:srgbClr val="595959">
                              <a:alpha val="100000"/>
                            </a:srgbClr>
                          </a:solidFill>
                          <a:latin typeface="Microsoft YaHei"/>
                          <a:ea typeface="Microsoft YaHei"/>
                          <a:cs typeface="Microsoft YaHei"/>
                        </a:rPr>
                        <a:t>128.27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0000"/>
                        </a:lnSpc>
                        <a:tabLst/>
                      </a:pPr>
                      <a:endParaRPr lang="Arial" altLang="Arial" sz="400" dirty="0"/>
                    </a:p>
                    <a:p>
                      <a:pPr marL="266700" algn="l" rtl="0" eaLnBrk="0">
                        <a:lnSpc>
                          <a:spcPct val="84000"/>
                        </a:lnSpc>
                        <a:tabLst/>
                      </a:pPr>
                      <a:r>
                        <a:rPr sz="1000" kern="0" spc="-40" dirty="0">
                          <a:solidFill>
                            <a:srgbClr val="595959">
                              <a:alpha val="100000"/>
                            </a:srgbClr>
                          </a:solidFill>
                          <a:latin typeface="Microsoft YaHei"/>
                          <a:ea typeface="Microsoft YaHei"/>
                          <a:cs typeface="Microsoft YaHei"/>
                        </a:rPr>
                        <a:t>11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2000"/>
                        </a:lnSpc>
                        <a:tabLst/>
                      </a:pPr>
                      <a:endParaRPr lang="Arial" altLang="Arial" sz="400" dirty="0"/>
                    </a:p>
                    <a:p>
                      <a:pPr marL="626109"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爱奇艺</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4004"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视频服务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35330" algn="l" rtl="0" eaLnBrk="0">
                        <a:lnSpc>
                          <a:spcPct val="84000"/>
                        </a:lnSpc>
                        <a:spcBef>
                          <a:spcPts val="4"/>
                        </a:spcBef>
                        <a:tabLst/>
                      </a:pPr>
                      <a:r>
                        <a:rPr sz="1000" kern="0" spc="-10" dirty="0">
                          <a:solidFill>
                            <a:srgbClr val="595959">
                              <a:alpha val="100000"/>
                            </a:srgbClr>
                          </a:solidFill>
                          <a:latin typeface="Microsoft YaHei"/>
                          <a:ea typeface="Microsoft YaHei"/>
                          <a:cs typeface="Microsoft YaHei"/>
                        </a:rPr>
                        <a:t>43.91%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17525"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127.67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66700"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691515"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京东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300354"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电子商务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43584"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36.74%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17525"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127.51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66700" algn="l" rtl="0" eaLnBrk="0">
                        <a:lnSpc>
                          <a:spcPct val="84000"/>
                        </a:lnSpc>
                        <a:spcBef>
                          <a:spcPts val="2"/>
                        </a:spcBef>
                        <a:tabLst/>
                      </a:pPr>
                      <a:r>
                        <a:rPr sz="1000" kern="0" spc="-40" dirty="0">
                          <a:solidFill>
                            <a:srgbClr val="595959">
                              <a:alpha val="100000"/>
                            </a:srgbClr>
                          </a:solidFill>
                          <a:latin typeface="Microsoft YaHei"/>
                          <a:ea typeface="Microsoft YaHei"/>
                          <a:cs typeface="Microsoft YaHei"/>
                        </a:rPr>
                        <a:t>13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388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新浪微博</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社交网络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4549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50.52%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17525"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121.59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67994">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r>
            </a:tbl>
          </a:graphicData>
        </a:graphic>
      </p:graphicFrame>
      <p:sp>
        <p:nvSpPr>
          <p:cNvPr id="1452" name="textbox 1452"/>
          <p:cNvSpPr/>
          <p:nvPr/>
        </p:nvSpPr>
        <p:spPr>
          <a:xfrm>
            <a:off x="-12699" y="422757"/>
            <a:ext cx="6567169" cy="851535"/>
          </a:xfrm>
          <a:prstGeom prst="rect">
            <a:avLst/>
          </a:prstGeom>
        </p:spPr>
        <p:txBody>
          <a:bodyPr vert="horz" wrap="square" lIns="0" tIns="0" rIns="0" bIns="0"/>
          <a:lstStyle/>
          <a:p>
            <a:pPr algn="l" rtl="0" eaLnBrk="0">
              <a:lnSpc>
                <a:spcPct val="96692"/>
              </a:lnSpc>
              <a:tabLst/>
            </a:pPr>
            <a:endParaRPr lang="Arial" altLang="Arial" sz="100" dirty="0"/>
          </a:p>
          <a:p>
            <a:pPr marL="12700" algn="l" rtl="0" eaLnBrk="0">
              <a:lnSpc>
                <a:spcPct val="90000"/>
              </a:lnSpc>
              <a:tabLst>
                <a:tab pos="556259" algn="l"/>
              </a:tabLst>
            </a:pPr>
            <a:r>
              <a:rPr sz="3100" kern="0" spc="0" dirty="0">
                <a:solidFill>
                  <a:srgbClr val="8BC53F">
                    <a:alpha val="100000"/>
                  </a:srgbClr>
                </a:solidFill>
                <a:latin typeface="Microsoft YaHei"/>
                <a:ea typeface="Microsoft YaHei"/>
                <a:cs typeface="Microsoft YaHei"/>
              </a:rPr>
              <a:t>	</a:t>
            </a:r>
            <a:r>
              <a:rPr sz="3100" kern="0" spc="-30" dirty="0">
                <a:solidFill>
                  <a:srgbClr val="8BC53F">
                    <a:alpha val="100000"/>
                  </a:srgbClr>
                </a:solidFill>
                <a:latin typeface="Microsoft YaHei"/>
                <a:ea typeface="Microsoft YaHei"/>
                <a:cs typeface="Microsoft YaHei"/>
              </a:rPr>
              <a:t>奢侈品用户APP喜爱榜（分量级）</a:t>
            </a:r>
            <a:endParaRPr lang="Microsoft YaHei" altLang="Microsoft YaHei" sz="3100" dirty="0"/>
          </a:p>
          <a:p>
            <a:pPr algn="l" rtl="0" eaLnBrk="0">
              <a:lnSpc>
                <a:spcPct val="102000"/>
              </a:lnSpc>
              <a:tabLst/>
            </a:pPr>
            <a:endParaRPr lang="Arial" altLang="Arial" sz="800" dirty="0"/>
          </a:p>
          <a:p>
            <a:pPr marL="566419" algn="l" rtl="0" eaLnBrk="0">
              <a:lnSpc>
                <a:spcPct val="90000"/>
              </a:lnSpc>
              <a:spcBef>
                <a:spcPts val="2"/>
              </a:spcBef>
              <a:tabLst/>
            </a:pPr>
            <a:r>
              <a:rPr sz="2000" kern="0" spc="-10" dirty="0">
                <a:solidFill>
                  <a:srgbClr val="595959">
                    <a:alpha val="100000"/>
                  </a:srgbClr>
                </a:solidFill>
                <a:latin typeface="Microsoft YaHei"/>
                <a:ea typeface="Microsoft YaHei"/>
                <a:cs typeface="Microsoft YaHei"/>
              </a:rPr>
              <a:t>2023年5月奢侈品用户喜爱榜</a:t>
            </a:r>
            <a:endParaRPr lang="Microsoft YaHei" altLang="Microsoft YaHei" sz="2000" dirty="0"/>
          </a:p>
        </p:txBody>
      </p:sp>
      <p:sp>
        <p:nvSpPr>
          <p:cNvPr id="1454" name="textbox 1454"/>
          <p:cNvSpPr/>
          <p:nvPr/>
        </p:nvSpPr>
        <p:spPr>
          <a:xfrm>
            <a:off x="1520323" y="1609191"/>
            <a:ext cx="6116320" cy="217170"/>
          </a:xfrm>
          <a:prstGeom prst="rect">
            <a:avLst/>
          </a:prstGeom>
        </p:spPr>
        <p:txBody>
          <a:bodyPr vert="horz" wrap="square" lIns="0" tIns="0" rIns="0" bIns="0"/>
          <a:lstStyle/>
          <a:p>
            <a:pPr algn="l" rtl="0" eaLnBrk="0">
              <a:lnSpc>
                <a:spcPct val="79775"/>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mUserTracker-2023.5中国移动互联网规模2亿级以上APP奢侈品用户偏好榜</a:t>
            </a:r>
            <a:endParaRPr lang="Microsoft YaHei" altLang="Microsoft YaHei" sz="1400" dirty="0"/>
          </a:p>
        </p:txBody>
      </p:sp>
      <p:sp>
        <p:nvSpPr>
          <p:cNvPr id="1456" name="textbox 1456"/>
          <p:cNvSpPr/>
          <p:nvPr/>
        </p:nvSpPr>
        <p:spPr>
          <a:xfrm>
            <a:off x="533500" y="6287312"/>
            <a:ext cx="3582034" cy="24828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10" dirty="0">
                <a:solidFill>
                  <a:srgbClr val="7F7F7F">
                    <a:alpha val="100000"/>
                  </a:srgbClr>
                </a:solidFill>
                <a:latin typeface="Microsoft YaHei"/>
                <a:ea typeface="Microsoft YaHei"/>
                <a:cs typeface="Microsoft YaHei"/>
              </a:rPr>
              <a:t>注释：奢侈品用户为统计周期内使用电</a:t>
            </a:r>
            <a:r>
              <a:rPr sz="800" kern="0" spc="-20" dirty="0">
                <a:solidFill>
                  <a:srgbClr val="7F7F7F">
                    <a:alpha val="100000"/>
                  </a:srgbClr>
                </a:solidFill>
                <a:latin typeface="Microsoft YaHei"/>
                <a:ea typeface="Microsoft YaHei"/>
                <a:cs typeface="Microsoft YaHei"/>
              </a:rPr>
              <a:t>子商务-海淘类APP的月活跃用户。</a:t>
            </a:r>
            <a:endParaRPr lang="Microsoft YaHei" altLang="Microsoft YaHei" sz="800" dirty="0"/>
          </a:p>
          <a:p>
            <a:pPr marL="12700" algn="l" rtl="0" eaLnBrk="0">
              <a:lnSpc>
                <a:spcPct val="90000"/>
              </a:lnSpc>
              <a:spcBef>
                <a:spcPts val="24"/>
              </a:spcBef>
              <a:tabLst/>
            </a:pPr>
            <a:r>
              <a:rPr sz="800" kern="0" spc="-1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10" dirty="0">
                <a:solidFill>
                  <a:srgbClr val="7F7F7F">
                    <a:alpha val="100000"/>
                  </a:srgbClr>
                </a:solidFill>
                <a:latin typeface="Microsoft YaHei"/>
                <a:ea typeface="Microsoft YaHei"/>
                <a:cs typeface="Microsoft YaHei"/>
              </a:rPr>
              <a:t>UserTracke</a:t>
            </a:r>
            <a:r>
              <a:rPr sz="800" kern="0" spc="-20" dirty="0">
                <a:solidFill>
                  <a:srgbClr val="7F7F7F">
                    <a:alpha val="100000"/>
                  </a:srgbClr>
                </a:solidFill>
                <a:latin typeface="Microsoft YaHei"/>
                <a:ea typeface="Microsoft YaHei"/>
                <a:cs typeface="Microsoft YaHei"/>
              </a:rPr>
              <a:t>r 多平台网民行为监测数据库（桌面及智能终端）。</a:t>
            </a:r>
            <a:endParaRPr lang="Microsoft YaHei" altLang="Microsoft YaHei" sz="800" dirty="0"/>
          </a:p>
        </p:txBody>
      </p:sp>
      <p:pic>
        <p:nvPicPr>
          <p:cNvPr id="1458" name="picture 1458"/>
          <p:cNvPicPr>
            <a:picLocks noChangeAspect="1"/>
          </p:cNvPicPr>
          <p:nvPr/>
        </p:nvPicPr>
        <p:blipFill>
          <a:blip r:embed="rId2"/>
          <a:stretch>
            <a:fillRect/>
          </a:stretch>
        </p:blipFill>
        <p:spPr>
          <a:xfrm rot="21600000">
            <a:off x="7878892" y="289233"/>
            <a:ext cx="988988" cy="490439"/>
          </a:xfrm>
          <a:prstGeom prst="rect">
            <a:avLst/>
          </a:prstGeom>
        </p:spPr>
      </p:pic>
      <p:sp>
        <p:nvSpPr>
          <p:cNvPr id="1460"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462" name="textbox 1462"/>
          <p:cNvSpPr/>
          <p:nvPr/>
        </p:nvSpPr>
        <p:spPr>
          <a:xfrm rot="18900000">
            <a:off x="9527" y="304534"/>
            <a:ext cx="723900" cy="18732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媒体价值榜</a:t>
            </a:r>
            <a:endParaRPr lang="Microsoft YaHei" altLang="Microsoft YaHei" sz="1000" dirty="0"/>
          </a:p>
        </p:txBody>
      </p:sp>
      <p:sp>
        <p:nvSpPr>
          <p:cNvPr id="1464" name="textbox 1464"/>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1466" name="textbox 1466"/>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1468" name="textbox 1468"/>
          <p:cNvSpPr/>
          <p:nvPr/>
        </p:nvSpPr>
        <p:spPr>
          <a:xfrm>
            <a:off x="3788868" y="5605017"/>
            <a:ext cx="530859" cy="162560"/>
          </a:xfrm>
          <a:prstGeom prst="rect">
            <a:avLst/>
          </a:prstGeom>
        </p:spPr>
        <p:txBody>
          <a:bodyPr vert="horz" wrap="square" lIns="0" tIns="0" rIns="0" bIns="0"/>
          <a:lstStyle/>
          <a:p>
            <a:pPr algn="l" rtl="0" eaLnBrk="0">
              <a:lnSpc>
                <a:spcPct val="80833"/>
              </a:lnSpc>
              <a:tabLst/>
            </a:pPr>
            <a:endParaRPr lang="Arial" altLang="Arial" sz="100" dirty="0"/>
          </a:p>
          <a:p>
            <a:pPr marL="12700" algn="l" rtl="0" eaLnBrk="0">
              <a:lnSpc>
                <a:spcPct val="90000"/>
              </a:lnSpc>
              <a:tabLst/>
            </a:pPr>
            <a:r>
              <a:rPr sz="1000" kern="0" spc="-10" dirty="0">
                <a:solidFill>
                  <a:srgbClr val="595959">
                    <a:alpha val="100000"/>
                  </a:srgbClr>
                </a:solidFill>
                <a:latin typeface="Microsoft YaHei"/>
                <a:ea typeface="Microsoft YaHei"/>
                <a:cs typeface="Microsoft YaHei"/>
              </a:rPr>
              <a:t>音乐音频</a:t>
            </a:r>
            <a:endParaRPr lang="Microsoft YaHei" altLang="Microsoft YaHei" sz="1000" dirty="0"/>
          </a:p>
        </p:txBody>
      </p:sp>
      <p:sp>
        <p:nvSpPr>
          <p:cNvPr id="1470" name="textbox 1470"/>
          <p:cNvSpPr/>
          <p:nvPr/>
        </p:nvSpPr>
        <p:spPr>
          <a:xfrm>
            <a:off x="2452739" y="5605017"/>
            <a:ext cx="480059" cy="162560"/>
          </a:xfrm>
          <a:prstGeom prst="rect">
            <a:avLst/>
          </a:prstGeom>
        </p:spPr>
        <p:txBody>
          <a:bodyPr vert="horz" wrap="square" lIns="0" tIns="0" rIns="0" bIns="0"/>
          <a:lstStyle/>
          <a:p>
            <a:pPr algn="l" rtl="0" eaLnBrk="0">
              <a:lnSpc>
                <a:spcPct val="80500"/>
              </a:lnSpc>
              <a:tabLst/>
            </a:pPr>
            <a:endParaRPr lang="Arial" altLang="Arial" sz="100" dirty="0"/>
          </a:p>
          <a:p>
            <a:pPr marL="12700" algn="l" rtl="0" eaLnBrk="0">
              <a:lnSpc>
                <a:spcPct val="90000"/>
              </a:lnSpc>
              <a:tabLst/>
            </a:pPr>
            <a:r>
              <a:rPr sz="1000" kern="0" spc="-20" dirty="0">
                <a:solidFill>
                  <a:srgbClr val="595959">
                    <a:alpha val="100000"/>
                  </a:srgbClr>
                </a:solidFill>
                <a:latin typeface="Microsoft YaHei"/>
                <a:ea typeface="Microsoft YaHei"/>
                <a:cs typeface="Microsoft YaHei"/>
              </a:rPr>
              <a:t>QQ音乐</a:t>
            </a:r>
            <a:endParaRPr lang="Microsoft YaHei" altLang="Microsoft YaHei" sz="1000" dirty="0"/>
          </a:p>
        </p:txBody>
      </p:sp>
      <p:sp>
        <p:nvSpPr>
          <p:cNvPr id="147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474" name="textbox 1474"/>
          <p:cNvSpPr/>
          <p:nvPr/>
        </p:nvSpPr>
        <p:spPr>
          <a:xfrm>
            <a:off x="5329225" y="5613272"/>
            <a:ext cx="459740"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21.43%</a:t>
            </a:r>
            <a:endParaRPr lang="Microsoft YaHei" altLang="Microsoft YaHei" sz="1000" dirty="0"/>
          </a:p>
        </p:txBody>
      </p:sp>
      <p:sp>
        <p:nvSpPr>
          <p:cNvPr id="1476" name="textbox 1476"/>
          <p:cNvSpPr/>
          <p:nvPr/>
        </p:nvSpPr>
        <p:spPr>
          <a:xfrm>
            <a:off x="7015230" y="5613272"/>
            <a:ext cx="415290" cy="154304"/>
          </a:xfrm>
          <a:prstGeom prst="rect">
            <a:avLst/>
          </a:prstGeom>
        </p:spPr>
        <p:txBody>
          <a:bodyPr vert="horz" wrap="square" lIns="0" tIns="0" rIns="0" bIns="0"/>
          <a:lstStyle/>
          <a:p>
            <a:pPr algn="l" rtl="0" eaLnBrk="0">
              <a:lnSpc>
                <a:spcPct val="86970"/>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121.14</a:t>
            </a:r>
            <a:endParaRPr lang="Microsoft YaHei" altLang="Microsoft YaHei" sz="1000" dirty="0"/>
          </a:p>
        </p:txBody>
      </p:sp>
      <p:sp>
        <p:nvSpPr>
          <p:cNvPr id="1478" name="textbox 1478"/>
          <p:cNvSpPr/>
          <p:nvPr/>
        </p:nvSpPr>
        <p:spPr>
          <a:xfrm>
            <a:off x="1473285" y="5613272"/>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p:txBody>
      </p:sp>
      <p:sp>
        <p:nvSpPr>
          <p:cNvPr id="1480" name="textbox 1480"/>
          <p:cNvSpPr/>
          <p:nvPr/>
        </p:nvSpPr>
        <p:spPr>
          <a:xfrm>
            <a:off x="8897575" y="6639153"/>
            <a:ext cx="138429"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32</a:t>
            </a:r>
            <a:endParaRPr lang="Microsoft YaHei" altLang="Microsoft YaHei" sz="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textbox 1482"/>
          <p:cNvSpPr/>
          <p:nvPr/>
        </p:nvSpPr>
        <p:spPr>
          <a:xfrm>
            <a:off x="1872691" y="5554737"/>
            <a:ext cx="1633854" cy="232409"/>
          </a:xfrm>
          <a:prstGeom prst="rect">
            <a:avLst/>
          </a:prstGeom>
          <a:solidFill>
            <a:srgbClr val="F2F2F2"/>
          </a:solidFill>
        </p:spPr>
        <p:txBody>
          <a:bodyPr vert="horz" wrap="square" lIns="0" tIns="0" rIns="0" bIns="0"/>
          <a:lstStyle/>
          <a:p>
            <a:endParaRPr/>
          </a:p>
        </p:txBody>
      </p:sp>
      <p:sp>
        <p:nvSpPr>
          <p:cNvPr id="1484" name="textbox 1484"/>
          <p:cNvSpPr/>
          <p:nvPr/>
        </p:nvSpPr>
        <p:spPr>
          <a:xfrm>
            <a:off x="6510759" y="5554737"/>
            <a:ext cx="1411605" cy="232409"/>
          </a:xfrm>
          <a:prstGeom prst="rect">
            <a:avLst/>
          </a:prstGeom>
          <a:solidFill>
            <a:srgbClr val="F2F2F2"/>
          </a:solidFill>
        </p:spPr>
        <p:txBody>
          <a:bodyPr vert="horz" wrap="square" lIns="0" tIns="0" rIns="0" bIns="0"/>
          <a:lstStyle/>
          <a:p>
            <a:endParaRPr/>
          </a:p>
        </p:txBody>
      </p:sp>
      <p:sp>
        <p:nvSpPr>
          <p:cNvPr id="1486" name="textbox 1486"/>
          <p:cNvSpPr/>
          <p:nvPr/>
        </p:nvSpPr>
        <p:spPr>
          <a:xfrm>
            <a:off x="1222087" y="5554737"/>
            <a:ext cx="650875" cy="232409"/>
          </a:xfrm>
          <a:prstGeom prst="rect">
            <a:avLst/>
          </a:prstGeom>
          <a:solidFill>
            <a:srgbClr val="D9D9D9"/>
          </a:solidFill>
        </p:spPr>
        <p:txBody>
          <a:bodyPr vert="horz" wrap="square" lIns="0" tIns="0" rIns="0" bIns="0"/>
          <a:lstStyle/>
          <a:p>
            <a:endParaRPr/>
          </a:p>
        </p:txBody>
      </p:sp>
      <p:sp>
        <p:nvSpPr>
          <p:cNvPr id="1488" name="textbox 1488"/>
          <p:cNvSpPr/>
          <p:nvPr/>
        </p:nvSpPr>
        <p:spPr>
          <a:xfrm>
            <a:off x="3506119" y="5554737"/>
            <a:ext cx="1094105" cy="232409"/>
          </a:xfrm>
          <a:prstGeom prst="rect">
            <a:avLst/>
          </a:prstGeom>
          <a:solidFill>
            <a:srgbClr val="F2F2F2"/>
          </a:solidFill>
        </p:spPr>
        <p:txBody>
          <a:bodyPr vert="horz" wrap="square" lIns="0" tIns="0" rIns="0" bIns="0"/>
          <a:lstStyle/>
          <a:p>
            <a:endParaRPr/>
          </a:p>
        </p:txBody>
      </p:sp>
      <p:sp>
        <p:nvSpPr>
          <p:cNvPr id="1490" name="textbox 1490"/>
          <p:cNvSpPr/>
          <p:nvPr/>
        </p:nvSpPr>
        <p:spPr>
          <a:xfrm>
            <a:off x="4599683" y="5554737"/>
            <a:ext cx="1911350" cy="232409"/>
          </a:xfrm>
          <a:prstGeom prst="rect">
            <a:avLst/>
          </a:prstGeom>
          <a:solidFill>
            <a:srgbClr val="F2F2F2"/>
          </a:solidFill>
        </p:spPr>
        <p:txBody>
          <a:bodyPr vert="horz" wrap="square" lIns="0" tIns="0" rIns="0" bIns="0"/>
          <a:lstStyle/>
          <a:p>
            <a:endParaRPr/>
          </a:p>
        </p:txBody>
      </p:sp>
      <p:graphicFrame>
        <p:nvGraphicFramePr>
          <p:cNvPr id="1492" name="table 1492"/>
          <p:cNvGraphicFramePr>
            <a:graphicFrameLocks noGrp="1"/>
          </p:cNvGraphicFramePr>
          <p:nvPr/>
        </p:nvGraphicFramePr>
        <p:xfrm>
          <a:off x="1218912" y="5783961"/>
          <a:ext cx="6705600" cy="238125"/>
        </p:xfrm>
        <a:graphic>
          <a:graphicData uri="http://schemas.openxmlformats.org/drawingml/2006/table">
            <a:tbl>
              <a:tblPr/>
              <a:tblGrid>
                <a:gridCol w="653415"/>
                <a:gridCol w="6052184"/>
              </a:tblGrid>
              <a:tr h="238125">
                <a:tc>
                  <a:txBody>
                    <a:bodyPr/>
                    <a:lstStyle/>
                    <a:p>
                      <a:pPr algn="l" rtl="0" eaLnBrk="0">
                        <a:lnSpc>
                          <a:spcPct val="101000"/>
                        </a:lnSpc>
                        <a:tabLst/>
                      </a:pPr>
                      <a:endParaRPr lang="Arial" altLang="Arial" sz="500" dirty="0"/>
                    </a:p>
                    <a:p>
                      <a:pPr marL="266700" algn="l" rtl="0" eaLnBrk="0">
                        <a:lnSpc>
                          <a:spcPct val="84000"/>
                        </a:lnSpc>
                        <a:spcBef>
                          <a:spcPts val="2"/>
                        </a:spcBef>
                        <a:tabLst/>
                      </a:pPr>
                      <a:r>
                        <a:rPr sz="1000" kern="0" spc="-40" dirty="0">
                          <a:solidFill>
                            <a:srgbClr val="595959">
                              <a:alpha val="100000"/>
                            </a:srgbClr>
                          </a:solidFill>
                          <a:latin typeface="Microsoft YaHei"/>
                          <a:ea typeface="Microsoft YaHei"/>
                          <a:cs typeface="Microsoft YaHei"/>
                        </a:rPr>
                        <a:t>15</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4000"/>
                        </a:lnSpc>
                        <a:tabLst/>
                      </a:pPr>
                      <a:endParaRPr lang="Arial" altLang="Arial" sz="400" dirty="0"/>
                    </a:p>
                    <a:p>
                      <a:pPr marL="691515" algn="l" rtl="0" eaLnBrk="0">
                        <a:lnSpc>
                          <a:spcPct val="89000"/>
                        </a:lnSpc>
                        <a:spcBef>
                          <a:spcPts val="1"/>
                        </a:spcBef>
                        <a:tabLst/>
                      </a:pPr>
                      <a:r>
                        <a:rPr sz="1000" kern="0" spc="0" dirty="0">
                          <a:solidFill>
                            <a:srgbClr val="595959">
                              <a:alpha val="100000"/>
                            </a:srgbClr>
                          </a:solidFill>
                          <a:latin typeface="Microsoft YaHei"/>
                          <a:ea typeface="Microsoft YaHei"/>
                          <a:cs typeface="Microsoft YaHei"/>
                        </a:rPr>
                        <a:t>钉钉                          办公管理                 </a:t>
                      </a:r>
                      <a:r>
                        <a:rPr sz="1000" kern="0" spc="-10" dirty="0">
                          <a:solidFill>
                            <a:srgbClr val="595959">
                              <a:alpha val="100000"/>
                            </a:srgbClr>
                          </a:solidFill>
                          <a:latin typeface="Microsoft YaHei"/>
                          <a:ea typeface="Microsoft YaHei"/>
                          <a:cs typeface="Microsoft YaHei"/>
                        </a:rPr>
                        <a:t>            17.4%                                   124.0</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graphicFrame>
        <p:nvGraphicFramePr>
          <p:cNvPr id="1494" name="table 1494"/>
          <p:cNvGraphicFramePr>
            <a:graphicFrameLocks noGrp="1"/>
          </p:cNvGraphicFramePr>
          <p:nvPr/>
        </p:nvGraphicFramePr>
        <p:xfrm>
          <a:off x="1218912" y="1991225"/>
          <a:ext cx="6705599" cy="4030979"/>
        </p:xfrm>
        <a:graphic>
          <a:graphicData uri="http://schemas.openxmlformats.org/drawingml/2006/table">
            <a:tbl>
              <a:tblPr/>
              <a:tblGrid>
                <a:gridCol w="654050"/>
                <a:gridCol w="1633220"/>
                <a:gridCol w="1093469"/>
                <a:gridCol w="1910714"/>
                <a:gridCol w="1414144"/>
              </a:tblGrid>
              <a:tr h="272415">
                <a:tc>
                  <a:txBody>
                    <a:bodyPr/>
                    <a:lstStyle/>
                    <a:p>
                      <a:pPr algn="l" rtl="0" eaLnBrk="0">
                        <a:lnSpc>
                          <a:spcPct val="115000"/>
                        </a:lnSpc>
                        <a:tabLst/>
                      </a:pPr>
                      <a:endParaRPr lang="Arial" altLang="Arial" sz="400" dirty="0"/>
                    </a:p>
                    <a:p>
                      <a:pPr marL="196850" algn="l" rtl="0" eaLnBrk="0">
                        <a:lnSpc>
                          <a:spcPct val="90000"/>
                        </a:lnSpc>
                        <a:spcBef>
                          <a:spcPts val="4"/>
                        </a:spcBef>
                        <a:tabLst/>
                      </a:pPr>
                      <a:r>
                        <a:rPr sz="1100" b="1" kern="0" spc="-30" dirty="0">
                          <a:solidFill>
                            <a:srgbClr val="FFFFFF">
                              <a:alpha val="100000"/>
                            </a:srgbClr>
                          </a:solidFill>
                          <a:latin typeface="Microsoft YaHei"/>
                          <a:ea typeface="Microsoft YaHei"/>
                          <a:cs typeface="Microsoft YaHei"/>
                        </a:rPr>
                        <a:t>序号</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18000"/>
                        </a:lnSpc>
                        <a:tabLst/>
                      </a:pPr>
                      <a:endParaRPr lang="Arial" altLang="Arial" sz="400" dirty="0"/>
                    </a:p>
                    <a:p>
                      <a:pPr marL="546100" algn="l" rtl="0" eaLnBrk="0">
                        <a:lnSpc>
                          <a:spcPct val="89000"/>
                        </a:lnSpc>
                        <a:spcBef>
                          <a:spcPts val="2"/>
                        </a:spcBef>
                        <a:tabLst/>
                      </a:pPr>
                      <a:r>
                        <a:rPr sz="1100" b="1" kern="0" spc="-30" dirty="0">
                          <a:solidFill>
                            <a:srgbClr val="FFFFFF">
                              <a:alpha val="100000"/>
                            </a:srgbClr>
                          </a:solidFill>
                          <a:latin typeface="Microsoft YaHei"/>
                          <a:ea typeface="Microsoft YaHei"/>
                          <a:cs typeface="Microsoft YaHei"/>
                        </a:rPr>
                        <a:t>APP名称</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283845" algn="l" rtl="0" eaLnBrk="0">
                        <a:lnSpc>
                          <a:spcPct val="89000"/>
                        </a:lnSpc>
                        <a:spcBef>
                          <a:spcPts val="3"/>
                        </a:spcBef>
                        <a:tabLst/>
                      </a:pPr>
                      <a:r>
                        <a:rPr sz="1100" b="1" kern="0" spc="-40" dirty="0">
                          <a:solidFill>
                            <a:srgbClr val="FFFFFF">
                              <a:alpha val="100000"/>
                            </a:srgbClr>
                          </a:solidFill>
                          <a:latin typeface="Microsoft YaHei"/>
                          <a:ea typeface="Microsoft YaHei"/>
                          <a:cs typeface="Microsoft YaHei"/>
                        </a:rPr>
                        <a:t>一级行业</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5000"/>
                        </a:lnSpc>
                        <a:tabLst/>
                      </a:pPr>
                      <a:endParaRPr lang="Arial" altLang="Arial" sz="400" dirty="0"/>
                    </a:p>
                    <a:p>
                      <a:pPr marL="270509"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2023.5目标用户触达率</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339725" algn="l" rtl="0" eaLnBrk="0">
                        <a:lnSpc>
                          <a:spcPct val="89000"/>
                        </a:lnSpc>
                        <a:spcBef>
                          <a:spcPts val="3"/>
                        </a:spcBef>
                        <a:tabLst/>
                      </a:pPr>
                      <a:r>
                        <a:rPr sz="1100" b="1" kern="0" spc="-60" dirty="0">
                          <a:solidFill>
                            <a:srgbClr val="FFFFFF">
                              <a:alpha val="100000"/>
                            </a:srgbClr>
                          </a:solidFill>
                          <a:latin typeface="Microsoft YaHei"/>
                          <a:ea typeface="Microsoft YaHei"/>
                          <a:cs typeface="Microsoft YaHei"/>
                        </a:rPr>
                        <a:t>目标用户TGI</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r>
              <a:tr h="269240">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28000"/>
                        </a:lnSpc>
                        <a:tabLst/>
                      </a:pPr>
                      <a:endParaRPr lang="Arial" altLang="Arial" sz="200" dirty="0"/>
                    </a:p>
                    <a:p>
                      <a:pPr marL="848360" algn="l" rtl="0" eaLnBrk="0">
                        <a:lnSpc>
                          <a:spcPts val="1451"/>
                        </a:lnSpc>
                        <a:spcBef>
                          <a:spcPts val="1"/>
                        </a:spcBef>
                        <a:tabLst/>
                      </a:pPr>
                      <a:r>
                        <a:rPr sz="900" b="1" kern="0" spc="-60" dirty="0">
                          <a:solidFill>
                            <a:srgbClr val="FFFFFF">
                              <a:alpha val="100000"/>
                            </a:srgbClr>
                          </a:solidFill>
                          <a:latin typeface="Microsoft YaHei"/>
                          <a:ea typeface="Microsoft YaHei"/>
                          <a:cs typeface="Microsoft YaHei"/>
                        </a:rPr>
                        <a:t>（%）</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r>
              <a:tr h="232409">
                <a:tc>
                  <a:txBody>
                    <a:bodyPr/>
                    <a:lstStyle/>
                    <a:p>
                      <a:pPr algn="l" rtl="0" eaLnBrk="0">
                        <a:lnSpc>
                          <a:spcPct val="120000"/>
                        </a:lnSpc>
                        <a:tabLst/>
                      </a:pPr>
                      <a:endParaRPr lang="Arial" altLang="Arial" sz="400" dirty="0"/>
                    </a:p>
                    <a:p>
                      <a:pPr marL="304165" algn="l" rtl="0" eaLnBrk="0">
                        <a:lnSpc>
                          <a:spcPct val="84000"/>
                        </a:lnSpc>
                        <a:tabLst/>
                      </a:pPr>
                      <a:r>
                        <a:rPr sz="1000" kern="0" spc="-20" dirty="0">
                          <a:solidFill>
                            <a:srgbClr val="595959">
                              <a:alpha val="100000"/>
                            </a:srgbClr>
                          </a:solidFill>
                          <a:latin typeface="Microsoft YaHei"/>
                          <a:ea typeface="Microsoft YaHei"/>
                          <a:cs typeface="Microsoft YaHei"/>
                        </a:rPr>
                        <a:t>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1F1"/>
                    </a:solidFill>
                  </a:tcPr>
                </a:tc>
                <a:tc>
                  <a:txBody>
                    <a:bodyPr/>
                    <a:lstStyle/>
                    <a:p>
                      <a:pPr algn="l" rtl="0" eaLnBrk="0">
                        <a:lnSpc>
                          <a:spcPct val="109000"/>
                        </a:lnSpc>
                        <a:tabLst/>
                      </a:pPr>
                      <a:endParaRPr lang="Arial" altLang="Arial" sz="400" dirty="0"/>
                    </a:p>
                    <a:p>
                      <a:pPr marL="697230" algn="l" rtl="0" eaLnBrk="0">
                        <a:lnSpc>
                          <a:spcPct val="90000"/>
                        </a:lnSpc>
                        <a:spcBef>
                          <a:spcPts val="4"/>
                        </a:spcBef>
                        <a:tabLst/>
                      </a:pPr>
                      <a:r>
                        <a:rPr sz="1000" kern="0" spc="-40" dirty="0">
                          <a:solidFill>
                            <a:srgbClr val="595959">
                              <a:alpha val="100000"/>
                            </a:srgbClr>
                          </a:solidFill>
                          <a:latin typeface="Microsoft YaHei"/>
                          <a:ea typeface="Microsoft YaHei"/>
                          <a:cs typeface="Microsoft YaHei"/>
                        </a:rPr>
                        <a:t>闲鱼</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300354" algn="l" rtl="0" eaLnBrk="0">
                        <a:lnSpc>
                          <a:spcPct val="90000"/>
                        </a:lnSpc>
                        <a:spcBef>
                          <a:spcPts val="4"/>
                        </a:spcBef>
                        <a:tabLst/>
                      </a:pPr>
                      <a:r>
                        <a:rPr sz="1000" kern="0" spc="-20" dirty="0">
                          <a:solidFill>
                            <a:srgbClr val="595959">
                              <a:alpha val="100000"/>
                            </a:srgbClr>
                          </a:solidFill>
                          <a:latin typeface="Microsoft YaHei"/>
                          <a:ea typeface="Microsoft YaHei"/>
                          <a:cs typeface="Microsoft YaHei"/>
                        </a:rPr>
                        <a:t>电子商务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15.6%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189.8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845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6388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美图秀秀</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004"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拍摄美化</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84859"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15.8%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172.2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99720"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4515"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墨迹天气</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生活服务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84859"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18.9%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170.5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2100" algn="l" rtl="0" eaLnBrk="0">
                        <a:lnSpc>
                          <a:spcPct val="83000"/>
                        </a:lnSpc>
                        <a:spcBef>
                          <a:spcPts val="4"/>
                        </a:spcBef>
                        <a:tabLst/>
                      </a:pPr>
                      <a:r>
                        <a:rPr sz="1000" kern="0" spc="-20" dirty="0">
                          <a:solidFill>
                            <a:srgbClr val="595959">
                              <a:alpha val="100000"/>
                            </a:srgbClr>
                          </a:solidFill>
                          <a:latin typeface="Microsoft YaHei"/>
                          <a:ea typeface="Microsoft YaHei"/>
                          <a:cs typeface="Microsoft YaHei"/>
                        </a:rPr>
                        <a:t>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436880" algn="l" rtl="0" eaLnBrk="0">
                        <a:lnSpc>
                          <a:spcPct val="90000"/>
                        </a:lnSpc>
                        <a:tabLst/>
                      </a:pPr>
                      <a:r>
                        <a:rPr sz="1000" kern="0" spc="-10" dirty="0">
                          <a:solidFill>
                            <a:srgbClr val="595959">
                              <a:alpha val="100000"/>
                            </a:srgbClr>
                          </a:solidFill>
                          <a:latin typeface="Microsoft YaHei"/>
                          <a:ea typeface="Microsoft YaHei"/>
                          <a:cs typeface="Microsoft YaHei"/>
                        </a:rPr>
                        <a:t>腾讯手机管家</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6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实用工具</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848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17.9%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tabLst/>
                      </a:pPr>
                      <a:r>
                        <a:rPr sz="1000" kern="0" spc="-30" dirty="0">
                          <a:solidFill>
                            <a:srgbClr val="595959">
                              <a:alpha val="100000"/>
                            </a:srgbClr>
                          </a:solidFill>
                          <a:latin typeface="Microsoft YaHei"/>
                          <a:ea typeface="Microsoft YaHei"/>
                          <a:cs typeface="Microsoft YaHei"/>
                        </a:rPr>
                        <a:t>165.4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301625" algn="l" rtl="0" eaLnBrk="0">
                        <a:lnSpc>
                          <a:spcPct val="83000"/>
                        </a:lnSpc>
                        <a:spcBef>
                          <a:spcPts val="1"/>
                        </a:spcBef>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56388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新浪新闻</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464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综合资讯</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18.3%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165.3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9845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452119"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12306官方版</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004" algn="l" rtl="0" eaLnBrk="0">
                        <a:lnSpc>
                          <a:spcPct val="90000"/>
                        </a:lnSpc>
                        <a:spcBef>
                          <a:spcPts val="2"/>
                        </a:spcBef>
                        <a:tabLst/>
                      </a:pPr>
                      <a:r>
                        <a:rPr sz="1000" kern="0" spc="-10" dirty="0">
                          <a:solidFill>
                            <a:srgbClr val="595959">
                              <a:alpha val="100000"/>
                            </a:srgbClr>
                          </a:solidFill>
                          <a:latin typeface="Microsoft YaHei"/>
                          <a:ea typeface="Microsoft YaHei"/>
                          <a:cs typeface="Microsoft YaHei"/>
                        </a:rPr>
                        <a:t>旅游出行</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84859"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11.3%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149.9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00000"/>
                        </a:lnSpc>
                        <a:tabLst/>
                      </a:pPr>
                      <a:endParaRPr lang="Arial" altLang="Arial" sz="500" dirty="0"/>
                    </a:p>
                    <a:p>
                      <a:pPr marL="297815" algn="l" rtl="0" eaLnBrk="0">
                        <a:lnSpc>
                          <a:spcPct val="83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515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酷我音乐</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5275"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音乐音频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848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16.5%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149.2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97179" algn="l" rtl="0" eaLnBrk="0">
                        <a:lnSpc>
                          <a:spcPct val="84000"/>
                        </a:lnSpc>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70230" algn="l" rtl="0" eaLnBrk="0">
                        <a:lnSpc>
                          <a:spcPct val="89000"/>
                        </a:lnSpc>
                        <a:spcBef>
                          <a:spcPts val="2"/>
                        </a:spcBef>
                        <a:tabLst/>
                      </a:pPr>
                      <a:r>
                        <a:rPr sz="1000" kern="0" spc="-20" dirty="0">
                          <a:solidFill>
                            <a:srgbClr val="595959">
                              <a:alpha val="100000"/>
                            </a:srgbClr>
                          </a:solidFill>
                          <a:latin typeface="Microsoft YaHei"/>
                          <a:ea typeface="Microsoft YaHei"/>
                          <a:cs typeface="Microsoft YaHei"/>
                        </a:rPr>
                        <a:t>哔哩哔哩</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94004" algn="l" rtl="0" eaLnBrk="0">
                        <a:lnSpc>
                          <a:spcPct val="90000"/>
                        </a:lnSpc>
                        <a:tabLst/>
                      </a:pPr>
                      <a:r>
                        <a:rPr sz="1000" kern="0" spc="-10" dirty="0">
                          <a:solidFill>
                            <a:srgbClr val="595959">
                              <a:alpha val="100000"/>
                            </a:srgbClr>
                          </a:solidFill>
                          <a:latin typeface="Microsoft YaHei"/>
                          <a:ea typeface="Microsoft YaHei"/>
                          <a:cs typeface="Microsoft YaHei"/>
                        </a:rPr>
                        <a:t>视频服务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848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18.0%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tabLst/>
                      </a:pPr>
                      <a:r>
                        <a:rPr sz="1000" kern="0" spc="-30" dirty="0">
                          <a:solidFill>
                            <a:srgbClr val="595959">
                              <a:alpha val="100000"/>
                            </a:srgbClr>
                          </a:solidFill>
                          <a:latin typeface="Microsoft YaHei"/>
                          <a:ea typeface="Microsoft YaHei"/>
                          <a:cs typeface="Microsoft YaHei"/>
                        </a:rPr>
                        <a:t>145.8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9717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2000"/>
                        </a:lnSpc>
                        <a:tabLst/>
                      </a:pPr>
                      <a:endParaRPr lang="Arial" altLang="Arial" sz="400" dirty="0"/>
                    </a:p>
                    <a:p>
                      <a:pPr marL="626744"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作业帮</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5275"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学习教育</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13.0%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145.4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09269" algn="l" rtl="0" eaLnBrk="0">
                        <a:lnSpc>
                          <a:spcPct val="90000"/>
                        </a:lnSpc>
                        <a:spcBef>
                          <a:spcPts val="3"/>
                        </a:spcBef>
                        <a:tabLst/>
                      </a:pPr>
                      <a:r>
                        <a:rPr sz="1000" kern="0" spc="-20" dirty="0">
                          <a:solidFill>
                            <a:srgbClr val="595959">
                              <a:alpha val="100000"/>
                            </a:srgbClr>
                          </a:solidFill>
                          <a:latin typeface="Microsoft YaHei"/>
                          <a:ea typeface="Microsoft YaHei"/>
                          <a:cs typeface="Microsoft YaHei"/>
                        </a:rPr>
                        <a:t>网易云音乐</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5275"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音乐音频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784859"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13.9%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132.9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500380" algn="l" rtl="0" eaLnBrk="0">
                        <a:lnSpc>
                          <a:spcPct val="89000"/>
                        </a:lnSpc>
                        <a:spcBef>
                          <a:spcPts val="4"/>
                        </a:spcBef>
                        <a:tabLst/>
                      </a:pPr>
                      <a:r>
                        <a:rPr sz="1000" kern="0" spc="-10" dirty="0">
                          <a:solidFill>
                            <a:srgbClr val="595959">
                              <a:alpha val="100000"/>
                            </a:srgbClr>
                          </a:solidFill>
                          <a:latin typeface="Microsoft YaHei"/>
                          <a:ea typeface="Microsoft YaHei"/>
                          <a:cs typeface="Microsoft YaHei"/>
                        </a:rPr>
                        <a:t>个人所得税</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生活服务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784859"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10.6%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132.0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66700" algn="l" rtl="0" eaLnBrk="0">
                        <a:lnSpc>
                          <a:spcPct val="84000"/>
                        </a:lnSpc>
                        <a:spcBef>
                          <a:spcPts val="1"/>
                        </a:spcBef>
                        <a:tabLst/>
                      </a:pPr>
                      <a:r>
                        <a:rPr sz="1000" kern="0" spc="-40" dirty="0">
                          <a:solidFill>
                            <a:srgbClr val="595959">
                              <a:alpha val="100000"/>
                            </a:srgbClr>
                          </a:solidFill>
                          <a:latin typeface="Microsoft YaHei"/>
                          <a:ea typeface="Microsoft YaHei"/>
                          <a:cs typeface="Microsoft YaHei"/>
                        </a:rPr>
                        <a:t>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431800" algn="l" rtl="0" eaLnBrk="0">
                        <a:lnSpc>
                          <a:spcPct val="90000"/>
                        </a:lnSpc>
                        <a:tabLst/>
                      </a:pPr>
                      <a:r>
                        <a:rPr sz="1000" kern="0" spc="-10" dirty="0">
                          <a:solidFill>
                            <a:srgbClr val="595959">
                              <a:alpha val="100000"/>
                            </a:srgbClr>
                          </a:solidFill>
                          <a:latin typeface="Microsoft YaHei"/>
                          <a:ea typeface="Microsoft YaHei"/>
                          <a:cs typeface="Microsoft YaHei"/>
                        </a:rPr>
                        <a:t>WiFi万能钥匙</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640" algn="l" rtl="0" eaLnBrk="0">
                        <a:lnSpc>
                          <a:spcPct val="89000"/>
                        </a:lnSpc>
                        <a:spcBef>
                          <a:spcPts val="3"/>
                        </a:spcBef>
                        <a:tabLst/>
                      </a:pPr>
                      <a:r>
                        <a:rPr sz="1000" kern="0" spc="-10" dirty="0">
                          <a:solidFill>
                            <a:srgbClr val="595959">
                              <a:alpha val="100000"/>
                            </a:srgbClr>
                          </a:solidFill>
                          <a:latin typeface="Microsoft YaHei"/>
                          <a:ea typeface="Microsoft YaHei"/>
                          <a:cs typeface="Microsoft YaHei"/>
                        </a:rPr>
                        <a:t>实用工具</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848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17.6%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131.2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66700"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2000"/>
                        </a:lnSpc>
                        <a:tabLst/>
                      </a:pPr>
                      <a:endParaRPr lang="Arial" altLang="Arial" sz="400" dirty="0"/>
                    </a:p>
                    <a:p>
                      <a:pPr marL="465455" algn="l" rtl="0" eaLnBrk="0">
                        <a:lnSpc>
                          <a:spcPct val="89000"/>
                        </a:lnSpc>
                        <a:spcBef>
                          <a:spcPts val="1"/>
                        </a:spcBef>
                        <a:tabLst/>
                      </a:pPr>
                      <a:r>
                        <a:rPr sz="1000" kern="0" spc="-20" dirty="0">
                          <a:solidFill>
                            <a:srgbClr val="595959">
                              <a:alpha val="100000"/>
                            </a:srgbClr>
                          </a:solidFill>
                          <a:latin typeface="Microsoft YaHei"/>
                          <a:ea typeface="Microsoft YaHei"/>
                          <a:cs typeface="Microsoft YaHei"/>
                        </a:rPr>
                        <a:t>QQ同步助手</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294640"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实用工具</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81533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125.3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67994">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r>
            </a:tbl>
          </a:graphicData>
        </a:graphic>
      </p:graphicFrame>
      <p:sp>
        <p:nvSpPr>
          <p:cNvPr id="1496" name="textbox 1496"/>
          <p:cNvSpPr/>
          <p:nvPr/>
        </p:nvSpPr>
        <p:spPr>
          <a:xfrm>
            <a:off x="-12699" y="422757"/>
            <a:ext cx="6567169" cy="851535"/>
          </a:xfrm>
          <a:prstGeom prst="rect">
            <a:avLst/>
          </a:prstGeom>
        </p:spPr>
        <p:txBody>
          <a:bodyPr vert="horz" wrap="square" lIns="0" tIns="0" rIns="0" bIns="0"/>
          <a:lstStyle/>
          <a:p>
            <a:pPr algn="l" rtl="0" eaLnBrk="0">
              <a:lnSpc>
                <a:spcPct val="96692"/>
              </a:lnSpc>
              <a:tabLst/>
            </a:pPr>
            <a:endParaRPr lang="Arial" altLang="Arial" sz="100" dirty="0"/>
          </a:p>
          <a:p>
            <a:pPr marL="12700" algn="l" rtl="0" eaLnBrk="0">
              <a:lnSpc>
                <a:spcPct val="90000"/>
              </a:lnSpc>
              <a:tabLst>
                <a:tab pos="556259" algn="l"/>
              </a:tabLst>
            </a:pPr>
            <a:r>
              <a:rPr sz="3100" kern="0" spc="0" dirty="0">
                <a:solidFill>
                  <a:srgbClr val="8BC53F">
                    <a:alpha val="100000"/>
                  </a:srgbClr>
                </a:solidFill>
                <a:latin typeface="Microsoft YaHei"/>
                <a:ea typeface="Microsoft YaHei"/>
                <a:cs typeface="Microsoft YaHei"/>
              </a:rPr>
              <a:t>	</a:t>
            </a:r>
            <a:r>
              <a:rPr sz="3100" kern="0" spc="-30" dirty="0">
                <a:solidFill>
                  <a:srgbClr val="8BC53F">
                    <a:alpha val="100000"/>
                  </a:srgbClr>
                </a:solidFill>
                <a:latin typeface="Microsoft YaHei"/>
                <a:ea typeface="Microsoft YaHei"/>
                <a:cs typeface="Microsoft YaHei"/>
              </a:rPr>
              <a:t>奢侈品用户APP喜爱榜（分量级）</a:t>
            </a:r>
            <a:endParaRPr lang="Microsoft YaHei" altLang="Microsoft YaHei" sz="3100" dirty="0"/>
          </a:p>
          <a:p>
            <a:pPr algn="l" rtl="0" eaLnBrk="0">
              <a:lnSpc>
                <a:spcPct val="102000"/>
              </a:lnSpc>
              <a:tabLst/>
            </a:pPr>
            <a:endParaRPr lang="Arial" altLang="Arial" sz="800" dirty="0"/>
          </a:p>
          <a:p>
            <a:pPr marL="566419" algn="l" rtl="0" eaLnBrk="0">
              <a:lnSpc>
                <a:spcPct val="90000"/>
              </a:lnSpc>
              <a:spcBef>
                <a:spcPts val="2"/>
              </a:spcBef>
              <a:tabLst/>
            </a:pPr>
            <a:r>
              <a:rPr sz="2000" kern="0" spc="-10" dirty="0">
                <a:solidFill>
                  <a:srgbClr val="595959">
                    <a:alpha val="100000"/>
                  </a:srgbClr>
                </a:solidFill>
                <a:latin typeface="Microsoft YaHei"/>
                <a:ea typeface="Microsoft YaHei"/>
                <a:cs typeface="Microsoft YaHei"/>
              </a:rPr>
              <a:t>2023年5月奢侈品用户喜爱榜</a:t>
            </a:r>
            <a:endParaRPr lang="Microsoft YaHei" altLang="Microsoft YaHei" sz="2000" dirty="0"/>
          </a:p>
        </p:txBody>
      </p:sp>
      <p:sp>
        <p:nvSpPr>
          <p:cNvPr id="1498" name="textbox 1498"/>
          <p:cNvSpPr/>
          <p:nvPr/>
        </p:nvSpPr>
        <p:spPr>
          <a:xfrm>
            <a:off x="1520323" y="1612239"/>
            <a:ext cx="6116320" cy="217170"/>
          </a:xfrm>
          <a:prstGeom prst="rect">
            <a:avLst/>
          </a:prstGeom>
        </p:spPr>
        <p:txBody>
          <a:bodyPr vert="horz" wrap="square" lIns="0" tIns="0" rIns="0" bIns="0"/>
          <a:lstStyle/>
          <a:p>
            <a:pPr algn="l" rtl="0" eaLnBrk="0">
              <a:lnSpc>
                <a:spcPct val="79775"/>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mUserTracker-2023.5中国移动互联网规模1亿级以上APP奢侈品用户偏好榜</a:t>
            </a:r>
            <a:endParaRPr lang="Microsoft YaHei" altLang="Microsoft YaHei" sz="1400" dirty="0"/>
          </a:p>
        </p:txBody>
      </p:sp>
      <p:sp>
        <p:nvSpPr>
          <p:cNvPr id="1500" name="textbox 1500"/>
          <p:cNvSpPr/>
          <p:nvPr/>
        </p:nvSpPr>
        <p:spPr>
          <a:xfrm>
            <a:off x="533500" y="6287312"/>
            <a:ext cx="3582034" cy="24828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10" dirty="0">
                <a:solidFill>
                  <a:srgbClr val="7F7F7F">
                    <a:alpha val="100000"/>
                  </a:srgbClr>
                </a:solidFill>
                <a:latin typeface="Microsoft YaHei"/>
                <a:ea typeface="Microsoft YaHei"/>
                <a:cs typeface="Microsoft YaHei"/>
              </a:rPr>
              <a:t>注释：奢侈品用户为统计周期内使用电</a:t>
            </a:r>
            <a:r>
              <a:rPr sz="800" kern="0" spc="-20" dirty="0">
                <a:solidFill>
                  <a:srgbClr val="7F7F7F">
                    <a:alpha val="100000"/>
                  </a:srgbClr>
                </a:solidFill>
                <a:latin typeface="Microsoft YaHei"/>
                <a:ea typeface="Microsoft YaHei"/>
                <a:cs typeface="Microsoft YaHei"/>
              </a:rPr>
              <a:t>子商务-海淘类APP的月活跃用户。</a:t>
            </a:r>
            <a:endParaRPr lang="Microsoft YaHei" altLang="Microsoft YaHei" sz="800" dirty="0"/>
          </a:p>
          <a:p>
            <a:pPr marL="12700" algn="l" rtl="0" eaLnBrk="0">
              <a:lnSpc>
                <a:spcPct val="90000"/>
              </a:lnSpc>
              <a:spcBef>
                <a:spcPts val="24"/>
              </a:spcBef>
              <a:tabLst/>
            </a:pPr>
            <a:r>
              <a:rPr sz="800" kern="0" spc="-1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10" dirty="0">
                <a:solidFill>
                  <a:srgbClr val="7F7F7F">
                    <a:alpha val="100000"/>
                  </a:srgbClr>
                </a:solidFill>
                <a:latin typeface="Microsoft YaHei"/>
                <a:ea typeface="Microsoft YaHei"/>
                <a:cs typeface="Microsoft YaHei"/>
              </a:rPr>
              <a:t>UserTracke</a:t>
            </a:r>
            <a:r>
              <a:rPr sz="800" kern="0" spc="-20" dirty="0">
                <a:solidFill>
                  <a:srgbClr val="7F7F7F">
                    <a:alpha val="100000"/>
                  </a:srgbClr>
                </a:solidFill>
                <a:latin typeface="Microsoft YaHei"/>
                <a:ea typeface="Microsoft YaHei"/>
                <a:cs typeface="Microsoft YaHei"/>
              </a:rPr>
              <a:t>r 多平台网民行为监测数据库（桌面及智能终端）。</a:t>
            </a:r>
            <a:endParaRPr lang="Microsoft YaHei" altLang="Microsoft YaHei" sz="800" dirty="0"/>
          </a:p>
        </p:txBody>
      </p:sp>
      <p:pic>
        <p:nvPicPr>
          <p:cNvPr id="1502" name="picture 1502"/>
          <p:cNvPicPr>
            <a:picLocks noChangeAspect="1"/>
          </p:cNvPicPr>
          <p:nvPr/>
        </p:nvPicPr>
        <p:blipFill>
          <a:blip r:embed="rId2"/>
          <a:stretch>
            <a:fillRect/>
          </a:stretch>
        </p:blipFill>
        <p:spPr>
          <a:xfrm rot="21600000">
            <a:off x="7878892" y="289233"/>
            <a:ext cx="988988" cy="490439"/>
          </a:xfrm>
          <a:prstGeom prst="rect">
            <a:avLst/>
          </a:prstGeom>
        </p:spPr>
      </p:pic>
      <p:sp>
        <p:nvSpPr>
          <p:cNvPr id="1504"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506" name="textbox 1506"/>
          <p:cNvSpPr/>
          <p:nvPr/>
        </p:nvSpPr>
        <p:spPr>
          <a:xfrm rot="18900000">
            <a:off x="9527" y="304534"/>
            <a:ext cx="723900" cy="18732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媒体价值榜</a:t>
            </a:r>
            <a:endParaRPr lang="Microsoft YaHei" altLang="Microsoft YaHei" sz="1000" dirty="0"/>
          </a:p>
        </p:txBody>
      </p:sp>
      <p:sp>
        <p:nvSpPr>
          <p:cNvPr id="1508" name="textbox 1508"/>
          <p:cNvSpPr/>
          <p:nvPr/>
        </p:nvSpPr>
        <p:spPr>
          <a:xfrm>
            <a:off x="2319675" y="5609081"/>
            <a:ext cx="748665" cy="161289"/>
          </a:xfrm>
          <a:prstGeom prst="rect">
            <a:avLst/>
          </a:prstGeom>
        </p:spPr>
        <p:txBody>
          <a:bodyPr vert="horz" wrap="square" lIns="0" tIns="0" rIns="0" bIns="0"/>
          <a:lstStyle/>
          <a:p>
            <a:pPr algn="l" rtl="0" eaLnBrk="0">
              <a:lnSpc>
                <a:spcPct val="84068"/>
              </a:lnSpc>
              <a:tabLst/>
            </a:pPr>
            <a:endParaRPr lang="Arial" altLang="Arial" sz="100" dirty="0"/>
          </a:p>
          <a:p>
            <a:pPr marL="12700" algn="l" rtl="0" eaLnBrk="0">
              <a:lnSpc>
                <a:spcPct val="89000"/>
              </a:lnSpc>
              <a:tabLst/>
            </a:pPr>
            <a:r>
              <a:rPr sz="1000" kern="0" spc="-20" dirty="0">
                <a:solidFill>
                  <a:srgbClr val="595959">
                    <a:alpha val="100000"/>
                  </a:srgbClr>
                </a:solidFill>
                <a:latin typeface="Microsoft YaHei"/>
                <a:ea typeface="Microsoft YaHei"/>
                <a:cs typeface="Microsoft YaHei"/>
              </a:rPr>
              <a:t>360手机卫士</a:t>
            </a:r>
            <a:endParaRPr lang="Microsoft YaHei" altLang="Microsoft YaHei" sz="1000" dirty="0"/>
          </a:p>
        </p:txBody>
      </p:sp>
      <p:sp>
        <p:nvSpPr>
          <p:cNvPr id="1510" name="textbox 1510"/>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1512" name="textbox 1512"/>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1514" name="textbox 1514"/>
          <p:cNvSpPr/>
          <p:nvPr/>
        </p:nvSpPr>
        <p:spPr>
          <a:xfrm>
            <a:off x="3788487" y="5608700"/>
            <a:ext cx="531494" cy="161925"/>
          </a:xfrm>
          <a:prstGeom prst="rect">
            <a:avLst/>
          </a:prstGeom>
        </p:spPr>
        <p:txBody>
          <a:bodyPr vert="horz" wrap="square" lIns="0" tIns="0" rIns="0" bIns="0"/>
          <a:lstStyle/>
          <a:p>
            <a:pPr algn="l" rtl="0" eaLnBrk="0">
              <a:lnSpc>
                <a:spcPct val="86646"/>
              </a:lnSpc>
              <a:tabLst/>
            </a:pPr>
            <a:endParaRPr lang="Arial" altLang="Arial" sz="100" dirty="0"/>
          </a:p>
          <a:p>
            <a:pPr marL="12700" algn="l" rtl="0" eaLnBrk="0">
              <a:lnSpc>
                <a:spcPct val="89000"/>
              </a:lnSpc>
              <a:tabLst/>
            </a:pPr>
            <a:r>
              <a:rPr sz="1000" kern="0" spc="-10" dirty="0">
                <a:solidFill>
                  <a:srgbClr val="595959">
                    <a:alpha val="100000"/>
                  </a:srgbClr>
                </a:solidFill>
                <a:latin typeface="Microsoft YaHei"/>
                <a:ea typeface="Microsoft YaHei"/>
                <a:cs typeface="Microsoft YaHei"/>
              </a:rPr>
              <a:t>实用工具</a:t>
            </a:r>
            <a:endParaRPr lang="Microsoft YaHei" altLang="Microsoft YaHei" sz="1000" dirty="0"/>
          </a:p>
        </p:txBody>
      </p:sp>
      <p:sp>
        <p:nvSpPr>
          <p:cNvPr id="1516"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518" name="textbox 1518"/>
          <p:cNvSpPr/>
          <p:nvPr/>
        </p:nvSpPr>
        <p:spPr>
          <a:xfrm>
            <a:off x="5372372" y="5616320"/>
            <a:ext cx="379729"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10.8%</a:t>
            </a:r>
            <a:endParaRPr lang="Microsoft YaHei" altLang="Microsoft YaHei" sz="1000" dirty="0"/>
          </a:p>
        </p:txBody>
      </p:sp>
      <p:sp>
        <p:nvSpPr>
          <p:cNvPr id="1520" name="textbox 1520"/>
          <p:cNvSpPr/>
          <p:nvPr/>
        </p:nvSpPr>
        <p:spPr>
          <a:xfrm>
            <a:off x="7052537" y="5616320"/>
            <a:ext cx="340995" cy="154304"/>
          </a:xfrm>
          <a:prstGeom prst="rect">
            <a:avLst/>
          </a:prstGeom>
        </p:spPr>
        <p:txBody>
          <a:bodyPr vert="horz" wrap="square" lIns="0" tIns="0" rIns="0" bIns="0"/>
          <a:lstStyle/>
          <a:p>
            <a:pPr algn="l" rtl="0" eaLnBrk="0">
              <a:lnSpc>
                <a:spcPct val="86990"/>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124.9</a:t>
            </a:r>
            <a:endParaRPr lang="Microsoft YaHei" altLang="Microsoft YaHei" sz="1000" dirty="0"/>
          </a:p>
        </p:txBody>
      </p:sp>
      <p:sp>
        <p:nvSpPr>
          <p:cNvPr id="1522" name="textbox 1522"/>
          <p:cNvSpPr/>
          <p:nvPr/>
        </p:nvSpPr>
        <p:spPr>
          <a:xfrm>
            <a:off x="1473285" y="5613272"/>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p:txBody>
      </p:sp>
      <p:sp>
        <p:nvSpPr>
          <p:cNvPr id="1524" name="textbox 1524"/>
          <p:cNvSpPr/>
          <p:nvPr/>
        </p:nvSpPr>
        <p:spPr>
          <a:xfrm>
            <a:off x="8897575" y="6639153"/>
            <a:ext cx="138429"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33</a:t>
            </a:r>
            <a:endParaRPr lang="Microsoft YaHei" altLang="Microsoft YaHei"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textbox 1526"/>
          <p:cNvSpPr/>
          <p:nvPr/>
        </p:nvSpPr>
        <p:spPr>
          <a:xfrm>
            <a:off x="1222087" y="5554737"/>
            <a:ext cx="650875" cy="232409"/>
          </a:xfrm>
          <a:prstGeom prst="rect">
            <a:avLst/>
          </a:prstGeom>
          <a:solidFill>
            <a:srgbClr val="D9D9D9"/>
          </a:solidFill>
        </p:spPr>
        <p:txBody>
          <a:bodyPr vert="horz" wrap="square" lIns="0" tIns="0" rIns="0" bIns="0"/>
          <a:lstStyle/>
          <a:p>
            <a:endParaRPr/>
          </a:p>
        </p:txBody>
      </p:sp>
      <p:sp>
        <p:nvSpPr>
          <p:cNvPr id="1528" name="textbox 1528"/>
          <p:cNvSpPr/>
          <p:nvPr/>
        </p:nvSpPr>
        <p:spPr>
          <a:xfrm>
            <a:off x="3506119" y="5554737"/>
            <a:ext cx="1094105" cy="232409"/>
          </a:xfrm>
          <a:prstGeom prst="rect">
            <a:avLst/>
          </a:prstGeom>
          <a:solidFill>
            <a:srgbClr val="F2F2F2"/>
          </a:solidFill>
        </p:spPr>
        <p:txBody>
          <a:bodyPr vert="horz" wrap="square" lIns="0" tIns="0" rIns="0" bIns="0"/>
          <a:lstStyle/>
          <a:p>
            <a:endParaRPr/>
          </a:p>
        </p:txBody>
      </p:sp>
      <p:sp>
        <p:nvSpPr>
          <p:cNvPr id="1530" name="textbox 1530"/>
          <p:cNvSpPr/>
          <p:nvPr/>
        </p:nvSpPr>
        <p:spPr>
          <a:xfrm>
            <a:off x="1872691" y="5554737"/>
            <a:ext cx="1633854" cy="232409"/>
          </a:xfrm>
          <a:prstGeom prst="rect">
            <a:avLst/>
          </a:prstGeom>
          <a:solidFill>
            <a:srgbClr val="F2F2F2"/>
          </a:solidFill>
        </p:spPr>
        <p:txBody>
          <a:bodyPr vert="horz" wrap="square" lIns="0" tIns="0" rIns="0" bIns="0"/>
          <a:lstStyle/>
          <a:p>
            <a:endParaRPr/>
          </a:p>
        </p:txBody>
      </p:sp>
      <p:sp>
        <p:nvSpPr>
          <p:cNvPr id="1532" name="textbox 1532"/>
          <p:cNvSpPr/>
          <p:nvPr/>
        </p:nvSpPr>
        <p:spPr>
          <a:xfrm>
            <a:off x="4599683" y="5554737"/>
            <a:ext cx="1911350" cy="232409"/>
          </a:xfrm>
          <a:prstGeom prst="rect">
            <a:avLst/>
          </a:prstGeom>
          <a:solidFill>
            <a:srgbClr val="F2F2F2"/>
          </a:solidFill>
        </p:spPr>
        <p:txBody>
          <a:bodyPr vert="horz" wrap="square" lIns="0" tIns="0" rIns="0" bIns="0"/>
          <a:lstStyle/>
          <a:p>
            <a:endParaRPr/>
          </a:p>
        </p:txBody>
      </p:sp>
      <p:sp>
        <p:nvSpPr>
          <p:cNvPr id="1534" name="textbox 1534"/>
          <p:cNvSpPr/>
          <p:nvPr/>
        </p:nvSpPr>
        <p:spPr>
          <a:xfrm>
            <a:off x="6510759" y="5554737"/>
            <a:ext cx="1411605" cy="232409"/>
          </a:xfrm>
          <a:prstGeom prst="rect">
            <a:avLst/>
          </a:prstGeom>
          <a:solidFill>
            <a:srgbClr val="F2F2F2"/>
          </a:solidFill>
        </p:spPr>
        <p:txBody>
          <a:bodyPr vert="horz" wrap="square" lIns="0" tIns="0" rIns="0" bIns="0"/>
          <a:lstStyle/>
          <a:p>
            <a:endParaRPr/>
          </a:p>
        </p:txBody>
      </p:sp>
      <p:graphicFrame>
        <p:nvGraphicFramePr>
          <p:cNvPr id="1536" name="table 1536"/>
          <p:cNvGraphicFramePr>
            <a:graphicFrameLocks noGrp="1"/>
          </p:cNvGraphicFramePr>
          <p:nvPr/>
        </p:nvGraphicFramePr>
        <p:xfrm>
          <a:off x="1218912" y="5783961"/>
          <a:ext cx="6705600" cy="238125"/>
        </p:xfrm>
        <a:graphic>
          <a:graphicData uri="http://schemas.openxmlformats.org/drawingml/2006/table">
            <a:tbl>
              <a:tblPr/>
              <a:tblGrid>
                <a:gridCol w="653415"/>
                <a:gridCol w="6052184"/>
              </a:tblGrid>
              <a:tr h="238125">
                <a:tc>
                  <a:txBody>
                    <a:bodyPr/>
                    <a:lstStyle/>
                    <a:p>
                      <a:pPr algn="l" rtl="0" eaLnBrk="0">
                        <a:lnSpc>
                          <a:spcPct val="101000"/>
                        </a:lnSpc>
                        <a:tabLst/>
                      </a:pPr>
                      <a:endParaRPr lang="Arial" altLang="Arial" sz="500" dirty="0"/>
                    </a:p>
                    <a:p>
                      <a:pPr marL="266700" algn="l" rtl="0" eaLnBrk="0">
                        <a:lnSpc>
                          <a:spcPct val="84000"/>
                        </a:lnSpc>
                        <a:spcBef>
                          <a:spcPts val="2"/>
                        </a:spcBef>
                        <a:tabLst/>
                      </a:pPr>
                      <a:r>
                        <a:rPr sz="1000" kern="0" spc="-40" dirty="0">
                          <a:solidFill>
                            <a:srgbClr val="595959">
                              <a:alpha val="100000"/>
                            </a:srgbClr>
                          </a:solidFill>
                          <a:latin typeface="Microsoft YaHei"/>
                          <a:ea typeface="Microsoft YaHei"/>
                          <a:cs typeface="Microsoft YaHei"/>
                        </a:rPr>
                        <a:t>15</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1000"/>
                        </a:lnSpc>
                        <a:tabLst/>
                      </a:pPr>
                      <a:endParaRPr lang="Arial" altLang="Arial" sz="400" dirty="0"/>
                    </a:p>
                    <a:p>
                      <a:pPr marL="255904" algn="l" rtl="0" eaLnBrk="0">
                        <a:lnSpc>
                          <a:spcPct val="90000"/>
                        </a:lnSpc>
                        <a:spcBef>
                          <a:spcPts val="3"/>
                        </a:spcBef>
                        <a:tabLst/>
                      </a:pPr>
                      <a:r>
                        <a:rPr sz="1000" kern="0" spc="0" dirty="0">
                          <a:solidFill>
                            <a:srgbClr val="595959">
                              <a:alpha val="100000"/>
                            </a:srgbClr>
                          </a:solidFill>
                          <a:latin typeface="Microsoft YaHei"/>
                          <a:ea typeface="Microsoft YaHei"/>
                          <a:cs typeface="Microsoft YaHei"/>
                        </a:rPr>
                        <a:t>中国移动手机营业厅              生活服务                    </a:t>
                      </a:r>
                      <a:r>
                        <a:rPr sz="1000" kern="0" spc="-10" dirty="0">
                          <a:solidFill>
                            <a:srgbClr val="595959">
                              <a:alpha val="100000"/>
                            </a:srgbClr>
                          </a:solidFill>
                          <a:latin typeface="Microsoft YaHei"/>
                          <a:ea typeface="Microsoft YaHei"/>
                          <a:cs typeface="Microsoft YaHei"/>
                        </a:rPr>
                        <a:t>          5.4%                                    145.2</a:t>
                      </a:r>
                      <a:endParaRPr lang="Microsoft YaHei" altLang="Microsoft YaHei" sz="1000" dirty="0"/>
                    </a:p>
                  </a:txBody>
                  <a:tcPr marL="0" marR="0" marT="0" marB="0" vert="horz">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graphicFrame>
        <p:nvGraphicFramePr>
          <p:cNvPr id="1538" name="table 1538"/>
          <p:cNvGraphicFramePr>
            <a:graphicFrameLocks noGrp="1"/>
          </p:cNvGraphicFramePr>
          <p:nvPr/>
        </p:nvGraphicFramePr>
        <p:xfrm>
          <a:off x="1218912" y="1991225"/>
          <a:ext cx="6705599" cy="4030979"/>
        </p:xfrm>
        <a:graphic>
          <a:graphicData uri="http://schemas.openxmlformats.org/drawingml/2006/table">
            <a:tbl>
              <a:tblPr/>
              <a:tblGrid>
                <a:gridCol w="654050"/>
                <a:gridCol w="1633220"/>
                <a:gridCol w="1093469"/>
                <a:gridCol w="1910714"/>
                <a:gridCol w="1414144"/>
              </a:tblGrid>
              <a:tr h="272415">
                <a:tc>
                  <a:txBody>
                    <a:bodyPr/>
                    <a:lstStyle/>
                    <a:p>
                      <a:pPr algn="l" rtl="0" eaLnBrk="0">
                        <a:lnSpc>
                          <a:spcPct val="115000"/>
                        </a:lnSpc>
                        <a:tabLst/>
                      </a:pPr>
                      <a:endParaRPr lang="Arial" altLang="Arial" sz="400" dirty="0"/>
                    </a:p>
                    <a:p>
                      <a:pPr marL="196850" algn="l" rtl="0" eaLnBrk="0">
                        <a:lnSpc>
                          <a:spcPct val="90000"/>
                        </a:lnSpc>
                        <a:spcBef>
                          <a:spcPts val="4"/>
                        </a:spcBef>
                        <a:tabLst/>
                      </a:pPr>
                      <a:r>
                        <a:rPr sz="1100" b="1" kern="0" spc="-30" dirty="0">
                          <a:solidFill>
                            <a:srgbClr val="FFFFFF">
                              <a:alpha val="100000"/>
                            </a:srgbClr>
                          </a:solidFill>
                          <a:latin typeface="Microsoft YaHei"/>
                          <a:ea typeface="Microsoft YaHei"/>
                          <a:cs typeface="Microsoft YaHei"/>
                        </a:rPr>
                        <a:t>序号</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AF45"/>
                    </a:solidFill>
                  </a:tcPr>
                </a:tc>
                <a:tc>
                  <a:txBody>
                    <a:bodyPr/>
                    <a:lstStyle/>
                    <a:p>
                      <a:pPr algn="l" rtl="0" eaLnBrk="0">
                        <a:lnSpc>
                          <a:spcPct val="118000"/>
                        </a:lnSpc>
                        <a:tabLst/>
                      </a:pPr>
                      <a:endParaRPr lang="Arial" altLang="Arial" sz="400" dirty="0"/>
                    </a:p>
                    <a:p>
                      <a:pPr marL="546100" algn="l" rtl="0" eaLnBrk="0">
                        <a:lnSpc>
                          <a:spcPct val="89000"/>
                        </a:lnSpc>
                        <a:spcBef>
                          <a:spcPts val="2"/>
                        </a:spcBef>
                        <a:tabLst/>
                      </a:pPr>
                      <a:r>
                        <a:rPr sz="1100" b="1" kern="0" spc="-30" dirty="0">
                          <a:solidFill>
                            <a:srgbClr val="FFFFFF">
                              <a:alpha val="100000"/>
                            </a:srgbClr>
                          </a:solidFill>
                          <a:latin typeface="Microsoft YaHei"/>
                          <a:ea typeface="Microsoft YaHei"/>
                          <a:cs typeface="Microsoft YaHei"/>
                        </a:rPr>
                        <a:t>APP名称</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283845" algn="l" rtl="0" eaLnBrk="0">
                        <a:lnSpc>
                          <a:spcPct val="89000"/>
                        </a:lnSpc>
                        <a:spcBef>
                          <a:spcPts val="3"/>
                        </a:spcBef>
                        <a:tabLst/>
                      </a:pPr>
                      <a:r>
                        <a:rPr sz="1100" b="1" kern="0" spc="-40" dirty="0">
                          <a:solidFill>
                            <a:srgbClr val="FFFFFF">
                              <a:alpha val="100000"/>
                            </a:srgbClr>
                          </a:solidFill>
                          <a:latin typeface="Microsoft YaHei"/>
                          <a:ea typeface="Microsoft YaHei"/>
                          <a:cs typeface="Microsoft YaHei"/>
                        </a:rPr>
                        <a:t>一级行业</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5000"/>
                        </a:lnSpc>
                        <a:tabLst/>
                      </a:pPr>
                      <a:endParaRPr lang="Arial" altLang="Arial" sz="400" dirty="0"/>
                    </a:p>
                    <a:p>
                      <a:pPr marL="270509" algn="l" rtl="0" eaLnBrk="0">
                        <a:lnSpc>
                          <a:spcPct val="90000"/>
                        </a:lnSpc>
                        <a:spcBef>
                          <a:spcPts val="4"/>
                        </a:spcBef>
                        <a:tabLst/>
                      </a:pPr>
                      <a:r>
                        <a:rPr sz="1100" b="1" kern="0" spc="-40" dirty="0">
                          <a:solidFill>
                            <a:srgbClr val="FFFFFF">
                              <a:alpha val="100000"/>
                            </a:srgbClr>
                          </a:solidFill>
                          <a:latin typeface="Microsoft YaHei"/>
                          <a:ea typeface="Microsoft YaHei"/>
                          <a:cs typeface="Microsoft YaHei"/>
                        </a:rPr>
                        <a:t>2023.5目标用户触达率</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18000"/>
                        </a:lnSpc>
                        <a:tabLst/>
                      </a:pPr>
                      <a:endParaRPr lang="Arial" altLang="Arial" sz="400" dirty="0"/>
                    </a:p>
                    <a:p>
                      <a:pPr marL="339725" algn="l" rtl="0" eaLnBrk="0">
                        <a:lnSpc>
                          <a:spcPct val="89000"/>
                        </a:lnSpc>
                        <a:spcBef>
                          <a:spcPts val="3"/>
                        </a:spcBef>
                        <a:tabLst/>
                      </a:pPr>
                      <a:r>
                        <a:rPr sz="1100" b="1" kern="0" spc="-60" dirty="0">
                          <a:solidFill>
                            <a:srgbClr val="FFFFFF">
                              <a:alpha val="100000"/>
                            </a:srgbClr>
                          </a:solidFill>
                          <a:latin typeface="Microsoft YaHei"/>
                          <a:ea typeface="Microsoft YaHei"/>
                          <a:cs typeface="Microsoft YaHei"/>
                        </a:rPr>
                        <a:t>目标用户TGI</a:t>
                      </a:r>
                      <a:endParaRPr lang="Microsoft YaHei" altLang="Microsoft YaHei" sz="11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r>
              <a:tr h="269240">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C53F"/>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28000"/>
                        </a:lnSpc>
                        <a:tabLst/>
                      </a:pPr>
                      <a:endParaRPr lang="Arial" altLang="Arial" sz="200" dirty="0"/>
                    </a:p>
                    <a:p>
                      <a:pPr marL="848360" algn="l" rtl="0" eaLnBrk="0">
                        <a:lnSpc>
                          <a:spcPts val="1451"/>
                        </a:lnSpc>
                        <a:spcBef>
                          <a:spcPts val="1"/>
                        </a:spcBef>
                        <a:tabLst/>
                      </a:pPr>
                      <a:r>
                        <a:rPr sz="900" b="1" kern="0" spc="-60" dirty="0">
                          <a:solidFill>
                            <a:srgbClr val="FFFFFF">
                              <a:alpha val="100000"/>
                            </a:srgbClr>
                          </a:solidFill>
                          <a:latin typeface="Microsoft YaHei"/>
                          <a:ea typeface="Microsoft YaHei"/>
                          <a:cs typeface="Microsoft YaHei"/>
                        </a:rPr>
                        <a:t>（%）</a:t>
                      </a:r>
                      <a:endParaRPr lang="Microsoft YaHei" altLang="Microsoft YaHei" sz="9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D234"/>
                    </a:solidFill>
                  </a:tcPr>
                </a:tc>
              </a:tr>
              <a:tr h="232409">
                <a:tc>
                  <a:txBody>
                    <a:bodyPr/>
                    <a:lstStyle/>
                    <a:p>
                      <a:pPr algn="l" rtl="0" eaLnBrk="0">
                        <a:lnSpc>
                          <a:spcPct val="120000"/>
                        </a:lnSpc>
                        <a:tabLst/>
                      </a:pPr>
                      <a:endParaRPr lang="Arial" altLang="Arial" sz="400" dirty="0"/>
                    </a:p>
                    <a:p>
                      <a:pPr marL="304165" algn="l" rtl="0" eaLnBrk="0">
                        <a:lnSpc>
                          <a:spcPct val="84000"/>
                        </a:lnSpc>
                        <a:tabLst/>
                      </a:pPr>
                      <a:r>
                        <a:rPr sz="1000" kern="0" spc="-20" dirty="0">
                          <a:solidFill>
                            <a:srgbClr val="595959">
                              <a:alpha val="100000"/>
                            </a:srgbClr>
                          </a:solidFill>
                          <a:latin typeface="Microsoft YaHei"/>
                          <a:ea typeface="Microsoft YaHei"/>
                          <a:cs typeface="Microsoft YaHei"/>
                        </a:rPr>
                        <a:t>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1F1"/>
                    </a:solidFill>
                  </a:tcPr>
                </a:tc>
                <a:tc>
                  <a:txBody>
                    <a:bodyPr/>
                    <a:lstStyle/>
                    <a:p>
                      <a:pPr algn="l" rtl="0" eaLnBrk="0">
                        <a:lnSpc>
                          <a:spcPct val="137000"/>
                        </a:lnSpc>
                        <a:tabLst/>
                      </a:pPr>
                      <a:endParaRPr lang="Arial" altLang="Arial" sz="200" dirty="0"/>
                    </a:p>
                    <a:p>
                      <a:pPr marL="309879" algn="l" rtl="0" eaLnBrk="0">
                        <a:lnSpc>
                          <a:spcPts val="1291"/>
                        </a:lnSpc>
                        <a:spcBef>
                          <a:spcPts val="2"/>
                        </a:spcBef>
                        <a:tabLst/>
                      </a:pPr>
                      <a:r>
                        <a:rPr sz="1000" kern="0" spc="-10" dirty="0">
                          <a:solidFill>
                            <a:srgbClr val="595959">
                              <a:alpha val="100000"/>
                            </a:srgbClr>
                          </a:solidFill>
                          <a:latin typeface="Microsoft YaHei"/>
                          <a:ea typeface="Microsoft YaHei"/>
                          <a:cs typeface="Microsoft YaHei"/>
                        </a:rPr>
                        <a:t>菜鸟（菜鸟裹裹）</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4004"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生活服务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12.3%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184.8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8450"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6388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美颜相机</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004"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拍摄美化</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81661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175.8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99720"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324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有道词典</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5275"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学习教育</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15339"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8.6%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2"/>
                        </a:spcBef>
                        <a:tabLst/>
                      </a:pPr>
                      <a:r>
                        <a:rPr sz="1000" kern="0" spc="-30" dirty="0">
                          <a:solidFill>
                            <a:srgbClr val="595959">
                              <a:alpha val="100000"/>
                            </a:srgbClr>
                          </a:solidFill>
                          <a:latin typeface="Microsoft YaHei"/>
                          <a:ea typeface="Microsoft YaHei"/>
                          <a:cs typeface="Microsoft YaHei"/>
                        </a:rPr>
                        <a:t>173.6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3000"/>
                        </a:lnSpc>
                        <a:tabLst/>
                      </a:pPr>
                      <a:endParaRPr lang="Arial" altLang="Arial" sz="400" dirty="0"/>
                    </a:p>
                    <a:p>
                      <a:pPr marL="292100" algn="l" rtl="0" eaLnBrk="0">
                        <a:lnSpc>
                          <a:spcPct val="83000"/>
                        </a:lnSpc>
                        <a:spcBef>
                          <a:spcPts val="4"/>
                        </a:spcBef>
                        <a:tabLst/>
                      </a:pPr>
                      <a:r>
                        <a:rPr sz="1000" kern="0" spc="-20" dirty="0">
                          <a:solidFill>
                            <a:srgbClr val="595959">
                              <a:alpha val="100000"/>
                            </a:srgbClr>
                          </a:solidFill>
                          <a:latin typeface="Microsoft YaHei"/>
                          <a:ea typeface="Microsoft YaHei"/>
                          <a:cs typeface="Microsoft YaHei"/>
                        </a:rPr>
                        <a:t>4</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634365" algn="l" rtl="0" eaLnBrk="0">
                        <a:lnSpc>
                          <a:spcPct val="89000"/>
                        </a:lnSpc>
                        <a:spcBef>
                          <a:spcPts val="3"/>
                        </a:spcBef>
                        <a:tabLst/>
                      </a:pPr>
                      <a:r>
                        <a:rPr sz="1000" kern="0" spc="-30" dirty="0">
                          <a:solidFill>
                            <a:srgbClr val="595959">
                              <a:alpha val="100000"/>
                            </a:srgbClr>
                          </a:solidFill>
                          <a:latin typeface="Microsoft YaHei"/>
                          <a:ea typeface="Microsoft YaHei"/>
                          <a:cs typeface="Microsoft YaHei"/>
                        </a:rPr>
                        <a:t>唯品会</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300354" algn="l" rtl="0" eaLnBrk="0">
                        <a:lnSpc>
                          <a:spcPct val="90000"/>
                        </a:lnSpc>
                        <a:tabLst/>
                      </a:pPr>
                      <a:r>
                        <a:rPr sz="1000" kern="0" spc="-20" dirty="0">
                          <a:solidFill>
                            <a:srgbClr val="595959">
                              <a:alpha val="100000"/>
                            </a:srgbClr>
                          </a:solidFill>
                          <a:latin typeface="Microsoft YaHei"/>
                          <a:ea typeface="Microsoft YaHei"/>
                          <a:cs typeface="Microsoft YaHei"/>
                        </a:rPr>
                        <a:t>电子商务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84859"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11.9%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tabLst/>
                      </a:pPr>
                      <a:r>
                        <a:rPr sz="1000" kern="0" spc="-30" dirty="0">
                          <a:solidFill>
                            <a:srgbClr val="595959">
                              <a:alpha val="100000"/>
                            </a:srgbClr>
                          </a:solidFill>
                          <a:latin typeface="Microsoft YaHei"/>
                          <a:ea typeface="Microsoft YaHei"/>
                          <a:cs typeface="Microsoft YaHei"/>
                        </a:rPr>
                        <a:t>172.8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301625" algn="l" rtl="0" eaLnBrk="0">
                        <a:lnSpc>
                          <a:spcPct val="83000"/>
                        </a:lnSpc>
                        <a:spcBef>
                          <a:spcPts val="1"/>
                        </a:spcBef>
                        <a:tabLst/>
                      </a:pPr>
                      <a:r>
                        <a:rPr sz="1000" kern="0" spc="-20" dirty="0">
                          <a:solidFill>
                            <a:srgbClr val="595959">
                              <a:alpha val="100000"/>
                            </a:srgbClr>
                          </a:solidFill>
                          <a:latin typeface="Microsoft YaHei"/>
                          <a:ea typeface="Microsoft YaHei"/>
                          <a:cs typeface="Microsoft YaHei"/>
                        </a:rPr>
                        <a:t>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43815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百度好看视频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4004"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视频服务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81533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169.5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9845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8000"/>
                        </a:lnSpc>
                        <a:tabLst/>
                      </a:pPr>
                      <a:endParaRPr lang="Arial" altLang="Arial" sz="400" dirty="0"/>
                    </a:p>
                    <a:p>
                      <a:pPr marL="563880"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招商银行</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10000"/>
                        </a:lnSpc>
                        <a:tabLst/>
                      </a:pPr>
                      <a:endParaRPr lang="Arial" altLang="Arial" sz="400" dirty="0"/>
                    </a:p>
                    <a:p>
                      <a:pPr marL="293370" algn="l" rtl="0" eaLnBrk="0">
                        <a:lnSpc>
                          <a:spcPct val="89000"/>
                        </a:lnSpc>
                        <a:spcBef>
                          <a:spcPts val="5"/>
                        </a:spcBef>
                        <a:tabLst/>
                      </a:pPr>
                      <a:r>
                        <a:rPr sz="1000" kern="0" spc="-10" dirty="0">
                          <a:solidFill>
                            <a:srgbClr val="595959">
                              <a:alpha val="100000"/>
                            </a:srgbClr>
                          </a:solidFill>
                          <a:latin typeface="Microsoft YaHei"/>
                          <a:ea typeface="Microsoft YaHei"/>
                          <a:cs typeface="Microsoft YaHei"/>
                        </a:rPr>
                        <a:t>金融理财</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815339"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9.6%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162.1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00000"/>
                        </a:lnSpc>
                        <a:tabLst/>
                      </a:pPr>
                      <a:endParaRPr lang="Arial" altLang="Arial" sz="500" dirty="0"/>
                    </a:p>
                    <a:p>
                      <a:pPr marL="297815" algn="l" rtl="0" eaLnBrk="0">
                        <a:lnSpc>
                          <a:spcPct val="83000"/>
                        </a:lnSpc>
                        <a:tabLst/>
                      </a:pPr>
                      <a:r>
                        <a:rPr sz="1000" kern="0" spc="-20" dirty="0">
                          <a:solidFill>
                            <a:srgbClr val="595959">
                              <a:alpha val="100000"/>
                            </a:srgbClr>
                          </a:solidFill>
                          <a:latin typeface="Microsoft YaHei"/>
                          <a:ea typeface="Microsoft YaHei"/>
                          <a:cs typeface="Microsoft YaHei"/>
                        </a:rPr>
                        <a:t>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7000"/>
                        </a:lnSpc>
                        <a:tabLst/>
                      </a:pPr>
                      <a:endParaRPr lang="Arial" altLang="Arial" sz="400" dirty="0"/>
                    </a:p>
                    <a:p>
                      <a:pPr marL="56388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搜狐新闻</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640"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综合资讯</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1597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7.1%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160.5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97179" algn="l" rtl="0" eaLnBrk="0">
                        <a:lnSpc>
                          <a:spcPct val="84000"/>
                        </a:lnSpc>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572769" algn="l" rtl="0" eaLnBrk="0">
                        <a:lnSpc>
                          <a:spcPct val="90000"/>
                        </a:lnSpc>
                        <a:tabLst/>
                      </a:pPr>
                      <a:r>
                        <a:rPr sz="1000" kern="0" spc="-30" dirty="0">
                          <a:solidFill>
                            <a:srgbClr val="595959">
                              <a:alpha val="100000"/>
                            </a:srgbClr>
                          </a:solidFill>
                          <a:latin typeface="Microsoft YaHei"/>
                          <a:ea typeface="Microsoft YaHei"/>
                          <a:cs typeface="Microsoft YaHei"/>
                        </a:rPr>
                        <a:t>网易新闻</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94640" algn="l" rtl="0" eaLnBrk="0">
                        <a:lnSpc>
                          <a:spcPct val="90000"/>
                        </a:lnSpc>
                        <a:tabLst/>
                      </a:pPr>
                      <a:r>
                        <a:rPr sz="1000" kern="0" spc="-10" dirty="0">
                          <a:solidFill>
                            <a:srgbClr val="595959">
                              <a:alpha val="100000"/>
                            </a:srgbClr>
                          </a:solidFill>
                          <a:latin typeface="Microsoft YaHei"/>
                          <a:ea typeface="Microsoft YaHei"/>
                          <a:cs typeface="Microsoft YaHei"/>
                        </a:rPr>
                        <a:t>综合资讯</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784859" algn="l" rtl="0" eaLnBrk="0">
                        <a:lnSpc>
                          <a:spcPct val="84000"/>
                        </a:lnSpc>
                        <a:tabLst/>
                      </a:pPr>
                      <a:r>
                        <a:rPr sz="1000" kern="0" spc="-30" dirty="0">
                          <a:solidFill>
                            <a:srgbClr val="595959">
                              <a:alpha val="100000"/>
                            </a:srgbClr>
                          </a:solidFill>
                          <a:latin typeface="Microsoft YaHei"/>
                          <a:ea typeface="Microsoft YaHei"/>
                          <a:cs typeface="Microsoft YaHei"/>
                        </a:rPr>
                        <a:t>10.5%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tabLst/>
                      </a:pPr>
                      <a:r>
                        <a:rPr sz="1000" kern="0" spc="-30" dirty="0">
                          <a:solidFill>
                            <a:srgbClr val="595959">
                              <a:alpha val="100000"/>
                            </a:srgbClr>
                          </a:solidFill>
                          <a:latin typeface="Microsoft YaHei"/>
                          <a:ea typeface="Microsoft YaHei"/>
                          <a:cs typeface="Microsoft YaHei"/>
                        </a:rPr>
                        <a:t>159.5</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97179" algn="l" rtl="0" eaLnBrk="0">
                        <a:lnSpc>
                          <a:spcPct val="84000"/>
                        </a:lnSpc>
                        <a:spcBef>
                          <a:spcPts val="4"/>
                        </a:spcBef>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501015"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开心消消乐</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9000"/>
                        </a:lnSpc>
                        <a:tabLst/>
                      </a:pPr>
                      <a:endParaRPr lang="Arial" altLang="Arial" sz="400" dirty="0"/>
                    </a:p>
                    <a:p>
                      <a:pPr marL="29337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游戏服务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10.8%</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152.6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18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11000"/>
                        </a:lnSpc>
                        <a:tabLst/>
                      </a:pPr>
                      <a:endParaRPr lang="Arial" altLang="Arial" sz="400" dirty="0"/>
                    </a:p>
                    <a:p>
                      <a:pPr marL="500380" algn="l" rtl="0" eaLnBrk="0">
                        <a:lnSpc>
                          <a:spcPct val="89000"/>
                        </a:lnSpc>
                        <a:tabLst/>
                      </a:pPr>
                      <a:r>
                        <a:rPr sz="1000" kern="0" spc="-10" dirty="0">
                          <a:solidFill>
                            <a:srgbClr val="595959">
                              <a:alpha val="100000"/>
                            </a:srgbClr>
                          </a:solidFill>
                          <a:latin typeface="Microsoft YaHei"/>
                          <a:ea typeface="Microsoft YaHei"/>
                          <a:cs typeface="Microsoft YaHei"/>
                        </a:rPr>
                        <a:t>大众点评网</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8000"/>
                        </a:lnSpc>
                        <a:tabLst/>
                      </a:pPr>
                      <a:endParaRPr lang="Arial" altLang="Arial" sz="400" dirty="0"/>
                    </a:p>
                    <a:p>
                      <a:pPr marL="294004" algn="l" rtl="0" eaLnBrk="0">
                        <a:lnSpc>
                          <a:spcPct val="90000"/>
                        </a:lnSpc>
                        <a:spcBef>
                          <a:spcPts val="3"/>
                        </a:spcBef>
                        <a:tabLst/>
                      </a:pPr>
                      <a:r>
                        <a:rPr sz="1000" kern="0" spc="-10" dirty="0">
                          <a:solidFill>
                            <a:srgbClr val="595959">
                              <a:alpha val="100000"/>
                            </a:srgbClr>
                          </a:solidFill>
                          <a:latin typeface="Microsoft YaHei"/>
                          <a:ea typeface="Microsoft YaHei"/>
                          <a:cs typeface="Microsoft YaHei"/>
                        </a:rPr>
                        <a:t>生活服务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816610" algn="l" rtl="0" eaLnBrk="0">
                        <a:lnSpc>
                          <a:spcPct val="84000"/>
                        </a:lnSpc>
                        <a:spcBef>
                          <a:spcPts val="3"/>
                        </a:spcBef>
                        <a:tabLst/>
                      </a:pPr>
                      <a:r>
                        <a:rPr sz="1000" kern="0" spc="-20" dirty="0">
                          <a:solidFill>
                            <a:srgbClr val="595959">
                              <a:alpha val="100000"/>
                            </a:srgbClr>
                          </a:solidFill>
                          <a:latin typeface="Microsoft YaHei"/>
                          <a:ea typeface="Microsoft YaHei"/>
                          <a:cs typeface="Microsoft YaHei"/>
                        </a:rPr>
                        <a:t>6.7%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3000"/>
                        </a:lnSpc>
                        <a:tabLst/>
                      </a:pPr>
                      <a:endParaRPr lang="Arial" altLang="Arial" sz="400" dirty="0"/>
                    </a:p>
                    <a:p>
                      <a:pPr marL="554355" algn="l" rtl="0" eaLnBrk="0">
                        <a:lnSpc>
                          <a:spcPct val="84000"/>
                        </a:lnSpc>
                        <a:spcBef>
                          <a:spcPts val="3"/>
                        </a:spcBef>
                        <a:tabLst/>
                      </a:pPr>
                      <a:r>
                        <a:rPr sz="1000" kern="0" spc="-30" dirty="0">
                          <a:solidFill>
                            <a:srgbClr val="595959">
                              <a:alpha val="100000"/>
                            </a:srgbClr>
                          </a:solidFill>
                          <a:latin typeface="Microsoft YaHei"/>
                          <a:ea typeface="Microsoft YaHei"/>
                          <a:cs typeface="Microsoft YaHei"/>
                        </a:rPr>
                        <a:t>151.6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22000"/>
                        </a:lnSpc>
                        <a:tabLst/>
                      </a:pPr>
                      <a:endParaRPr lang="Arial" altLang="Arial" sz="400" dirty="0"/>
                    </a:p>
                    <a:p>
                      <a:pPr marL="266700" algn="l" rtl="0" eaLnBrk="0">
                        <a:lnSpc>
                          <a:spcPct val="84000"/>
                        </a:lnSpc>
                        <a:spcBef>
                          <a:spcPts val="3"/>
                        </a:spcBef>
                        <a:tabLst/>
                      </a:pPr>
                      <a:r>
                        <a:rPr sz="1000" kern="0" spc="-40" dirty="0">
                          <a:solidFill>
                            <a:srgbClr val="595959">
                              <a:alpha val="100000"/>
                            </a:srgbClr>
                          </a:solidFill>
                          <a:latin typeface="Microsoft YaHei"/>
                          <a:ea typeface="Microsoft YaHei"/>
                          <a:cs typeface="Microsoft YaHei"/>
                        </a:rPr>
                        <a:t>11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689609" algn="l" rtl="0" eaLnBrk="0">
                        <a:lnSpc>
                          <a:spcPct val="89000"/>
                        </a:lnSpc>
                        <a:spcBef>
                          <a:spcPts val="4"/>
                        </a:spcBef>
                        <a:tabLst/>
                      </a:pPr>
                      <a:r>
                        <a:rPr sz="1000" kern="0" spc="-10" dirty="0">
                          <a:solidFill>
                            <a:srgbClr val="595959">
                              <a:alpha val="100000"/>
                            </a:srgbClr>
                          </a:solidFill>
                          <a:latin typeface="Microsoft YaHei"/>
                          <a:ea typeface="Microsoft YaHei"/>
                          <a:cs typeface="Microsoft YaHei"/>
                        </a:rPr>
                        <a:t>知乎</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07000"/>
                        </a:lnSpc>
                        <a:tabLst/>
                      </a:pPr>
                      <a:endParaRPr lang="Arial" altLang="Arial" sz="400" dirty="0"/>
                    </a:p>
                    <a:p>
                      <a:pPr marL="294004" algn="l" rtl="0" eaLnBrk="0">
                        <a:lnSpc>
                          <a:spcPct val="90000"/>
                        </a:lnSpc>
                        <a:spcBef>
                          <a:spcPts val="1"/>
                        </a:spcBef>
                        <a:tabLst/>
                      </a:pPr>
                      <a:r>
                        <a:rPr sz="1000" kern="0" spc="-10" dirty="0">
                          <a:solidFill>
                            <a:srgbClr val="595959">
                              <a:alpha val="100000"/>
                            </a:srgbClr>
                          </a:solidFill>
                          <a:latin typeface="Microsoft YaHei"/>
                          <a:ea typeface="Microsoft YaHei"/>
                          <a:cs typeface="Microsoft YaHei"/>
                        </a:rPr>
                        <a:t>社交网络</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815975" algn="l" rtl="0" eaLnBrk="0">
                        <a:lnSpc>
                          <a:spcPct val="84000"/>
                        </a:lnSpc>
                        <a:spcBef>
                          <a:spcPts val="2"/>
                        </a:spcBef>
                        <a:tabLst/>
                      </a:pPr>
                      <a:r>
                        <a:rPr sz="1000" kern="0" spc="-20" dirty="0">
                          <a:solidFill>
                            <a:srgbClr val="595959">
                              <a:alpha val="100000"/>
                            </a:srgbClr>
                          </a:solidFill>
                          <a:latin typeface="Microsoft YaHei"/>
                          <a:ea typeface="Microsoft YaHei"/>
                          <a:cs typeface="Microsoft YaHei"/>
                        </a:rPr>
                        <a:t>7.1%</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2000"/>
                        </a:lnSpc>
                        <a:tabLst/>
                      </a:pPr>
                      <a:endParaRPr lang="Arial" altLang="Arial" sz="400" dirty="0"/>
                    </a:p>
                    <a:p>
                      <a:pPr marL="554355" algn="l" rtl="0" eaLnBrk="0">
                        <a:lnSpc>
                          <a:spcPct val="84000"/>
                        </a:lnSpc>
                        <a:spcBef>
                          <a:spcPts val="1"/>
                        </a:spcBef>
                        <a:tabLst/>
                      </a:pPr>
                      <a:r>
                        <a:rPr sz="1000" kern="0" spc="-30" dirty="0">
                          <a:solidFill>
                            <a:srgbClr val="595959">
                              <a:alpha val="100000"/>
                            </a:srgbClr>
                          </a:solidFill>
                          <a:latin typeface="Microsoft YaHei"/>
                          <a:ea typeface="Microsoft YaHei"/>
                          <a:cs typeface="Microsoft YaHei"/>
                        </a:rPr>
                        <a:t>151.2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2409">
                <a:tc>
                  <a:txBody>
                    <a:bodyPr/>
                    <a:lstStyle/>
                    <a:p>
                      <a:pPr algn="l" rtl="0" eaLnBrk="0">
                        <a:lnSpc>
                          <a:spcPct val="121000"/>
                        </a:lnSpc>
                        <a:tabLst/>
                      </a:pPr>
                      <a:endParaRPr lang="Arial" altLang="Arial" sz="400" dirty="0"/>
                    </a:p>
                    <a:p>
                      <a:pPr marL="266700" algn="l" rtl="0" eaLnBrk="0">
                        <a:lnSpc>
                          <a:spcPct val="84000"/>
                        </a:lnSpc>
                        <a:spcBef>
                          <a:spcPts val="1"/>
                        </a:spcBef>
                        <a:tabLst/>
                      </a:pPr>
                      <a:r>
                        <a:rPr sz="1000" kern="0" spc="-40" dirty="0">
                          <a:solidFill>
                            <a:srgbClr val="595959">
                              <a:alpha val="100000"/>
                            </a:srgbClr>
                          </a:solidFill>
                          <a:latin typeface="Microsoft YaHei"/>
                          <a:ea typeface="Microsoft YaHei"/>
                          <a:cs typeface="Microsoft YaHei"/>
                        </a:rPr>
                        <a:t>12</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eaLnBrk="0">
                        <a:lnSpc>
                          <a:spcPct val="106000"/>
                        </a:lnSpc>
                        <a:tabLst/>
                      </a:pPr>
                      <a:endParaRPr lang="Arial" altLang="Arial" sz="400" dirty="0"/>
                    </a:p>
                    <a:p>
                      <a:pPr marL="563244" algn="l" rtl="0" eaLnBrk="0">
                        <a:lnSpc>
                          <a:spcPct val="90000"/>
                        </a:lnSpc>
                        <a:tabLst/>
                      </a:pPr>
                      <a:r>
                        <a:rPr sz="1000" kern="0" spc="-10" dirty="0">
                          <a:solidFill>
                            <a:srgbClr val="595959">
                              <a:alpha val="100000"/>
                            </a:srgbClr>
                          </a:solidFill>
                          <a:latin typeface="Microsoft YaHei"/>
                          <a:ea typeface="Microsoft YaHei"/>
                          <a:cs typeface="Microsoft YaHei"/>
                        </a:rPr>
                        <a:t>汽车之家</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6000"/>
                        </a:lnSpc>
                        <a:tabLst/>
                      </a:pPr>
                      <a:endParaRPr lang="Arial" altLang="Arial" sz="400" dirty="0"/>
                    </a:p>
                    <a:p>
                      <a:pPr marL="293370" algn="l" rtl="0" eaLnBrk="0">
                        <a:lnSpc>
                          <a:spcPct val="90000"/>
                        </a:lnSpc>
                        <a:tabLst/>
                      </a:pPr>
                      <a:r>
                        <a:rPr sz="1000" kern="0" spc="-10" dirty="0">
                          <a:solidFill>
                            <a:srgbClr val="595959">
                              <a:alpha val="100000"/>
                            </a:srgbClr>
                          </a:solidFill>
                          <a:latin typeface="Microsoft YaHei"/>
                          <a:ea typeface="Microsoft YaHei"/>
                          <a:cs typeface="Microsoft YaHei"/>
                        </a:rPr>
                        <a:t>汽车服务</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816610" algn="l"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6.6%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21000"/>
                        </a:lnSpc>
                        <a:tabLst/>
                      </a:pPr>
                      <a:endParaRPr lang="Arial" altLang="Arial" sz="400" dirty="0"/>
                    </a:p>
                    <a:p>
                      <a:pPr marL="554355" algn="l" rtl="0" eaLnBrk="0">
                        <a:lnSpc>
                          <a:spcPct val="84000"/>
                        </a:lnSpc>
                        <a:tabLst/>
                      </a:pPr>
                      <a:r>
                        <a:rPr sz="1000" kern="0" spc="-30" dirty="0">
                          <a:solidFill>
                            <a:srgbClr val="595959">
                              <a:alpha val="100000"/>
                            </a:srgbClr>
                          </a:solidFill>
                          <a:latin typeface="Microsoft YaHei"/>
                          <a:ea typeface="Microsoft YaHei"/>
                          <a:cs typeface="Microsoft YaHei"/>
                        </a:rPr>
                        <a:t>150.7</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32409">
                <a:tc>
                  <a:txBody>
                    <a:bodyPr/>
                    <a:lstStyle/>
                    <a:p>
                      <a:pPr algn="l" rtl="0" eaLnBrk="0">
                        <a:lnSpc>
                          <a:spcPct val="119000"/>
                        </a:lnSpc>
                        <a:tabLst/>
                      </a:pPr>
                      <a:endParaRPr lang="Arial" altLang="Arial" sz="400" dirty="0"/>
                    </a:p>
                    <a:p>
                      <a:pPr marL="266700" algn="l" rtl="0" eaLnBrk="0">
                        <a:lnSpc>
                          <a:spcPct val="84000"/>
                        </a:lnSpc>
                        <a:spcBef>
                          <a:spcPts val="4"/>
                        </a:spcBef>
                        <a:tabLst/>
                      </a:pPr>
                      <a:r>
                        <a:rPr sz="1000" kern="0" spc="-40" dirty="0">
                          <a:solidFill>
                            <a:srgbClr val="595959">
                              <a:alpha val="100000"/>
                            </a:srgbClr>
                          </a:solidFill>
                          <a:latin typeface="Microsoft YaHei"/>
                          <a:ea typeface="Microsoft YaHei"/>
                          <a:cs typeface="Microsoft YaHei"/>
                        </a:rPr>
                        <a:t>13</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rtl="0" eaLnBrk="0">
                        <a:lnSpc>
                          <a:spcPct val="109000"/>
                        </a:lnSpc>
                        <a:tabLst/>
                      </a:pPr>
                      <a:endParaRPr lang="Arial" altLang="Arial" sz="400" dirty="0"/>
                    </a:p>
                    <a:p>
                      <a:pPr marL="565150" algn="l" rtl="0" eaLnBrk="0">
                        <a:lnSpc>
                          <a:spcPct val="90000"/>
                        </a:lnSpc>
                        <a:spcBef>
                          <a:spcPts val="4"/>
                        </a:spcBef>
                        <a:tabLst/>
                      </a:pPr>
                      <a:r>
                        <a:rPr sz="1000" kern="0" spc="-10" dirty="0">
                          <a:solidFill>
                            <a:srgbClr val="595959">
                              <a:alpha val="100000"/>
                            </a:srgbClr>
                          </a:solidFill>
                          <a:latin typeface="Microsoft YaHei"/>
                          <a:ea typeface="Microsoft YaHei"/>
                          <a:cs typeface="Microsoft YaHei"/>
                        </a:rPr>
                        <a:t>百度网盘</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12000"/>
                        </a:lnSpc>
                        <a:tabLst/>
                      </a:pPr>
                      <a:endParaRPr lang="Arial" altLang="Arial" sz="400" dirty="0"/>
                    </a:p>
                    <a:p>
                      <a:pPr marL="294640" algn="l" rtl="0" eaLnBrk="0">
                        <a:lnSpc>
                          <a:spcPct val="89000"/>
                        </a:lnSpc>
                        <a:spcBef>
                          <a:spcPts val="1"/>
                        </a:spcBef>
                        <a:tabLst/>
                      </a:pPr>
                      <a:r>
                        <a:rPr sz="1000" kern="0" spc="-10" dirty="0">
                          <a:solidFill>
                            <a:srgbClr val="595959">
                              <a:alpha val="100000"/>
                            </a:srgbClr>
                          </a:solidFill>
                          <a:latin typeface="Microsoft YaHei"/>
                          <a:ea typeface="Microsoft YaHei"/>
                          <a:cs typeface="Microsoft YaHei"/>
                        </a:rPr>
                        <a:t>办公管理</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784859"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10.0%</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eaLnBrk="0">
                        <a:lnSpc>
                          <a:spcPct val="124000"/>
                        </a:lnSpc>
                        <a:tabLst/>
                      </a:pPr>
                      <a:endParaRPr lang="Arial" altLang="Arial" sz="400" dirty="0"/>
                    </a:p>
                    <a:p>
                      <a:pPr marL="554355" algn="l" rtl="0" eaLnBrk="0">
                        <a:lnSpc>
                          <a:spcPct val="84000"/>
                        </a:lnSpc>
                        <a:spcBef>
                          <a:spcPts val="4"/>
                        </a:spcBef>
                        <a:tabLst/>
                      </a:pPr>
                      <a:r>
                        <a:rPr sz="1000" kern="0" spc="-30" dirty="0">
                          <a:solidFill>
                            <a:srgbClr val="595959">
                              <a:alpha val="100000"/>
                            </a:srgbClr>
                          </a:solidFill>
                          <a:latin typeface="Microsoft YaHei"/>
                          <a:ea typeface="Microsoft YaHei"/>
                          <a:cs typeface="Microsoft YaHei"/>
                        </a:rPr>
                        <a:t>149.6</a:t>
                      </a:r>
                      <a:endParaRPr lang="Microsoft YaHei" altLang="Microsoft YaHei"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67994">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rtl="0" eaLnBrk="0">
                        <a:lnSpc>
                          <a:spcPct val="100000"/>
                        </a:lnSpc>
                        <a:tabLst/>
                      </a:pPr>
                      <a:endParaRPr lang="Arial" altLang="Arial" sz="1000" dirty="0"/>
                    </a:p>
                  </a:txBody>
                  <a:tcPr marL="0" marR="0" marT="0" marB="0" vert="horz">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r>
            </a:tbl>
          </a:graphicData>
        </a:graphic>
      </p:graphicFrame>
      <p:sp>
        <p:nvSpPr>
          <p:cNvPr id="1540" name="textbox 1540"/>
          <p:cNvSpPr/>
          <p:nvPr/>
        </p:nvSpPr>
        <p:spPr>
          <a:xfrm>
            <a:off x="-12699" y="422757"/>
            <a:ext cx="6567169" cy="851535"/>
          </a:xfrm>
          <a:prstGeom prst="rect">
            <a:avLst/>
          </a:prstGeom>
        </p:spPr>
        <p:txBody>
          <a:bodyPr vert="horz" wrap="square" lIns="0" tIns="0" rIns="0" bIns="0"/>
          <a:lstStyle/>
          <a:p>
            <a:pPr algn="l" rtl="0" eaLnBrk="0">
              <a:lnSpc>
                <a:spcPct val="96692"/>
              </a:lnSpc>
              <a:tabLst/>
            </a:pPr>
            <a:endParaRPr lang="Arial" altLang="Arial" sz="100" dirty="0"/>
          </a:p>
          <a:p>
            <a:pPr marL="12700" algn="l" rtl="0" eaLnBrk="0">
              <a:lnSpc>
                <a:spcPct val="90000"/>
              </a:lnSpc>
              <a:tabLst>
                <a:tab pos="556259" algn="l"/>
              </a:tabLst>
            </a:pPr>
            <a:r>
              <a:rPr sz="3100" kern="0" spc="0" dirty="0">
                <a:solidFill>
                  <a:srgbClr val="8BC53F">
                    <a:alpha val="100000"/>
                  </a:srgbClr>
                </a:solidFill>
                <a:latin typeface="Microsoft YaHei"/>
                <a:ea typeface="Microsoft YaHei"/>
                <a:cs typeface="Microsoft YaHei"/>
              </a:rPr>
              <a:t>	</a:t>
            </a:r>
            <a:r>
              <a:rPr sz="3100" kern="0" spc="-30" dirty="0">
                <a:solidFill>
                  <a:srgbClr val="8BC53F">
                    <a:alpha val="100000"/>
                  </a:srgbClr>
                </a:solidFill>
                <a:latin typeface="Microsoft YaHei"/>
                <a:ea typeface="Microsoft YaHei"/>
                <a:cs typeface="Microsoft YaHei"/>
              </a:rPr>
              <a:t>奢侈品用户APP喜爱榜（分量级）</a:t>
            </a:r>
            <a:endParaRPr lang="Microsoft YaHei" altLang="Microsoft YaHei" sz="3100" dirty="0"/>
          </a:p>
          <a:p>
            <a:pPr algn="l" rtl="0" eaLnBrk="0">
              <a:lnSpc>
                <a:spcPct val="102000"/>
              </a:lnSpc>
              <a:tabLst/>
            </a:pPr>
            <a:endParaRPr lang="Arial" altLang="Arial" sz="800" dirty="0"/>
          </a:p>
          <a:p>
            <a:pPr marL="566419" algn="l" rtl="0" eaLnBrk="0">
              <a:lnSpc>
                <a:spcPct val="90000"/>
              </a:lnSpc>
              <a:spcBef>
                <a:spcPts val="2"/>
              </a:spcBef>
              <a:tabLst/>
            </a:pPr>
            <a:r>
              <a:rPr sz="2000" kern="0" spc="-10" dirty="0">
                <a:solidFill>
                  <a:srgbClr val="595959">
                    <a:alpha val="100000"/>
                  </a:srgbClr>
                </a:solidFill>
                <a:latin typeface="Microsoft YaHei"/>
                <a:ea typeface="Microsoft YaHei"/>
                <a:cs typeface="Microsoft YaHei"/>
              </a:rPr>
              <a:t>2023年5月奢侈品用户喜爱榜</a:t>
            </a:r>
            <a:endParaRPr lang="Microsoft YaHei" altLang="Microsoft YaHei" sz="2000" dirty="0"/>
          </a:p>
        </p:txBody>
      </p:sp>
      <p:sp>
        <p:nvSpPr>
          <p:cNvPr id="1542" name="textbox 1542"/>
          <p:cNvSpPr/>
          <p:nvPr/>
        </p:nvSpPr>
        <p:spPr>
          <a:xfrm>
            <a:off x="1356017" y="1612239"/>
            <a:ext cx="6445250" cy="217170"/>
          </a:xfrm>
          <a:prstGeom prst="rect">
            <a:avLst/>
          </a:prstGeom>
        </p:spPr>
        <p:txBody>
          <a:bodyPr vert="horz" wrap="square" lIns="0" tIns="0" rIns="0" bIns="0"/>
          <a:lstStyle/>
          <a:p>
            <a:pPr algn="l" rtl="0" eaLnBrk="0">
              <a:lnSpc>
                <a:spcPct val="79775"/>
              </a:lnSpc>
              <a:tabLst/>
            </a:pPr>
            <a:endParaRPr lang="Arial" altLang="Arial" sz="100" dirty="0"/>
          </a:p>
          <a:p>
            <a:pPr marL="12700" algn="l" rtl="0" eaLnBrk="0">
              <a:lnSpc>
                <a:spcPct val="90000"/>
              </a:lnSpc>
              <a:tabLst/>
            </a:pPr>
            <a:r>
              <a:rPr sz="1400" b="1" kern="0" spc="-10" dirty="0">
                <a:solidFill>
                  <a:srgbClr val="404040">
                    <a:alpha val="100000"/>
                  </a:srgbClr>
                </a:solidFill>
                <a:latin typeface="Microsoft YaHei"/>
                <a:ea typeface="Microsoft YaHei"/>
                <a:cs typeface="Microsoft YaHei"/>
              </a:rPr>
              <a:t>mUserTracker-2023.5中国移动互联网规模5000万级以上APP奢侈品用户偏好榜</a:t>
            </a:r>
            <a:endParaRPr lang="Microsoft YaHei" altLang="Microsoft YaHei" sz="1400" dirty="0"/>
          </a:p>
        </p:txBody>
      </p:sp>
      <p:sp>
        <p:nvSpPr>
          <p:cNvPr id="1544" name="textbox 1544"/>
          <p:cNvSpPr/>
          <p:nvPr/>
        </p:nvSpPr>
        <p:spPr>
          <a:xfrm>
            <a:off x="533500" y="6287312"/>
            <a:ext cx="3582034" cy="248284"/>
          </a:xfrm>
          <a:prstGeom prst="rect">
            <a:avLst/>
          </a:prstGeom>
        </p:spPr>
        <p:txBody>
          <a:bodyPr vert="horz" wrap="square" lIns="0" tIns="0" rIns="0" bIns="0"/>
          <a:lstStyle/>
          <a:p>
            <a:pPr algn="l" rtl="0" eaLnBrk="0">
              <a:lnSpc>
                <a:spcPct val="83985"/>
              </a:lnSpc>
              <a:tabLst/>
            </a:pPr>
            <a:endParaRPr lang="Arial" altLang="Arial" sz="100" dirty="0"/>
          </a:p>
          <a:p>
            <a:pPr marL="12700" algn="l" rtl="0" eaLnBrk="0">
              <a:lnSpc>
                <a:spcPct val="90000"/>
              </a:lnSpc>
              <a:tabLst/>
            </a:pPr>
            <a:r>
              <a:rPr sz="800" kern="0" spc="-10" dirty="0">
                <a:solidFill>
                  <a:srgbClr val="7F7F7F">
                    <a:alpha val="100000"/>
                  </a:srgbClr>
                </a:solidFill>
                <a:latin typeface="Microsoft YaHei"/>
                <a:ea typeface="Microsoft YaHei"/>
                <a:cs typeface="Microsoft YaHei"/>
              </a:rPr>
              <a:t>注释：奢侈品用户为统计周期内使用电</a:t>
            </a:r>
            <a:r>
              <a:rPr sz="800" kern="0" spc="-20" dirty="0">
                <a:solidFill>
                  <a:srgbClr val="7F7F7F">
                    <a:alpha val="100000"/>
                  </a:srgbClr>
                </a:solidFill>
                <a:latin typeface="Microsoft YaHei"/>
                <a:ea typeface="Microsoft YaHei"/>
                <a:cs typeface="Microsoft YaHei"/>
              </a:rPr>
              <a:t>子商务-海淘类APP的月活跃用户。</a:t>
            </a:r>
            <a:endParaRPr lang="Microsoft YaHei" altLang="Microsoft YaHei" sz="800" dirty="0"/>
          </a:p>
          <a:p>
            <a:pPr marL="12700" algn="l" rtl="0" eaLnBrk="0">
              <a:lnSpc>
                <a:spcPct val="90000"/>
              </a:lnSpc>
              <a:spcBef>
                <a:spcPts val="24"/>
              </a:spcBef>
              <a:tabLst/>
            </a:pPr>
            <a:r>
              <a:rPr sz="800" kern="0" spc="-1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10" dirty="0">
                <a:solidFill>
                  <a:srgbClr val="7F7F7F">
                    <a:alpha val="100000"/>
                  </a:srgbClr>
                </a:solidFill>
                <a:latin typeface="Microsoft YaHei"/>
                <a:ea typeface="Microsoft YaHei"/>
                <a:cs typeface="Microsoft YaHei"/>
              </a:rPr>
              <a:t>UserTracke</a:t>
            </a:r>
            <a:r>
              <a:rPr sz="800" kern="0" spc="-20" dirty="0">
                <a:solidFill>
                  <a:srgbClr val="7F7F7F">
                    <a:alpha val="100000"/>
                  </a:srgbClr>
                </a:solidFill>
                <a:latin typeface="Microsoft YaHei"/>
                <a:ea typeface="Microsoft YaHei"/>
                <a:cs typeface="Microsoft YaHei"/>
              </a:rPr>
              <a:t>r 多平台网民行为监测数据库（桌面及智能终端）。</a:t>
            </a:r>
            <a:endParaRPr lang="Microsoft YaHei" altLang="Microsoft YaHei" sz="800" dirty="0"/>
          </a:p>
        </p:txBody>
      </p:sp>
      <p:pic>
        <p:nvPicPr>
          <p:cNvPr id="1546" name="picture 1546"/>
          <p:cNvPicPr>
            <a:picLocks noChangeAspect="1"/>
          </p:cNvPicPr>
          <p:nvPr/>
        </p:nvPicPr>
        <p:blipFill>
          <a:blip r:embed="rId2"/>
          <a:stretch>
            <a:fillRect/>
          </a:stretch>
        </p:blipFill>
        <p:spPr>
          <a:xfrm rot="21600000">
            <a:off x="7878892" y="289233"/>
            <a:ext cx="988988" cy="490439"/>
          </a:xfrm>
          <a:prstGeom prst="rect">
            <a:avLst/>
          </a:prstGeom>
        </p:spPr>
      </p:pic>
      <p:sp>
        <p:nvSpPr>
          <p:cNvPr id="154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1550" name="textbox 1550"/>
          <p:cNvSpPr/>
          <p:nvPr/>
        </p:nvSpPr>
        <p:spPr>
          <a:xfrm rot="18900000">
            <a:off x="9527" y="304534"/>
            <a:ext cx="723900" cy="187325"/>
          </a:xfrm>
          <a:prstGeom prst="rect">
            <a:avLst/>
          </a:prstGeom>
        </p:spPr>
        <p:txBody>
          <a:bodyPr vert="horz" wrap="square" lIns="0" tIns="0" rIns="0" bIns="0"/>
          <a:lstStyle/>
          <a:p>
            <a:pPr algn="l" rtl="0" eaLnBrk="0">
              <a:lnSpc>
                <a:spcPct val="162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媒体价值榜</a:t>
            </a:r>
            <a:endParaRPr lang="Microsoft YaHei" altLang="Microsoft YaHei" sz="1000" dirty="0"/>
          </a:p>
        </p:txBody>
      </p:sp>
      <p:sp>
        <p:nvSpPr>
          <p:cNvPr id="1552" name="textbox 1552"/>
          <p:cNvSpPr/>
          <p:nvPr/>
        </p:nvSpPr>
        <p:spPr>
          <a:xfrm>
            <a:off x="2298880" y="5608700"/>
            <a:ext cx="784225" cy="161925"/>
          </a:xfrm>
          <a:prstGeom prst="rect">
            <a:avLst/>
          </a:prstGeom>
        </p:spPr>
        <p:txBody>
          <a:bodyPr vert="horz" wrap="square" lIns="0" tIns="0" rIns="0" bIns="0"/>
          <a:lstStyle/>
          <a:p>
            <a:pPr algn="l" rtl="0" eaLnBrk="0">
              <a:lnSpc>
                <a:spcPct val="86666"/>
              </a:lnSpc>
              <a:tabLst/>
            </a:pPr>
            <a:endParaRPr lang="Arial" altLang="Arial" sz="100" dirty="0"/>
          </a:p>
          <a:p>
            <a:pPr marL="12700" algn="l" rtl="0" eaLnBrk="0">
              <a:lnSpc>
                <a:spcPct val="89000"/>
              </a:lnSpc>
              <a:tabLst/>
            </a:pPr>
            <a:r>
              <a:rPr sz="1000" kern="0" spc="-10" dirty="0">
                <a:solidFill>
                  <a:srgbClr val="595959">
                    <a:alpha val="100000"/>
                  </a:srgbClr>
                </a:solidFill>
                <a:latin typeface="Microsoft YaHei"/>
                <a:ea typeface="Microsoft YaHei"/>
                <a:cs typeface="Microsoft YaHei"/>
              </a:rPr>
              <a:t>七猫免费小说</a:t>
            </a:r>
            <a:endParaRPr lang="Microsoft YaHei" altLang="Microsoft YaHei" sz="1000" dirty="0"/>
          </a:p>
        </p:txBody>
      </p:sp>
      <p:sp>
        <p:nvSpPr>
          <p:cNvPr id="1554" name="textbox 1554"/>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1556" name="textbox 1556"/>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1558" name="textbox 1558"/>
          <p:cNvSpPr/>
          <p:nvPr/>
        </p:nvSpPr>
        <p:spPr>
          <a:xfrm>
            <a:off x="3794202" y="5608827"/>
            <a:ext cx="525780" cy="161925"/>
          </a:xfrm>
          <a:prstGeom prst="rect">
            <a:avLst/>
          </a:prstGeom>
        </p:spPr>
        <p:txBody>
          <a:bodyPr vert="horz" wrap="square" lIns="0" tIns="0" rIns="0" bIns="0"/>
          <a:lstStyle/>
          <a:p>
            <a:pPr algn="l" rtl="0" eaLnBrk="0">
              <a:lnSpc>
                <a:spcPct val="85754"/>
              </a:lnSpc>
              <a:tabLst/>
            </a:pPr>
            <a:endParaRPr lang="Arial" altLang="Arial" sz="100" dirty="0"/>
          </a:p>
          <a:p>
            <a:pPr marL="12700" algn="l" rtl="0" eaLnBrk="0">
              <a:lnSpc>
                <a:spcPct val="89000"/>
              </a:lnSpc>
              <a:tabLst/>
            </a:pPr>
            <a:r>
              <a:rPr sz="1000" kern="0" spc="-20" dirty="0">
                <a:solidFill>
                  <a:srgbClr val="595959">
                    <a:alpha val="100000"/>
                  </a:srgbClr>
                </a:solidFill>
                <a:latin typeface="Microsoft YaHei"/>
                <a:ea typeface="Microsoft YaHei"/>
                <a:cs typeface="Microsoft YaHei"/>
              </a:rPr>
              <a:t>电子阅读</a:t>
            </a:r>
            <a:endParaRPr lang="Microsoft YaHei" altLang="Microsoft YaHei" sz="1000" dirty="0"/>
          </a:p>
        </p:txBody>
      </p:sp>
      <p:sp>
        <p:nvSpPr>
          <p:cNvPr id="1560"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1562" name="textbox 1562"/>
          <p:cNvSpPr/>
          <p:nvPr/>
        </p:nvSpPr>
        <p:spPr>
          <a:xfrm>
            <a:off x="7052537" y="5616320"/>
            <a:ext cx="340995" cy="15430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145.6</a:t>
            </a:r>
            <a:endParaRPr lang="Microsoft YaHei" altLang="Microsoft YaHei" sz="1000" dirty="0"/>
          </a:p>
        </p:txBody>
      </p:sp>
      <p:sp>
        <p:nvSpPr>
          <p:cNvPr id="1564" name="textbox 1564"/>
          <p:cNvSpPr/>
          <p:nvPr/>
        </p:nvSpPr>
        <p:spPr>
          <a:xfrm>
            <a:off x="5407266" y="5616955"/>
            <a:ext cx="307340" cy="153670"/>
          </a:xfrm>
          <a:prstGeom prst="rect">
            <a:avLst/>
          </a:prstGeom>
        </p:spPr>
        <p:txBody>
          <a:bodyPr vert="horz" wrap="square" lIns="0" tIns="0" rIns="0" bIns="0"/>
          <a:lstStyle/>
          <a:p>
            <a:pPr algn="l" rtl="0" eaLnBrk="0">
              <a:lnSpc>
                <a:spcPct val="82416"/>
              </a:lnSpc>
              <a:tabLst/>
            </a:pPr>
            <a:endParaRPr lang="Arial" altLang="Arial" sz="100" dirty="0"/>
          </a:p>
          <a:p>
            <a:pPr marL="12700" algn="l" rtl="0" eaLnBrk="0">
              <a:lnSpc>
                <a:spcPct val="84000"/>
              </a:lnSpc>
              <a:tabLst/>
            </a:pPr>
            <a:r>
              <a:rPr sz="1000" kern="0" spc="-30" dirty="0">
                <a:solidFill>
                  <a:srgbClr val="595959">
                    <a:alpha val="100000"/>
                  </a:srgbClr>
                </a:solidFill>
                <a:latin typeface="Microsoft YaHei"/>
                <a:ea typeface="Microsoft YaHei"/>
                <a:cs typeface="Microsoft YaHei"/>
              </a:rPr>
              <a:t>5.5%</a:t>
            </a:r>
            <a:endParaRPr lang="Microsoft YaHei" altLang="Microsoft YaHei" sz="1000" dirty="0"/>
          </a:p>
        </p:txBody>
      </p:sp>
      <p:sp>
        <p:nvSpPr>
          <p:cNvPr id="1566" name="textbox 1566"/>
          <p:cNvSpPr/>
          <p:nvPr/>
        </p:nvSpPr>
        <p:spPr>
          <a:xfrm>
            <a:off x="1473285" y="5613272"/>
            <a:ext cx="161289" cy="154304"/>
          </a:xfrm>
          <a:prstGeom prst="rect">
            <a:avLst/>
          </a:prstGeom>
        </p:spPr>
        <p:txBody>
          <a:bodyPr vert="horz" wrap="square" lIns="0" tIns="0" rIns="0" bIns="0"/>
          <a:lstStyle/>
          <a:p>
            <a:pPr algn="l" rtl="0" eaLnBrk="0">
              <a:lnSpc>
                <a:spcPct val="8756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14</a:t>
            </a:r>
            <a:endParaRPr lang="Microsoft YaHei" altLang="Microsoft YaHei" sz="1000" dirty="0"/>
          </a:p>
        </p:txBody>
      </p:sp>
      <p:sp>
        <p:nvSpPr>
          <p:cNvPr id="1568" name="textbox 1568"/>
          <p:cNvSpPr/>
          <p:nvPr/>
        </p:nvSpPr>
        <p:spPr>
          <a:xfrm>
            <a:off x="8897575" y="6639153"/>
            <a:ext cx="138429"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34</a:t>
            </a:r>
            <a:endParaRPr lang="Microsoft YaHei" altLang="Microsoft YaHei" sz="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rect"/>
          <p:cNvSpPr/>
          <p:nvPr/>
        </p:nvSpPr>
        <p:spPr>
          <a:xfrm>
            <a:off x="0" y="0"/>
            <a:ext cx="9144000" cy="6858000"/>
          </a:xfrm>
          <a:prstGeom prst="rect">
            <a:avLst/>
          </a:prstGeom>
          <a:solidFill>
            <a:srgbClr val="F2F2F2">
              <a:alpha val="100000"/>
            </a:srgbClr>
          </a:solidFill>
          <a:ln cap="flat">
            <a:noFill/>
            <a:prstDash val="solid"/>
            <a:miter lim="0"/>
          </a:ln>
        </p:spPr>
        <p:txBody>
          <a:bodyPr rtlCol="0"/>
          <a:lstStyle/>
          <a:p>
            <a:pPr algn="ctr"/>
            <a:endParaRPr lang="zh-CN" altLang="en-US"/>
          </a:p>
        </p:txBody>
      </p:sp>
      <p:grpSp>
        <p:nvGrpSpPr>
          <p:cNvPr id="58" name="group 58"/>
          <p:cNvGrpSpPr/>
          <p:nvPr/>
        </p:nvGrpSpPr>
        <p:grpSpPr>
          <a:xfrm rot="21600000">
            <a:off x="0" y="0"/>
            <a:ext cx="2491739" cy="6858000"/>
            <a:chOff x="0" y="0"/>
            <a:chExt cx="2491739" cy="6858000"/>
          </a:xfrm>
        </p:grpSpPr>
        <p:pic>
          <p:nvPicPr>
            <p:cNvPr id="1572" name="picture 1572"/>
            <p:cNvPicPr>
              <a:picLocks noChangeAspect="1"/>
            </p:cNvPicPr>
            <p:nvPr/>
          </p:nvPicPr>
          <p:blipFill>
            <a:blip r:embed="rId2"/>
            <a:stretch>
              <a:fillRect/>
            </a:stretch>
          </p:blipFill>
          <p:spPr>
            <a:xfrm rot="21600000">
              <a:off x="0" y="0"/>
              <a:ext cx="2491739" cy="6858000"/>
            </a:xfrm>
            <a:prstGeom prst="rect">
              <a:avLst/>
            </a:prstGeom>
          </p:spPr>
        </p:pic>
        <p:sp>
          <p:nvSpPr>
            <p:cNvPr id="1574" name="textbox 1574"/>
            <p:cNvSpPr/>
            <p:nvPr/>
          </p:nvSpPr>
          <p:spPr>
            <a:xfrm>
              <a:off x="-12700" y="-12700"/>
              <a:ext cx="2517139" cy="6917055"/>
            </a:xfrm>
            <a:prstGeom prst="rect">
              <a:avLst/>
            </a:prstGeom>
          </p:spPr>
          <p:txBody>
            <a:bodyPr vert="horz" wrap="square" lIns="0" tIns="0" rIns="0" bIns="0"/>
            <a:lstStyle/>
            <a:p>
              <a:pPr algn="l" rtl="0" eaLnBrk="0">
                <a:lnSpc>
                  <a:spcPct val="115000"/>
                </a:lnSpc>
                <a:tabLst/>
              </a:pPr>
              <a:endParaRPr lang="Arial" altLang="Arial" sz="1000" dirty="0"/>
            </a:p>
            <a:p>
              <a:pPr algn="l" rtl="0" eaLnBrk="0">
                <a:lnSpc>
                  <a:spcPct val="115000"/>
                </a:lnSpc>
                <a:tabLst/>
              </a:pPr>
              <a:endParaRPr lang="Arial" altLang="Arial" sz="1000" dirty="0"/>
            </a:p>
            <a:p>
              <a:pPr algn="l" rtl="0" eaLnBrk="0">
                <a:lnSpc>
                  <a:spcPct val="115000"/>
                </a:lnSpc>
                <a:tabLst/>
              </a:pPr>
              <a:endParaRPr lang="Arial" altLang="Arial" sz="1000" dirty="0"/>
            </a:p>
            <a:p>
              <a:pPr algn="l" rtl="0" eaLnBrk="0">
                <a:lnSpc>
                  <a:spcPct val="116000"/>
                </a:lnSpc>
                <a:tabLst/>
              </a:pPr>
              <a:endParaRPr lang="Arial" altLang="Arial" sz="1000" dirty="0"/>
            </a:p>
            <a:p>
              <a:pPr algn="l" rtl="0" eaLnBrk="0">
                <a:lnSpc>
                  <a:spcPct val="116000"/>
                </a:lnSpc>
                <a:tabLst/>
              </a:pPr>
              <a:endParaRPr lang="Arial" altLang="Arial" sz="1000" dirty="0"/>
            </a:p>
            <a:p>
              <a:pPr algn="l" rtl="0" eaLnBrk="0">
                <a:lnSpc>
                  <a:spcPct val="116000"/>
                </a:lnSpc>
                <a:tabLst/>
              </a:pPr>
              <a:endParaRPr lang="Arial" altLang="Arial" sz="1000" dirty="0"/>
            </a:p>
            <a:p>
              <a:pPr marL="566419" algn="l" rtl="0" eaLnBrk="0">
                <a:lnSpc>
                  <a:spcPct val="81000"/>
                </a:lnSpc>
                <a:spcBef>
                  <a:spcPts val="1"/>
                </a:spcBef>
                <a:tabLst/>
              </a:pPr>
              <a:r>
                <a:rPr sz="1200" kern="0" spc="-20" dirty="0">
                  <a:solidFill>
                    <a:srgbClr val="FFFFFF">
                      <a:alpha val="100000"/>
                    </a:srgbClr>
                  </a:solidFill>
                  <a:latin typeface="Arial"/>
                  <a:ea typeface="Arial"/>
                  <a:cs typeface="Arial"/>
                </a:rPr>
                <a:t>PRODUCT</a:t>
              </a:r>
              <a:endParaRPr lang="Arial" altLang="Arial" sz="1200" dirty="0"/>
            </a:p>
            <a:p>
              <a:pPr marL="568959" algn="l" rtl="0" eaLnBrk="0">
                <a:lnSpc>
                  <a:spcPct val="81000"/>
                </a:lnSpc>
                <a:spcBef>
                  <a:spcPts val="538"/>
                </a:spcBef>
                <a:tabLst/>
              </a:pPr>
              <a:r>
                <a:rPr sz="1200" kern="0" spc="-10" dirty="0">
                  <a:solidFill>
                    <a:srgbClr val="FFFFFF">
                      <a:alpha val="100000"/>
                    </a:srgbClr>
                  </a:solidFill>
                  <a:latin typeface="Arial"/>
                  <a:ea typeface="Arial"/>
                  <a:cs typeface="Arial"/>
                </a:rPr>
                <a:t>INTRODUCTI</a:t>
              </a:r>
              <a:r>
                <a:rPr sz="1200" kern="0" spc="-20" dirty="0">
                  <a:solidFill>
                    <a:srgbClr val="FFFFFF">
                      <a:alpha val="100000"/>
                    </a:srgbClr>
                  </a:solidFill>
                  <a:latin typeface="Arial"/>
                  <a:ea typeface="Arial"/>
                  <a:cs typeface="Arial"/>
                </a:rPr>
                <a:t>ON</a:t>
              </a:r>
              <a:endParaRPr lang="Arial" altLang="Arial" sz="1200" dirty="0"/>
            </a:p>
            <a:p>
              <a:pPr algn="l" rtl="0" eaLnBrk="0">
                <a:lnSpc>
                  <a:spcPct val="106000"/>
                </a:lnSpc>
                <a:tabLst/>
              </a:pPr>
              <a:endParaRPr lang="Arial" altLang="Arial" sz="900" dirty="0"/>
            </a:p>
            <a:p>
              <a:pPr marL="539750" algn="l" rtl="0" eaLnBrk="0">
                <a:lnSpc>
                  <a:spcPct val="90000"/>
                </a:lnSpc>
                <a:spcBef>
                  <a:spcPts val="6"/>
                </a:spcBef>
                <a:tabLst/>
              </a:pPr>
              <a:r>
                <a:rPr sz="2800" kern="0" spc="-10" dirty="0">
                  <a:solidFill>
                    <a:srgbClr val="FFFFFF">
                      <a:alpha val="100000"/>
                    </a:srgbClr>
                  </a:solidFill>
                  <a:latin typeface="Microsoft YaHei"/>
                  <a:ea typeface="Microsoft YaHei"/>
                  <a:cs typeface="Microsoft YaHei"/>
                </a:rPr>
                <a:t>产品介绍</a:t>
              </a:r>
              <a:endParaRPr lang="Microsoft YaHei" altLang="Microsoft YaHei" sz="2800" dirty="0"/>
            </a:p>
          </p:txBody>
        </p:sp>
      </p:grpSp>
      <p:pic>
        <p:nvPicPr>
          <p:cNvPr id="1576" name="picture 1576"/>
          <p:cNvPicPr>
            <a:picLocks noChangeAspect="1"/>
          </p:cNvPicPr>
          <p:nvPr/>
        </p:nvPicPr>
        <p:blipFill>
          <a:blip r:embed="rId3"/>
          <a:stretch>
            <a:fillRect/>
          </a:stretch>
        </p:blipFill>
        <p:spPr>
          <a:xfrm rot="21600000">
            <a:off x="5246630" y="831909"/>
            <a:ext cx="2549779" cy="2893157"/>
          </a:xfrm>
          <a:prstGeom prst="rect">
            <a:avLst/>
          </a:prstGeom>
        </p:spPr>
      </p:pic>
      <p:pic>
        <p:nvPicPr>
          <p:cNvPr id="1578" name="picture 1578"/>
          <p:cNvPicPr>
            <a:picLocks noChangeAspect="1"/>
          </p:cNvPicPr>
          <p:nvPr/>
        </p:nvPicPr>
        <p:blipFill>
          <a:blip r:embed="rId4"/>
          <a:stretch>
            <a:fillRect/>
          </a:stretch>
        </p:blipFill>
        <p:spPr>
          <a:xfrm rot="21600000">
            <a:off x="2625567" y="3817038"/>
            <a:ext cx="2542200" cy="2885543"/>
          </a:xfrm>
          <a:prstGeom prst="rect">
            <a:avLst/>
          </a:prstGeom>
        </p:spPr>
      </p:pic>
      <p:pic>
        <p:nvPicPr>
          <p:cNvPr id="1580" name="picture 1580"/>
          <p:cNvPicPr>
            <a:picLocks noChangeAspect="1"/>
          </p:cNvPicPr>
          <p:nvPr/>
        </p:nvPicPr>
        <p:blipFill>
          <a:blip r:embed="rId5"/>
          <a:stretch>
            <a:fillRect/>
          </a:stretch>
        </p:blipFill>
        <p:spPr>
          <a:xfrm rot="21600000">
            <a:off x="2617989" y="831908"/>
            <a:ext cx="2549778" cy="2875721"/>
          </a:xfrm>
          <a:prstGeom prst="rect">
            <a:avLst/>
          </a:prstGeom>
        </p:spPr>
      </p:pic>
      <p:pic>
        <p:nvPicPr>
          <p:cNvPr id="1582" name="picture 1582"/>
          <p:cNvPicPr>
            <a:picLocks noChangeAspect="1"/>
          </p:cNvPicPr>
          <p:nvPr/>
        </p:nvPicPr>
        <p:blipFill>
          <a:blip r:embed="rId6"/>
          <a:stretch>
            <a:fillRect/>
          </a:stretch>
        </p:blipFill>
        <p:spPr>
          <a:xfrm rot="21600000">
            <a:off x="5245410" y="3827581"/>
            <a:ext cx="2542201" cy="2877276"/>
          </a:xfrm>
          <a:prstGeom prst="rect">
            <a:avLst/>
          </a:prstGeom>
        </p:spPr>
      </p:pic>
      <p:pic>
        <p:nvPicPr>
          <p:cNvPr id="1584" name="picture 1584"/>
          <p:cNvPicPr>
            <a:picLocks noChangeAspect="1"/>
          </p:cNvPicPr>
          <p:nvPr/>
        </p:nvPicPr>
        <p:blipFill>
          <a:blip r:embed="rId7"/>
          <a:stretch>
            <a:fillRect/>
          </a:stretch>
        </p:blipFill>
        <p:spPr>
          <a:xfrm rot="21600000">
            <a:off x="7878892" y="289233"/>
            <a:ext cx="988988" cy="490439"/>
          </a:xfrm>
          <a:prstGeom prst="rect">
            <a:avLst/>
          </a:prstGeom>
        </p:spPr>
      </p:pic>
      <p:pic>
        <p:nvPicPr>
          <p:cNvPr id="1586" name="picture 1586"/>
          <p:cNvPicPr>
            <a:picLocks noChangeAspect="1"/>
          </p:cNvPicPr>
          <p:nvPr/>
        </p:nvPicPr>
        <p:blipFill>
          <a:blip r:embed="rId8"/>
          <a:stretch>
            <a:fillRect/>
          </a:stretch>
        </p:blipFill>
        <p:spPr>
          <a:xfrm rot="21600000">
            <a:off x="4620767" y="6124241"/>
            <a:ext cx="440552" cy="440552"/>
          </a:xfrm>
          <a:prstGeom prst="rect">
            <a:avLst/>
          </a:prstGeom>
        </p:spPr>
      </p:pic>
      <p:pic>
        <p:nvPicPr>
          <p:cNvPr id="1588" name="picture 1588"/>
          <p:cNvPicPr>
            <a:picLocks noChangeAspect="1"/>
          </p:cNvPicPr>
          <p:nvPr/>
        </p:nvPicPr>
        <p:blipFill>
          <a:blip r:embed="rId9"/>
          <a:stretch>
            <a:fillRect/>
          </a:stretch>
        </p:blipFill>
        <p:spPr>
          <a:xfrm rot="21600000">
            <a:off x="7241504" y="6124241"/>
            <a:ext cx="440552" cy="440552"/>
          </a:xfrm>
          <a:prstGeom prst="rect">
            <a:avLst/>
          </a:prstGeom>
        </p:spPr>
      </p:pic>
      <p:sp>
        <p:nvSpPr>
          <p:cNvPr id="1590" name="textbox 1590"/>
          <p:cNvSpPr/>
          <p:nvPr/>
        </p:nvSpPr>
        <p:spPr>
          <a:xfrm>
            <a:off x="3387356" y="3247437"/>
            <a:ext cx="1011555" cy="172720"/>
          </a:xfrm>
          <a:prstGeom prst="rect">
            <a:avLst/>
          </a:prstGeom>
          <a:solidFill>
            <a:srgbClr val="F2F2F2"/>
          </a:solidFill>
        </p:spPr>
        <p:txBody>
          <a:bodyPr vert="horz" wrap="square" lIns="0" tIns="0" rIns="0" bIns="0"/>
          <a:lstStyle/>
          <a:p>
            <a:pPr algn="l" rtl="0" eaLnBrk="0">
              <a:lnSpc>
                <a:spcPct val="135000"/>
              </a:lnSpc>
              <a:tabLst/>
            </a:pPr>
            <a:endParaRPr lang="Arial" altLang="Arial" sz="200" dirty="0"/>
          </a:p>
          <a:p>
            <a:pPr marL="100330" algn="l" rtl="0" eaLnBrk="0">
              <a:lnSpc>
                <a:spcPct val="90000"/>
              </a:lnSpc>
              <a:spcBef>
                <a:spcPts val="1"/>
              </a:spcBef>
              <a:tabLst/>
            </a:pPr>
            <a:r>
              <a:rPr sz="800" kern="0" spc="-10" dirty="0">
                <a:solidFill>
                  <a:srgbClr val="1EC8F3">
                    <a:alpha val="100000"/>
                  </a:srgbClr>
                </a:solidFill>
                <a:latin typeface="Microsoft YaHei"/>
                <a:ea typeface="Microsoft YaHei"/>
                <a:cs typeface="Microsoft YaHei"/>
              </a:rPr>
              <a:t>扫码申请免费试用</a:t>
            </a:r>
            <a:endParaRPr lang="Microsoft YaHei" altLang="Microsoft YaHei" sz="800" dirty="0"/>
          </a:p>
        </p:txBody>
      </p:sp>
      <p:sp>
        <p:nvSpPr>
          <p:cNvPr id="1592" name="textbox 1592"/>
          <p:cNvSpPr/>
          <p:nvPr/>
        </p:nvSpPr>
        <p:spPr>
          <a:xfrm>
            <a:off x="3387355" y="6222856"/>
            <a:ext cx="1011555" cy="172720"/>
          </a:xfrm>
          <a:prstGeom prst="rect">
            <a:avLst/>
          </a:prstGeom>
          <a:solidFill>
            <a:srgbClr val="F2F2F2"/>
          </a:solidFill>
        </p:spPr>
        <p:txBody>
          <a:bodyPr vert="horz" wrap="square" lIns="0" tIns="0" rIns="0" bIns="0"/>
          <a:lstStyle/>
          <a:p>
            <a:pPr algn="l" rtl="0" eaLnBrk="0">
              <a:lnSpc>
                <a:spcPct val="133000"/>
              </a:lnSpc>
              <a:tabLst/>
            </a:pPr>
            <a:endParaRPr lang="Arial" altLang="Arial" sz="200" dirty="0"/>
          </a:p>
          <a:p>
            <a:pPr marL="100330" algn="l" rtl="0" eaLnBrk="0">
              <a:lnSpc>
                <a:spcPct val="90000"/>
              </a:lnSpc>
              <a:spcBef>
                <a:spcPts val="1"/>
              </a:spcBef>
              <a:tabLst/>
            </a:pPr>
            <a:r>
              <a:rPr sz="800" kern="0" spc="-10" dirty="0">
                <a:solidFill>
                  <a:srgbClr val="65AF45">
                    <a:alpha val="100000"/>
                  </a:srgbClr>
                </a:solidFill>
                <a:latin typeface="Microsoft YaHei"/>
                <a:ea typeface="Microsoft YaHei"/>
                <a:cs typeface="Microsoft YaHei"/>
              </a:rPr>
              <a:t>扫码申请免费试用</a:t>
            </a:r>
            <a:endParaRPr lang="Microsoft YaHei" altLang="Microsoft YaHei" sz="800" dirty="0"/>
          </a:p>
        </p:txBody>
      </p:sp>
      <p:sp>
        <p:nvSpPr>
          <p:cNvPr id="1594" name="textbox 1594"/>
          <p:cNvSpPr/>
          <p:nvPr/>
        </p:nvSpPr>
        <p:spPr>
          <a:xfrm>
            <a:off x="6045479" y="6222856"/>
            <a:ext cx="1011555" cy="172720"/>
          </a:xfrm>
          <a:prstGeom prst="rect">
            <a:avLst/>
          </a:prstGeom>
          <a:solidFill>
            <a:srgbClr val="F2F2F2"/>
          </a:solidFill>
        </p:spPr>
        <p:txBody>
          <a:bodyPr vert="horz" wrap="square" lIns="0" tIns="0" rIns="0" bIns="0"/>
          <a:lstStyle/>
          <a:p>
            <a:pPr algn="l" rtl="0" eaLnBrk="0">
              <a:lnSpc>
                <a:spcPct val="133000"/>
              </a:lnSpc>
              <a:tabLst/>
            </a:pPr>
            <a:endParaRPr lang="Arial" altLang="Arial" sz="200" dirty="0"/>
          </a:p>
          <a:p>
            <a:pPr marL="100330" algn="l" rtl="0" eaLnBrk="0">
              <a:lnSpc>
                <a:spcPct val="90000"/>
              </a:lnSpc>
              <a:spcBef>
                <a:spcPts val="1"/>
              </a:spcBef>
              <a:tabLst/>
            </a:pPr>
            <a:r>
              <a:rPr sz="800" kern="0" spc="-10" dirty="0">
                <a:solidFill>
                  <a:srgbClr val="F38286">
                    <a:alpha val="100000"/>
                  </a:srgbClr>
                </a:solidFill>
                <a:latin typeface="Microsoft YaHei"/>
                <a:ea typeface="Microsoft YaHei"/>
                <a:cs typeface="Microsoft YaHei"/>
              </a:rPr>
              <a:t>扫码申请免费试用</a:t>
            </a:r>
            <a:endParaRPr lang="Microsoft YaHei" altLang="Microsoft YaHei" sz="800" dirty="0"/>
          </a:p>
        </p:txBody>
      </p:sp>
      <p:sp>
        <p:nvSpPr>
          <p:cNvPr id="1596" name="textbox 1596"/>
          <p:cNvSpPr/>
          <p:nvPr/>
        </p:nvSpPr>
        <p:spPr>
          <a:xfrm>
            <a:off x="6045479" y="3235181"/>
            <a:ext cx="1011555" cy="172720"/>
          </a:xfrm>
          <a:prstGeom prst="rect">
            <a:avLst/>
          </a:prstGeom>
          <a:solidFill>
            <a:srgbClr val="F2F2F2"/>
          </a:solidFill>
        </p:spPr>
        <p:txBody>
          <a:bodyPr vert="horz" wrap="square" lIns="0" tIns="0" rIns="0" bIns="0"/>
          <a:lstStyle/>
          <a:p>
            <a:pPr algn="l" rtl="0" eaLnBrk="0">
              <a:lnSpc>
                <a:spcPct val="135000"/>
              </a:lnSpc>
              <a:tabLst/>
            </a:pPr>
            <a:endParaRPr lang="Arial" altLang="Arial" sz="200" dirty="0"/>
          </a:p>
          <a:p>
            <a:pPr marL="100330" algn="l" rtl="0" eaLnBrk="0">
              <a:lnSpc>
                <a:spcPct val="90000"/>
              </a:lnSpc>
              <a:spcBef>
                <a:spcPts val="1"/>
              </a:spcBef>
              <a:tabLst/>
            </a:pPr>
            <a:r>
              <a:rPr sz="800" kern="0" spc="-10" dirty="0">
                <a:solidFill>
                  <a:srgbClr val="B2D234">
                    <a:alpha val="100000"/>
                  </a:srgbClr>
                </a:solidFill>
                <a:latin typeface="Microsoft YaHei"/>
                <a:ea typeface="Microsoft YaHei"/>
                <a:cs typeface="Microsoft YaHei"/>
              </a:rPr>
              <a:t>扫码申请免费试用</a:t>
            </a:r>
            <a:endParaRPr lang="Microsoft YaHei" altLang="Microsoft YaHei" sz="800" dirty="0"/>
          </a:p>
        </p:txBody>
      </p:sp>
      <p:sp>
        <p:nvSpPr>
          <p:cNvPr id="1598" name="textbox 1598"/>
          <p:cNvSpPr/>
          <p:nvPr/>
        </p:nvSpPr>
        <p:spPr>
          <a:xfrm>
            <a:off x="8897575" y="6639153"/>
            <a:ext cx="138429" cy="128270"/>
          </a:xfrm>
          <a:prstGeom prst="rect">
            <a:avLst/>
          </a:prstGeom>
        </p:spPr>
        <p:txBody>
          <a:bodyPr vert="horz" wrap="square" lIns="0" tIns="0" rIns="0" bIns="0"/>
          <a:lstStyle/>
          <a:p>
            <a:pPr algn="l" rtl="0" eaLnBrk="0">
              <a:lnSpc>
                <a:spcPct val="83267"/>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35</a:t>
            </a:r>
            <a:endParaRPr lang="Microsoft YaHei" altLang="Microsoft YaHei" sz="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rect"/>
          <p:cNvSpPr/>
          <p:nvPr/>
        </p:nvSpPr>
        <p:spPr>
          <a:xfrm>
            <a:off x="0" y="0"/>
            <a:ext cx="9144000" cy="6858000"/>
          </a:xfrm>
          <a:prstGeom prst="rect">
            <a:avLst/>
          </a:prstGeom>
          <a:solidFill>
            <a:srgbClr val="F2F2F2">
              <a:alpha val="100000"/>
            </a:srgbClr>
          </a:solidFill>
          <a:ln cap="flat">
            <a:noFill/>
            <a:prstDash val="solid"/>
            <a:miter lim="0"/>
          </a:ln>
        </p:spPr>
        <p:txBody>
          <a:bodyPr rtlCol="0"/>
          <a:lstStyle/>
          <a:p>
            <a:pPr algn="ctr"/>
            <a:endParaRPr lang="zh-CN" altLang="en-US"/>
          </a:p>
        </p:txBody>
      </p:sp>
      <p:grpSp>
        <p:nvGrpSpPr>
          <p:cNvPr id="60" name="group 60"/>
          <p:cNvGrpSpPr/>
          <p:nvPr/>
        </p:nvGrpSpPr>
        <p:grpSpPr>
          <a:xfrm rot="21600000">
            <a:off x="0" y="0"/>
            <a:ext cx="2491739" cy="6858000"/>
            <a:chOff x="0" y="0"/>
            <a:chExt cx="2491739" cy="6858000"/>
          </a:xfrm>
        </p:grpSpPr>
        <p:pic>
          <p:nvPicPr>
            <p:cNvPr id="1602" name="picture 1602"/>
            <p:cNvPicPr>
              <a:picLocks noChangeAspect="1"/>
            </p:cNvPicPr>
            <p:nvPr/>
          </p:nvPicPr>
          <p:blipFill>
            <a:blip r:embed="rId2"/>
            <a:stretch>
              <a:fillRect/>
            </a:stretch>
          </p:blipFill>
          <p:spPr>
            <a:xfrm rot="21600000">
              <a:off x="0" y="0"/>
              <a:ext cx="2491739" cy="6858000"/>
            </a:xfrm>
            <a:prstGeom prst="rect">
              <a:avLst/>
            </a:prstGeom>
          </p:spPr>
        </p:pic>
        <p:sp>
          <p:nvSpPr>
            <p:cNvPr id="1604" name="textbox 1604"/>
            <p:cNvSpPr/>
            <p:nvPr/>
          </p:nvSpPr>
          <p:spPr>
            <a:xfrm>
              <a:off x="-12700" y="-12700"/>
              <a:ext cx="2517139" cy="6918959"/>
            </a:xfrm>
            <a:prstGeom prst="rect">
              <a:avLst/>
            </a:prstGeom>
          </p:spPr>
          <p:txBody>
            <a:bodyPr vert="horz" wrap="square" lIns="0" tIns="0" rIns="0" bIns="0"/>
            <a:lstStyle/>
            <a:p>
              <a:pPr algn="l" rtl="0" eaLnBrk="0">
                <a:lnSpc>
                  <a:spcPct val="115000"/>
                </a:lnSpc>
                <a:tabLst/>
              </a:pPr>
              <a:endParaRPr lang="Arial" altLang="Arial" sz="1000" dirty="0"/>
            </a:p>
            <a:p>
              <a:pPr algn="l" rtl="0" eaLnBrk="0">
                <a:lnSpc>
                  <a:spcPct val="115000"/>
                </a:lnSpc>
                <a:tabLst/>
              </a:pPr>
              <a:endParaRPr lang="Arial" altLang="Arial" sz="1000" dirty="0"/>
            </a:p>
            <a:p>
              <a:pPr algn="l" rtl="0" eaLnBrk="0">
                <a:lnSpc>
                  <a:spcPct val="115000"/>
                </a:lnSpc>
                <a:tabLst/>
              </a:pPr>
              <a:endParaRPr lang="Arial" altLang="Arial" sz="1000" dirty="0"/>
            </a:p>
            <a:p>
              <a:pPr algn="l" rtl="0" eaLnBrk="0">
                <a:lnSpc>
                  <a:spcPct val="116000"/>
                </a:lnSpc>
                <a:tabLst/>
              </a:pPr>
              <a:endParaRPr lang="Arial" altLang="Arial" sz="1000" dirty="0"/>
            </a:p>
            <a:p>
              <a:pPr algn="l" rtl="0" eaLnBrk="0">
                <a:lnSpc>
                  <a:spcPct val="116000"/>
                </a:lnSpc>
                <a:tabLst/>
              </a:pPr>
              <a:endParaRPr lang="Arial" altLang="Arial" sz="1000" dirty="0"/>
            </a:p>
            <a:p>
              <a:pPr algn="l" rtl="0" eaLnBrk="0">
                <a:lnSpc>
                  <a:spcPct val="116000"/>
                </a:lnSpc>
                <a:tabLst/>
              </a:pPr>
              <a:endParaRPr lang="Arial" altLang="Arial" sz="1000" dirty="0"/>
            </a:p>
            <a:p>
              <a:pPr marL="565784" algn="l" rtl="0" eaLnBrk="0">
                <a:lnSpc>
                  <a:spcPct val="81000"/>
                </a:lnSpc>
                <a:spcBef>
                  <a:spcPts val="1"/>
                </a:spcBef>
                <a:tabLst/>
              </a:pPr>
              <a:r>
                <a:rPr sz="1200" kern="0" spc="-20" dirty="0">
                  <a:solidFill>
                    <a:srgbClr val="FFFFFF">
                      <a:alpha val="100000"/>
                    </a:srgbClr>
                  </a:solidFill>
                  <a:latin typeface="Arial"/>
                  <a:ea typeface="Arial"/>
                  <a:cs typeface="Arial"/>
                </a:rPr>
                <a:t>BUSINESS</a:t>
              </a:r>
              <a:endParaRPr lang="Arial" altLang="Arial" sz="1200" dirty="0"/>
            </a:p>
            <a:p>
              <a:pPr marL="562609" algn="l" rtl="0" eaLnBrk="0">
                <a:lnSpc>
                  <a:spcPct val="81000"/>
                </a:lnSpc>
                <a:spcBef>
                  <a:spcPts val="538"/>
                </a:spcBef>
                <a:tabLst/>
              </a:pPr>
              <a:r>
                <a:rPr sz="1200" kern="0" spc="-20" dirty="0">
                  <a:solidFill>
                    <a:srgbClr val="FFFFFF">
                      <a:alpha val="100000"/>
                    </a:srgbClr>
                  </a:solidFill>
                  <a:latin typeface="Arial"/>
                  <a:ea typeface="Arial"/>
                  <a:cs typeface="Arial"/>
                </a:rPr>
                <a:t>COOPERATION</a:t>
              </a:r>
              <a:endParaRPr lang="Arial" altLang="Arial" sz="1200" dirty="0"/>
            </a:p>
            <a:p>
              <a:pPr algn="l" rtl="0" eaLnBrk="0">
                <a:lnSpc>
                  <a:spcPct val="106000"/>
                </a:lnSpc>
                <a:tabLst/>
              </a:pPr>
              <a:endParaRPr lang="Arial" altLang="Arial" sz="900" dirty="0"/>
            </a:p>
            <a:p>
              <a:pPr marL="542290" algn="l" rtl="0" eaLnBrk="0">
                <a:lnSpc>
                  <a:spcPct val="90000"/>
                </a:lnSpc>
                <a:spcBef>
                  <a:spcPts val="6"/>
                </a:spcBef>
                <a:tabLst/>
              </a:pPr>
              <a:r>
                <a:rPr sz="2800" kern="0" spc="-20" dirty="0">
                  <a:solidFill>
                    <a:srgbClr val="FFFFFF">
                      <a:alpha val="100000"/>
                    </a:srgbClr>
                  </a:solidFill>
                  <a:latin typeface="Microsoft YaHei"/>
                  <a:ea typeface="Microsoft YaHei"/>
                  <a:cs typeface="Microsoft YaHei"/>
                </a:rPr>
                <a:t>业务合作</a:t>
              </a:r>
              <a:endParaRPr lang="Microsoft YaHei" altLang="Microsoft YaHei" sz="2800" dirty="0"/>
            </a:p>
          </p:txBody>
        </p:sp>
      </p:grpSp>
      <p:sp>
        <p:nvSpPr>
          <p:cNvPr id="1606" name="textbox 1606"/>
          <p:cNvSpPr/>
          <p:nvPr/>
        </p:nvSpPr>
        <p:spPr>
          <a:xfrm>
            <a:off x="3410203" y="1511777"/>
            <a:ext cx="2614929" cy="1201419"/>
          </a:xfrm>
          <a:prstGeom prst="rect">
            <a:avLst/>
          </a:prstGeom>
        </p:spPr>
        <p:txBody>
          <a:bodyPr vert="horz" wrap="square" lIns="0" tIns="0" rIns="0" bIns="0"/>
          <a:lstStyle/>
          <a:p>
            <a:pPr algn="l" rtl="0" eaLnBrk="0">
              <a:lnSpc>
                <a:spcPct val="89175"/>
              </a:lnSpc>
              <a:tabLst/>
            </a:pPr>
            <a:endParaRPr lang="Arial" altLang="Arial" sz="100" dirty="0"/>
          </a:p>
          <a:p>
            <a:pPr marL="15240" algn="l" rtl="0" eaLnBrk="0">
              <a:lnSpc>
                <a:spcPct val="81000"/>
              </a:lnSpc>
              <a:tabLst/>
            </a:pPr>
            <a:r>
              <a:rPr sz="2900" kern="0" spc="70" dirty="0">
                <a:solidFill>
                  <a:srgbClr val="529438">
                    <a:alpha val="100000"/>
                  </a:srgbClr>
                </a:solidFill>
                <a:latin typeface="Arial"/>
                <a:ea typeface="Arial"/>
                <a:cs typeface="Arial"/>
              </a:rPr>
              <a:t>6</a:t>
            </a:r>
            <a:r>
              <a:rPr sz="2900" kern="0" spc="150" dirty="0">
                <a:solidFill>
                  <a:srgbClr val="529438">
                    <a:alpha val="100000"/>
                  </a:srgbClr>
                </a:solidFill>
                <a:latin typeface="Arial"/>
                <a:ea typeface="Arial"/>
                <a:cs typeface="Arial"/>
              </a:rPr>
              <a:t>  </a:t>
            </a:r>
            <a:r>
              <a:rPr sz="1500" kern="0" spc="70" dirty="0">
                <a:solidFill>
                  <a:srgbClr val="404040">
                    <a:alpha val="100000"/>
                  </a:srgbClr>
                </a:solidFill>
                <a:latin typeface="Arial"/>
                <a:ea typeface="Arial"/>
                <a:cs typeface="Arial"/>
              </a:rPr>
              <a:t>400 -</a:t>
            </a:r>
            <a:r>
              <a:rPr sz="1500" kern="0" spc="110" dirty="0">
                <a:solidFill>
                  <a:srgbClr val="404040">
                    <a:alpha val="100000"/>
                  </a:srgbClr>
                </a:solidFill>
                <a:latin typeface="Arial"/>
                <a:ea typeface="Arial"/>
                <a:cs typeface="Arial"/>
              </a:rPr>
              <a:t> </a:t>
            </a:r>
            <a:r>
              <a:rPr sz="1500" kern="0" spc="70" dirty="0">
                <a:solidFill>
                  <a:srgbClr val="404040">
                    <a:alpha val="100000"/>
                  </a:srgbClr>
                </a:solidFill>
                <a:latin typeface="Arial"/>
                <a:ea typeface="Arial"/>
                <a:cs typeface="Arial"/>
              </a:rPr>
              <a:t>026 -</a:t>
            </a:r>
            <a:r>
              <a:rPr sz="1500" kern="0" spc="90" dirty="0">
                <a:solidFill>
                  <a:srgbClr val="404040">
                    <a:alpha val="100000"/>
                  </a:srgbClr>
                </a:solidFill>
                <a:latin typeface="Arial"/>
                <a:ea typeface="Arial"/>
                <a:cs typeface="Arial"/>
              </a:rPr>
              <a:t> </a:t>
            </a:r>
            <a:r>
              <a:rPr sz="1500" kern="0" spc="70" dirty="0">
                <a:solidFill>
                  <a:srgbClr val="404040">
                    <a:alpha val="100000"/>
                  </a:srgbClr>
                </a:solidFill>
                <a:latin typeface="Arial"/>
                <a:ea typeface="Arial"/>
                <a:cs typeface="Arial"/>
              </a:rPr>
              <a:t>209</a:t>
            </a:r>
            <a:r>
              <a:rPr sz="1500" kern="0" spc="60" dirty="0">
                <a:solidFill>
                  <a:srgbClr val="404040">
                    <a:alpha val="100000"/>
                  </a:srgbClr>
                </a:solidFill>
                <a:latin typeface="Arial"/>
                <a:ea typeface="Arial"/>
                <a:cs typeface="Arial"/>
              </a:rPr>
              <a:t>9</a:t>
            </a:r>
            <a:endParaRPr lang="Arial" altLang="Arial" sz="1500" dirty="0"/>
          </a:p>
          <a:p>
            <a:pPr marL="290195" algn="l" rtl="0" eaLnBrk="0">
              <a:lnSpc>
                <a:spcPts val="2182"/>
              </a:lnSpc>
              <a:spcBef>
                <a:spcPts val="548"/>
              </a:spcBef>
              <a:tabLst>
                <a:tab pos="538480" algn="l"/>
              </a:tabLst>
            </a:pPr>
            <a:r>
              <a:rPr sz="1500" kern="0" spc="0" dirty="0">
                <a:solidFill>
                  <a:srgbClr val="404040">
                    <a:alpha val="100000"/>
                  </a:srgbClr>
                </a:solidFill>
                <a:latin typeface="Arial"/>
                <a:ea typeface="Arial"/>
                <a:cs typeface="Arial"/>
              </a:rPr>
              <a:t>	</a:t>
            </a:r>
            <a:r>
              <a:rPr sz="1500" kern="0" spc="50" dirty="0">
                <a:solidFill>
                  <a:srgbClr val="404040">
                    <a:alpha val="100000"/>
                  </a:srgbClr>
                </a:solidFill>
                <a:latin typeface="Arial"/>
                <a:ea typeface="Arial"/>
                <a:cs typeface="Arial"/>
              </a:rPr>
              <a:t>ask@iresearch</a:t>
            </a:r>
            <a:r>
              <a:rPr sz="1500" kern="0" spc="40" dirty="0">
                <a:solidFill>
                  <a:srgbClr val="404040">
                    <a:alpha val="100000"/>
                  </a:srgbClr>
                </a:solidFill>
                <a:latin typeface="Arial"/>
                <a:ea typeface="Arial"/>
                <a:cs typeface="Arial"/>
              </a:rPr>
              <a:t>.com.cn</a:t>
            </a:r>
            <a:endParaRPr lang="Arial" altLang="Arial" sz="1500" dirty="0"/>
          </a:p>
          <a:p>
            <a:pPr algn="l" rtl="0" eaLnBrk="0">
              <a:lnSpc>
                <a:spcPct val="119000"/>
              </a:lnSpc>
              <a:tabLst/>
            </a:pPr>
            <a:endParaRPr lang="Arial" altLang="Arial" sz="1000" dirty="0"/>
          </a:p>
          <a:p>
            <a:pPr algn="l" rtl="0" eaLnBrk="0">
              <a:lnSpc>
                <a:spcPct val="125000"/>
              </a:lnSpc>
              <a:tabLst/>
            </a:pPr>
            <a:endParaRPr lang="Arial" altLang="Arial" sz="300" dirty="0"/>
          </a:p>
          <a:p>
            <a:pPr marL="304800" algn="l" rtl="0" eaLnBrk="0">
              <a:lnSpc>
                <a:spcPct val="85000"/>
              </a:lnSpc>
              <a:spcBef>
                <a:spcPts val="3"/>
              </a:spcBef>
              <a:tabLst>
                <a:tab pos="532130" algn="l"/>
              </a:tabLst>
            </a:pPr>
            <a:r>
              <a:rPr sz="1500" kern="0" spc="0" dirty="0">
                <a:solidFill>
                  <a:srgbClr val="404040">
                    <a:alpha val="100000"/>
                  </a:srgbClr>
                </a:solidFill>
                <a:latin typeface="Arial"/>
                <a:ea typeface="Arial"/>
                <a:cs typeface="Arial"/>
              </a:rPr>
              <a:t>	</a:t>
            </a:r>
            <a:r>
              <a:rPr sz="1500" kern="0" spc="40" dirty="0">
                <a:solidFill>
                  <a:srgbClr val="404040">
                    <a:alpha val="100000"/>
                  </a:srgbClr>
                </a:solidFill>
                <a:latin typeface="Arial"/>
                <a:ea typeface="Arial"/>
                <a:cs typeface="Arial"/>
              </a:rPr>
              <a:t>www.idigital.c</a:t>
            </a:r>
            <a:r>
              <a:rPr sz="1500" kern="0" spc="30" dirty="0">
                <a:solidFill>
                  <a:srgbClr val="404040">
                    <a:alpha val="100000"/>
                  </a:srgbClr>
                </a:solidFill>
                <a:latin typeface="Arial"/>
                <a:ea typeface="Arial"/>
                <a:cs typeface="Arial"/>
              </a:rPr>
              <a:t>om.cn</a:t>
            </a:r>
            <a:endParaRPr lang="Arial" altLang="Arial" sz="1500" dirty="0"/>
          </a:p>
        </p:txBody>
      </p:sp>
      <p:pic>
        <p:nvPicPr>
          <p:cNvPr id="1608" name="picture 1608"/>
          <p:cNvPicPr>
            <a:picLocks noChangeAspect="1"/>
          </p:cNvPicPr>
          <p:nvPr/>
        </p:nvPicPr>
        <p:blipFill>
          <a:blip r:embed="rId3"/>
          <a:stretch>
            <a:fillRect/>
          </a:stretch>
        </p:blipFill>
        <p:spPr>
          <a:xfrm rot="21600000">
            <a:off x="3422903" y="2404872"/>
            <a:ext cx="292608" cy="289559"/>
          </a:xfrm>
          <a:prstGeom prst="rect">
            <a:avLst/>
          </a:prstGeom>
        </p:spPr>
      </p:pic>
      <p:pic>
        <p:nvPicPr>
          <p:cNvPr id="1610" name="picture 1610"/>
          <p:cNvPicPr>
            <a:picLocks noChangeAspect="1"/>
          </p:cNvPicPr>
          <p:nvPr/>
        </p:nvPicPr>
        <p:blipFill>
          <a:blip r:embed="rId4"/>
          <a:stretch>
            <a:fillRect/>
          </a:stretch>
        </p:blipFill>
        <p:spPr>
          <a:xfrm rot="21600000">
            <a:off x="3425525" y="1951197"/>
            <a:ext cx="274954" cy="274319"/>
          </a:xfrm>
          <a:prstGeom prst="rect">
            <a:avLst/>
          </a:prstGeom>
        </p:spPr>
      </p:pic>
      <p:pic>
        <p:nvPicPr>
          <p:cNvPr id="1612" name="picture 1612"/>
          <p:cNvPicPr>
            <a:picLocks noChangeAspect="1"/>
          </p:cNvPicPr>
          <p:nvPr/>
        </p:nvPicPr>
        <p:blipFill>
          <a:blip r:embed="rId5"/>
          <a:stretch>
            <a:fillRect/>
          </a:stretch>
        </p:blipFill>
        <p:spPr>
          <a:xfrm rot="21600000">
            <a:off x="5664792" y="3534903"/>
            <a:ext cx="1510163" cy="1209463"/>
          </a:xfrm>
          <a:prstGeom prst="rect">
            <a:avLst/>
          </a:prstGeom>
        </p:spPr>
      </p:pic>
      <p:pic>
        <p:nvPicPr>
          <p:cNvPr id="1614" name="picture 1614"/>
          <p:cNvPicPr>
            <a:picLocks noChangeAspect="1"/>
          </p:cNvPicPr>
          <p:nvPr/>
        </p:nvPicPr>
        <p:blipFill>
          <a:blip r:embed="rId5"/>
          <a:stretch>
            <a:fillRect/>
          </a:stretch>
        </p:blipFill>
        <p:spPr>
          <a:xfrm rot="21600000">
            <a:off x="5664792" y="5159679"/>
            <a:ext cx="1510163" cy="1209463"/>
          </a:xfrm>
          <a:prstGeom prst="rect">
            <a:avLst/>
          </a:prstGeom>
        </p:spPr>
      </p:pic>
      <p:pic>
        <p:nvPicPr>
          <p:cNvPr id="1616" name="picture 1616"/>
          <p:cNvPicPr>
            <a:picLocks noChangeAspect="1"/>
          </p:cNvPicPr>
          <p:nvPr/>
        </p:nvPicPr>
        <p:blipFill>
          <a:blip r:embed="rId5"/>
          <a:stretch>
            <a:fillRect/>
          </a:stretch>
        </p:blipFill>
        <p:spPr>
          <a:xfrm rot="21600000">
            <a:off x="3397491" y="3534903"/>
            <a:ext cx="1510162" cy="1209463"/>
          </a:xfrm>
          <a:prstGeom prst="rect">
            <a:avLst/>
          </a:prstGeom>
        </p:spPr>
      </p:pic>
      <p:pic>
        <p:nvPicPr>
          <p:cNvPr id="1618" name="picture 1618"/>
          <p:cNvPicPr>
            <a:picLocks noChangeAspect="1"/>
          </p:cNvPicPr>
          <p:nvPr/>
        </p:nvPicPr>
        <p:blipFill>
          <a:blip r:embed="rId6"/>
          <a:stretch>
            <a:fillRect/>
          </a:stretch>
        </p:blipFill>
        <p:spPr>
          <a:xfrm rot="21600000">
            <a:off x="3397941" y="5151563"/>
            <a:ext cx="1509989" cy="1209176"/>
          </a:xfrm>
          <a:prstGeom prst="rect">
            <a:avLst/>
          </a:prstGeom>
        </p:spPr>
      </p:pic>
      <p:pic>
        <p:nvPicPr>
          <p:cNvPr id="1620" name="picture 1620"/>
          <p:cNvPicPr>
            <a:picLocks noChangeAspect="1"/>
          </p:cNvPicPr>
          <p:nvPr/>
        </p:nvPicPr>
        <p:blipFill>
          <a:blip r:embed="rId7"/>
          <a:stretch>
            <a:fillRect/>
          </a:stretch>
        </p:blipFill>
        <p:spPr>
          <a:xfrm rot="21600000">
            <a:off x="5970282" y="5220191"/>
            <a:ext cx="1107610" cy="1097721"/>
          </a:xfrm>
          <a:prstGeom prst="rect">
            <a:avLst/>
          </a:prstGeom>
        </p:spPr>
      </p:pic>
      <p:pic>
        <p:nvPicPr>
          <p:cNvPr id="1622" name="picture 1622"/>
          <p:cNvPicPr>
            <a:picLocks noChangeAspect="1"/>
          </p:cNvPicPr>
          <p:nvPr/>
        </p:nvPicPr>
        <p:blipFill>
          <a:blip r:embed="rId8"/>
          <a:stretch>
            <a:fillRect/>
          </a:stretch>
        </p:blipFill>
        <p:spPr>
          <a:xfrm rot="21600000">
            <a:off x="3712734" y="5206940"/>
            <a:ext cx="1093416" cy="1097721"/>
          </a:xfrm>
          <a:prstGeom prst="rect">
            <a:avLst/>
          </a:prstGeom>
        </p:spPr>
      </p:pic>
      <p:pic>
        <p:nvPicPr>
          <p:cNvPr id="1624" name="picture 1624"/>
          <p:cNvPicPr>
            <a:picLocks noChangeAspect="1"/>
          </p:cNvPicPr>
          <p:nvPr/>
        </p:nvPicPr>
        <p:blipFill>
          <a:blip r:embed="rId9"/>
          <a:stretch>
            <a:fillRect/>
          </a:stretch>
        </p:blipFill>
        <p:spPr>
          <a:xfrm rot="21600000">
            <a:off x="5970334" y="3602287"/>
            <a:ext cx="1117771" cy="1055526"/>
          </a:xfrm>
          <a:prstGeom prst="rect">
            <a:avLst/>
          </a:prstGeom>
        </p:spPr>
      </p:pic>
      <p:pic>
        <p:nvPicPr>
          <p:cNvPr id="1626" name="picture 1626"/>
          <p:cNvPicPr>
            <a:picLocks noChangeAspect="1"/>
          </p:cNvPicPr>
          <p:nvPr/>
        </p:nvPicPr>
        <p:blipFill>
          <a:blip r:embed="rId10"/>
          <a:stretch>
            <a:fillRect/>
          </a:stretch>
        </p:blipFill>
        <p:spPr>
          <a:xfrm rot="21600000">
            <a:off x="7878892" y="289233"/>
            <a:ext cx="988988" cy="490439"/>
          </a:xfrm>
          <a:prstGeom prst="rect">
            <a:avLst/>
          </a:prstGeom>
        </p:spPr>
      </p:pic>
      <p:sp>
        <p:nvSpPr>
          <p:cNvPr id="1628" name="textbox 1628"/>
          <p:cNvSpPr/>
          <p:nvPr/>
        </p:nvSpPr>
        <p:spPr>
          <a:xfrm>
            <a:off x="6049684" y="2444800"/>
            <a:ext cx="2057400" cy="217170"/>
          </a:xfrm>
          <a:prstGeom prst="rect">
            <a:avLst/>
          </a:prstGeom>
        </p:spPr>
        <p:txBody>
          <a:bodyPr vert="horz" wrap="square" lIns="0" tIns="0" rIns="0" bIns="0"/>
          <a:lstStyle/>
          <a:p>
            <a:pPr algn="l" rtl="0" eaLnBrk="0">
              <a:lnSpc>
                <a:spcPct val="78116"/>
              </a:lnSpc>
              <a:tabLst/>
            </a:pPr>
            <a:endParaRPr lang="Arial" altLang="Arial" sz="100" dirty="0"/>
          </a:p>
          <a:p>
            <a:pPr marL="12700" algn="l" rtl="0" eaLnBrk="0">
              <a:lnSpc>
                <a:spcPct val="84000"/>
              </a:lnSpc>
              <a:tabLst/>
            </a:pPr>
            <a:r>
              <a:rPr sz="1500" kern="0" spc="40" dirty="0">
                <a:solidFill>
                  <a:srgbClr val="404040">
                    <a:alpha val="100000"/>
                  </a:srgbClr>
                </a:solidFill>
                <a:latin typeface="Arial"/>
                <a:ea typeface="Arial"/>
                <a:cs typeface="Arial"/>
              </a:rPr>
              <a:t>www.iresearch.com.cn</a:t>
            </a:r>
            <a:endParaRPr lang="Arial" altLang="Arial" sz="1500" dirty="0"/>
          </a:p>
        </p:txBody>
      </p:sp>
      <p:sp>
        <p:nvSpPr>
          <p:cNvPr id="1630" name="textbox 1630"/>
          <p:cNvSpPr/>
          <p:nvPr/>
        </p:nvSpPr>
        <p:spPr>
          <a:xfrm>
            <a:off x="6064091" y="3342601"/>
            <a:ext cx="944880" cy="175260"/>
          </a:xfrm>
          <a:prstGeom prst="rect">
            <a:avLst/>
          </a:prstGeom>
        </p:spPr>
        <p:txBody>
          <a:bodyPr vert="horz" wrap="square" lIns="0" tIns="0" rIns="0" bIns="0"/>
          <a:lstStyle/>
          <a:p>
            <a:pPr algn="l" rtl="0" eaLnBrk="0">
              <a:lnSpc>
                <a:spcPct val="86933"/>
              </a:lnSpc>
              <a:tabLst/>
            </a:pPr>
            <a:endParaRPr lang="Arial" altLang="Arial" sz="100" dirty="0"/>
          </a:p>
          <a:p>
            <a:pPr marL="12700" algn="l" rtl="0" eaLnBrk="0">
              <a:lnSpc>
                <a:spcPct val="89000"/>
              </a:lnSpc>
              <a:tabLst/>
            </a:pPr>
            <a:r>
              <a:rPr sz="1100" kern="0" spc="-20" dirty="0">
                <a:solidFill>
                  <a:srgbClr val="7F7F7F">
                    <a:alpha val="100000"/>
                  </a:srgbClr>
                </a:solidFill>
                <a:latin typeface="Microsoft YaHei"/>
                <a:ea typeface="Microsoft YaHei"/>
                <a:cs typeface="Microsoft YaHei"/>
              </a:rPr>
              <a:t>微</a:t>
            </a:r>
            <a:r>
              <a:rPr sz="1100" kern="0" spc="16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信</a:t>
            </a:r>
            <a:r>
              <a:rPr sz="1100" kern="0" spc="12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公</a:t>
            </a:r>
            <a:r>
              <a:rPr sz="1100" kern="0" spc="12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众</a:t>
            </a:r>
            <a:r>
              <a:rPr sz="1100" kern="0" spc="13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号</a:t>
            </a:r>
            <a:endParaRPr lang="Microsoft YaHei" altLang="Microsoft YaHei" sz="1100" dirty="0"/>
          </a:p>
        </p:txBody>
      </p:sp>
      <p:sp>
        <p:nvSpPr>
          <p:cNvPr id="1632" name="textbox 1632"/>
          <p:cNvSpPr/>
          <p:nvPr/>
        </p:nvSpPr>
        <p:spPr>
          <a:xfrm>
            <a:off x="3897392" y="4939055"/>
            <a:ext cx="772794" cy="175895"/>
          </a:xfrm>
          <a:prstGeom prst="rect">
            <a:avLst/>
          </a:prstGeom>
        </p:spPr>
        <p:txBody>
          <a:bodyPr vert="horz" wrap="square" lIns="0" tIns="0" rIns="0" bIns="0"/>
          <a:lstStyle/>
          <a:p>
            <a:pPr algn="l" rtl="0" eaLnBrk="0">
              <a:lnSpc>
                <a:spcPct val="80453"/>
              </a:lnSpc>
              <a:tabLst/>
            </a:pPr>
            <a:endParaRPr lang="Arial" altLang="Arial" sz="100" dirty="0"/>
          </a:p>
          <a:p>
            <a:pPr marL="12700" algn="l" rtl="0" eaLnBrk="0">
              <a:lnSpc>
                <a:spcPct val="90000"/>
              </a:lnSpc>
              <a:tabLst/>
            </a:pPr>
            <a:r>
              <a:rPr sz="1100" kern="0" spc="-20" dirty="0">
                <a:solidFill>
                  <a:srgbClr val="7F7F7F">
                    <a:alpha val="100000"/>
                  </a:srgbClr>
                </a:solidFill>
                <a:latin typeface="Microsoft YaHei"/>
                <a:ea typeface="Microsoft YaHei"/>
                <a:cs typeface="Microsoft YaHei"/>
              </a:rPr>
              <a:t>新</a:t>
            </a:r>
            <a:r>
              <a:rPr sz="1100" kern="0" spc="21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浪</a:t>
            </a:r>
            <a:r>
              <a:rPr sz="1100" kern="0" spc="18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微</a:t>
            </a:r>
            <a:r>
              <a:rPr sz="1100" kern="0" spc="20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博</a:t>
            </a:r>
            <a:endParaRPr lang="Microsoft YaHei" altLang="Microsoft YaHei" sz="1100" dirty="0"/>
          </a:p>
        </p:txBody>
      </p:sp>
      <p:sp>
        <p:nvSpPr>
          <p:cNvPr id="1634" name="textbox 1634"/>
          <p:cNvSpPr/>
          <p:nvPr/>
        </p:nvSpPr>
        <p:spPr>
          <a:xfrm>
            <a:off x="6150121" y="4939753"/>
            <a:ext cx="774065" cy="175260"/>
          </a:xfrm>
          <a:prstGeom prst="rect">
            <a:avLst/>
          </a:prstGeom>
        </p:spPr>
        <p:txBody>
          <a:bodyPr vert="horz" wrap="square" lIns="0" tIns="0" rIns="0" bIns="0"/>
          <a:lstStyle/>
          <a:p>
            <a:pPr algn="l" rtl="0" eaLnBrk="0">
              <a:lnSpc>
                <a:spcPct val="86869"/>
              </a:lnSpc>
              <a:tabLst/>
            </a:pPr>
            <a:endParaRPr lang="Arial" altLang="Arial" sz="100" dirty="0"/>
          </a:p>
          <a:p>
            <a:pPr marL="12700" algn="l" rtl="0" eaLnBrk="0">
              <a:lnSpc>
                <a:spcPct val="89000"/>
              </a:lnSpc>
              <a:tabLst/>
            </a:pPr>
            <a:r>
              <a:rPr sz="1100" kern="0" spc="-20" dirty="0">
                <a:solidFill>
                  <a:srgbClr val="7F7F7F">
                    <a:alpha val="100000"/>
                  </a:srgbClr>
                </a:solidFill>
                <a:latin typeface="Microsoft YaHei"/>
                <a:ea typeface="Microsoft YaHei"/>
                <a:cs typeface="Microsoft YaHei"/>
              </a:rPr>
              <a:t>企</a:t>
            </a:r>
            <a:r>
              <a:rPr sz="1100" kern="0" spc="22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业</a:t>
            </a:r>
            <a:r>
              <a:rPr sz="1100" kern="0" spc="18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微</a:t>
            </a:r>
            <a:r>
              <a:rPr sz="1100" kern="0" spc="190" dirty="0">
                <a:solidFill>
                  <a:srgbClr val="7F7F7F">
                    <a:alpha val="100000"/>
                  </a:srgbClr>
                </a:solidFill>
                <a:latin typeface="Microsoft YaHei"/>
                <a:ea typeface="Microsoft YaHei"/>
                <a:cs typeface="Microsoft YaHei"/>
              </a:rPr>
              <a:t> </a:t>
            </a:r>
            <a:r>
              <a:rPr sz="1100" kern="0" spc="-20" dirty="0">
                <a:solidFill>
                  <a:srgbClr val="7F7F7F">
                    <a:alpha val="100000"/>
                  </a:srgbClr>
                </a:solidFill>
                <a:latin typeface="Microsoft YaHei"/>
                <a:ea typeface="Microsoft YaHei"/>
                <a:cs typeface="Microsoft YaHei"/>
              </a:rPr>
              <a:t>信</a:t>
            </a:r>
            <a:endParaRPr lang="Microsoft YaHei" altLang="Microsoft YaHei" sz="1100" dirty="0"/>
          </a:p>
        </p:txBody>
      </p:sp>
      <p:sp>
        <p:nvSpPr>
          <p:cNvPr id="1636" name="textbox 1636"/>
          <p:cNvSpPr/>
          <p:nvPr/>
        </p:nvSpPr>
        <p:spPr>
          <a:xfrm>
            <a:off x="3418171" y="1134871"/>
            <a:ext cx="633094" cy="188595"/>
          </a:xfrm>
          <a:prstGeom prst="rect">
            <a:avLst/>
          </a:prstGeom>
        </p:spPr>
        <p:txBody>
          <a:bodyPr vert="horz" wrap="square" lIns="0" tIns="0" rIns="0" bIns="0"/>
          <a:lstStyle/>
          <a:p>
            <a:pPr algn="l" rtl="0" eaLnBrk="0">
              <a:lnSpc>
                <a:spcPct val="84000"/>
              </a:lnSpc>
              <a:tabLst/>
            </a:pPr>
            <a:endParaRPr lang="Arial" altLang="Arial" sz="100" dirty="0"/>
          </a:p>
          <a:p>
            <a:pPr marL="12700" algn="l" rtl="0" eaLnBrk="0">
              <a:lnSpc>
                <a:spcPct val="89000"/>
              </a:lnSpc>
              <a:tabLst/>
            </a:pPr>
            <a:r>
              <a:rPr sz="1200" kern="0" spc="-10" dirty="0">
                <a:solidFill>
                  <a:srgbClr val="65AF45">
                    <a:alpha val="100000"/>
                  </a:srgbClr>
                </a:solidFill>
                <a:latin typeface="Microsoft YaHei"/>
                <a:ea typeface="Microsoft YaHei"/>
                <a:cs typeface="Microsoft YaHei"/>
              </a:rPr>
              <a:t>联系我们</a:t>
            </a:r>
            <a:endParaRPr lang="Microsoft YaHei" altLang="Microsoft YaHei" sz="1200" dirty="0"/>
          </a:p>
        </p:txBody>
      </p:sp>
      <p:sp>
        <p:nvSpPr>
          <p:cNvPr id="1638" name="textbox 1638"/>
          <p:cNvSpPr/>
          <p:nvPr/>
        </p:nvSpPr>
        <p:spPr>
          <a:xfrm>
            <a:off x="4064231" y="3341902"/>
            <a:ext cx="417830" cy="175895"/>
          </a:xfrm>
          <a:prstGeom prst="rect">
            <a:avLst/>
          </a:prstGeom>
        </p:spPr>
        <p:txBody>
          <a:bodyPr vert="horz" wrap="square" lIns="0" tIns="0" rIns="0" bIns="0"/>
          <a:lstStyle/>
          <a:p>
            <a:pPr algn="l" rtl="0" eaLnBrk="0">
              <a:lnSpc>
                <a:spcPct val="80366"/>
              </a:lnSpc>
              <a:tabLst/>
            </a:pPr>
            <a:endParaRPr lang="Arial" altLang="Arial" sz="100" dirty="0"/>
          </a:p>
          <a:p>
            <a:pPr algn="r" rtl="0" eaLnBrk="0">
              <a:lnSpc>
                <a:spcPct val="90000"/>
              </a:lnSpc>
              <a:tabLst/>
            </a:pPr>
            <a:r>
              <a:rPr sz="1100" kern="0" spc="-40" dirty="0">
                <a:solidFill>
                  <a:srgbClr val="7F7F7F">
                    <a:alpha val="100000"/>
                  </a:srgbClr>
                </a:solidFill>
                <a:latin typeface="Microsoft YaHei"/>
                <a:ea typeface="Microsoft YaHei"/>
                <a:cs typeface="Microsoft YaHei"/>
              </a:rPr>
              <a:t>官</a:t>
            </a:r>
            <a:r>
              <a:rPr sz="1100" kern="0" spc="20" dirty="0">
                <a:solidFill>
                  <a:srgbClr val="7F7F7F">
                    <a:alpha val="100000"/>
                  </a:srgbClr>
                </a:solidFill>
                <a:latin typeface="Microsoft YaHei"/>
                <a:ea typeface="Microsoft YaHei"/>
                <a:cs typeface="Microsoft YaHei"/>
              </a:rPr>
              <a:t>   </a:t>
            </a:r>
            <a:r>
              <a:rPr sz="1100" kern="0" spc="-40" dirty="0">
                <a:solidFill>
                  <a:srgbClr val="7F7F7F">
                    <a:alpha val="100000"/>
                  </a:srgbClr>
                </a:solidFill>
                <a:latin typeface="Microsoft YaHei"/>
                <a:ea typeface="Microsoft YaHei"/>
                <a:cs typeface="Microsoft YaHei"/>
              </a:rPr>
              <a:t>网</a:t>
            </a:r>
            <a:endParaRPr lang="Microsoft YaHei" altLang="Microsoft YaHei" sz="1100" dirty="0"/>
          </a:p>
        </p:txBody>
      </p:sp>
      <p:sp>
        <p:nvSpPr>
          <p:cNvPr id="1640" name="textbox 1640"/>
          <p:cNvSpPr/>
          <p:nvPr/>
        </p:nvSpPr>
        <p:spPr>
          <a:xfrm>
            <a:off x="8897575" y="6639153"/>
            <a:ext cx="138429"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36</a:t>
            </a:r>
            <a:endParaRPr lang="Microsoft YaHei" altLang="Microsoft YaHei" sz="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 name="rect"/>
          <p:cNvSpPr/>
          <p:nvPr/>
        </p:nvSpPr>
        <p:spPr>
          <a:xfrm>
            <a:off x="0" y="0"/>
            <a:ext cx="9144000" cy="6858000"/>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1644" name="textbox 1644"/>
          <p:cNvSpPr/>
          <p:nvPr/>
        </p:nvSpPr>
        <p:spPr>
          <a:xfrm>
            <a:off x="2918454" y="1213966"/>
            <a:ext cx="5711190" cy="4282440"/>
          </a:xfrm>
          <a:prstGeom prst="rect">
            <a:avLst/>
          </a:prstGeom>
        </p:spPr>
        <p:txBody>
          <a:bodyPr vert="horz" wrap="square" lIns="0" tIns="0" rIns="0" bIns="0"/>
          <a:lstStyle/>
          <a:p>
            <a:pPr algn="l" rtl="0" eaLnBrk="0">
              <a:lnSpc>
                <a:spcPct val="85190"/>
              </a:lnSpc>
              <a:tabLst/>
            </a:pPr>
            <a:endParaRPr lang="Arial" altLang="Arial" sz="100" dirty="0"/>
          </a:p>
          <a:p>
            <a:pPr marL="13334" algn="l" rtl="0" eaLnBrk="0">
              <a:lnSpc>
                <a:spcPct val="89000"/>
              </a:lnSpc>
              <a:tabLst/>
            </a:pPr>
            <a:r>
              <a:rPr sz="1200" kern="0" spc="-10" dirty="0">
                <a:solidFill>
                  <a:srgbClr val="65AF45">
                    <a:alpha val="100000"/>
                  </a:srgbClr>
                </a:solidFill>
                <a:latin typeface="Microsoft YaHei"/>
                <a:ea typeface="Microsoft YaHei"/>
                <a:cs typeface="Microsoft YaHei"/>
              </a:rPr>
              <a:t>版权声明</a:t>
            </a:r>
            <a:endParaRPr lang="Microsoft YaHei" altLang="Microsoft YaHei" sz="1200" dirty="0"/>
          </a:p>
          <a:p>
            <a:pPr algn="l" rtl="0" eaLnBrk="0">
              <a:lnSpc>
                <a:spcPct val="112000"/>
              </a:lnSpc>
              <a:tabLst/>
            </a:pPr>
            <a:endParaRPr lang="Arial" altLang="Arial" sz="1000" dirty="0"/>
          </a:p>
          <a:p>
            <a:pPr marL="13334" algn="l" rtl="0" eaLnBrk="0">
              <a:lnSpc>
                <a:spcPct val="82000"/>
              </a:lnSpc>
              <a:spcBef>
                <a:spcPts val="310"/>
              </a:spcBef>
              <a:tabLst/>
            </a:pPr>
            <a:r>
              <a:rPr sz="1000" kern="0" spc="0" dirty="0">
                <a:solidFill>
                  <a:srgbClr val="404040">
                    <a:alpha val="100000"/>
                  </a:srgbClr>
                </a:solidFill>
                <a:latin typeface="Microsoft YaHei"/>
                <a:ea typeface="Microsoft YaHei"/>
                <a:cs typeface="Microsoft YaHei"/>
              </a:rPr>
              <a:t>本报告为艾瑞咨询制作</a:t>
            </a:r>
            <a:r>
              <a:rPr sz="1000" kern="0" spc="-160" dirty="0">
                <a:solidFill>
                  <a:srgbClr val="404040">
                    <a:alpha val="100000"/>
                  </a:srgbClr>
                </a:solidFill>
                <a:latin typeface="Microsoft YaHei"/>
                <a:ea typeface="Microsoft YaHei"/>
                <a:cs typeface="Microsoft YaHei"/>
              </a:rPr>
              <a:t> </a:t>
            </a:r>
            <a:r>
              <a:rPr sz="1000" kern="0" spc="0" dirty="0">
                <a:solidFill>
                  <a:srgbClr val="404040">
                    <a:alpha val="100000"/>
                  </a:srgbClr>
                </a:solidFill>
                <a:latin typeface="Microsoft YaHei"/>
                <a:ea typeface="Microsoft YaHei"/>
                <a:cs typeface="Microsoft YaHei"/>
              </a:rPr>
              <a:t>，其所有权和知识产权归属艾瑞咨</a:t>
            </a:r>
            <a:r>
              <a:rPr sz="1000" kern="0" spc="-10" dirty="0">
                <a:solidFill>
                  <a:srgbClr val="404040">
                    <a:alpha val="100000"/>
                  </a:srgbClr>
                </a:solidFill>
                <a:latin typeface="Microsoft YaHei"/>
                <a:ea typeface="Microsoft YaHei"/>
                <a:cs typeface="Microsoft YaHei"/>
              </a:rPr>
              <a:t>询，没有经过艾瑞咨询的书面许可，任何组</a:t>
            </a:r>
            <a:endParaRPr lang="Microsoft YaHei" altLang="Microsoft YaHei" sz="1000" dirty="0"/>
          </a:p>
          <a:p>
            <a:pPr marL="12700" algn="l" rtl="0" eaLnBrk="0">
              <a:lnSpc>
                <a:spcPct val="189000"/>
              </a:lnSpc>
              <a:spcBef>
                <a:spcPts val="7"/>
              </a:spcBef>
              <a:tabLst/>
            </a:pPr>
            <a:r>
              <a:rPr sz="1000" kern="0" spc="-10" dirty="0">
                <a:solidFill>
                  <a:srgbClr val="404040">
                    <a:alpha val="100000"/>
                  </a:srgbClr>
                </a:solidFill>
                <a:latin typeface="Microsoft YaHei"/>
                <a:ea typeface="Microsoft YaHei"/>
                <a:cs typeface="Microsoft YaHei"/>
              </a:rPr>
              <a:t>织和个人不得以任何形式复制、 发布、传播、输出中华人民共和国境外等行为损害艾</a:t>
            </a:r>
            <a:r>
              <a:rPr sz="1000" kern="0" spc="-20" dirty="0">
                <a:solidFill>
                  <a:srgbClr val="404040">
                    <a:alpha val="100000"/>
                  </a:srgbClr>
                </a:solidFill>
                <a:latin typeface="Microsoft YaHei"/>
                <a:ea typeface="Microsoft YaHei"/>
                <a:cs typeface="Microsoft YaHei"/>
              </a:rPr>
              <a:t>瑞咨询的权利。</a:t>
            </a:r>
            <a:r>
              <a:rPr sz="1000" kern="0" spc="-10" dirty="0">
                <a:solidFill>
                  <a:srgbClr val="404040">
                    <a:alpha val="100000"/>
                  </a:srgbClr>
                </a:solidFill>
                <a:latin typeface="Microsoft YaHei"/>
                <a:ea typeface="Microsoft YaHei"/>
                <a:cs typeface="Microsoft YaHei"/>
              </a:rPr>
              <a:t>    </a:t>
            </a:r>
            <a:r>
              <a:rPr sz="1000" kern="0" spc="-10" dirty="0">
                <a:solidFill>
                  <a:srgbClr val="404040">
                    <a:alpha val="100000"/>
                  </a:srgbClr>
                </a:solidFill>
                <a:latin typeface="Microsoft YaHei"/>
                <a:ea typeface="Microsoft YaHei"/>
                <a:cs typeface="Microsoft YaHei"/>
              </a:rPr>
              <a:t>任何未经艾瑞咨询书面授权使用本报告的相关行为， 都将违反《中华人民共和国著作权法》、《中华 </a:t>
            </a:r>
            <a:r>
              <a:rPr sz="1000" kern="0" spc="-20" dirty="0">
                <a:solidFill>
                  <a:srgbClr val="404040">
                    <a:alpha val="100000"/>
                  </a:srgbClr>
                </a:solidFill>
                <a:latin typeface="Microsoft YaHei"/>
                <a:ea typeface="Microsoft YaHei"/>
                <a:cs typeface="Microsoft YaHei"/>
              </a:rPr>
              <a:t>   </a:t>
            </a:r>
            <a:r>
              <a:rPr sz="1000" kern="0" spc="0" dirty="0">
                <a:solidFill>
                  <a:srgbClr val="404040">
                    <a:alpha val="100000"/>
                  </a:srgbClr>
                </a:solidFill>
                <a:latin typeface="Microsoft YaHei"/>
                <a:ea typeface="Microsoft YaHei"/>
                <a:cs typeface="Microsoft YaHei"/>
              </a:rPr>
              <a:t>人民共和国数据安全法》以及有关的法律法规、国际公约的</a:t>
            </a:r>
            <a:r>
              <a:rPr sz="1000" kern="0" spc="-10" dirty="0">
                <a:solidFill>
                  <a:srgbClr val="404040">
                    <a:alpha val="100000"/>
                  </a:srgbClr>
                </a:solidFill>
                <a:latin typeface="Microsoft YaHei"/>
                <a:ea typeface="Microsoft YaHei"/>
                <a:cs typeface="Microsoft YaHei"/>
              </a:rPr>
              <a:t>规定。</a:t>
            </a:r>
            <a:endParaRPr lang="Microsoft YaHei" altLang="Microsoft YaHei" sz="1000" dirty="0"/>
          </a:p>
          <a:p>
            <a:pPr algn="l" rtl="0" eaLnBrk="0">
              <a:lnSpc>
                <a:spcPct val="183000"/>
              </a:lnSpc>
              <a:tabLst/>
            </a:pPr>
            <a:endParaRPr lang="Arial" altLang="Arial" sz="1000" dirty="0"/>
          </a:p>
          <a:p>
            <a:pPr marL="12700" algn="l" rtl="0" eaLnBrk="0">
              <a:lnSpc>
                <a:spcPct val="89000"/>
              </a:lnSpc>
              <a:spcBef>
                <a:spcPts val="371"/>
              </a:spcBef>
              <a:tabLst/>
            </a:pPr>
            <a:r>
              <a:rPr sz="1200" kern="0" spc="-10" dirty="0">
                <a:solidFill>
                  <a:srgbClr val="65AF45">
                    <a:alpha val="100000"/>
                  </a:srgbClr>
                </a:solidFill>
                <a:latin typeface="Microsoft YaHei"/>
                <a:ea typeface="Microsoft YaHei"/>
                <a:cs typeface="Microsoft YaHei"/>
              </a:rPr>
              <a:t>免责条款</a:t>
            </a:r>
            <a:endParaRPr lang="Microsoft YaHei" altLang="Microsoft YaHei" sz="1200" dirty="0"/>
          </a:p>
          <a:p>
            <a:pPr algn="l" rtl="0" eaLnBrk="0">
              <a:lnSpc>
                <a:spcPct val="131000"/>
              </a:lnSpc>
              <a:tabLst/>
            </a:pPr>
            <a:endParaRPr lang="Arial" altLang="Arial" sz="1000" dirty="0"/>
          </a:p>
          <a:p>
            <a:pPr marL="13334" algn="l" rtl="0" eaLnBrk="0">
              <a:lnSpc>
                <a:spcPct val="82000"/>
              </a:lnSpc>
              <a:spcBef>
                <a:spcPts val="302"/>
              </a:spcBef>
              <a:tabLst/>
            </a:pPr>
            <a:r>
              <a:rPr sz="1000" kern="0" spc="0" dirty="0">
                <a:solidFill>
                  <a:srgbClr val="404040">
                    <a:alpha val="100000"/>
                  </a:srgbClr>
                </a:solidFill>
                <a:latin typeface="Microsoft YaHei"/>
                <a:ea typeface="Microsoft YaHei"/>
                <a:cs typeface="Microsoft YaHei"/>
              </a:rPr>
              <a:t>本报告中行业数据及相关市场预测主要为公司研究员采用桌面研究、行业访谈、市场调查及其</a:t>
            </a:r>
            <a:r>
              <a:rPr sz="1000" kern="0" spc="-10" dirty="0">
                <a:solidFill>
                  <a:srgbClr val="404040">
                    <a:alpha val="100000"/>
                  </a:srgbClr>
                </a:solidFill>
                <a:latin typeface="Microsoft YaHei"/>
                <a:ea typeface="Microsoft YaHei"/>
                <a:cs typeface="Microsoft YaHei"/>
              </a:rPr>
              <a:t>他研究</a:t>
            </a:r>
            <a:endParaRPr lang="Microsoft YaHei" altLang="Microsoft YaHei" sz="1000" dirty="0"/>
          </a:p>
          <a:p>
            <a:pPr marL="12700" algn="l" rtl="0" eaLnBrk="0">
              <a:lnSpc>
                <a:spcPct val="185000"/>
              </a:lnSpc>
              <a:spcBef>
                <a:spcPts val="35"/>
              </a:spcBef>
              <a:tabLst/>
            </a:pPr>
            <a:r>
              <a:rPr sz="1000" kern="0" spc="-10" dirty="0">
                <a:solidFill>
                  <a:srgbClr val="404040">
                    <a:alpha val="100000"/>
                  </a:srgbClr>
                </a:solidFill>
                <a:latin typeface="Microsoft YaHei"/>
                <a:ea typeface="Microsoft YaHei"/>
                <a:cs typeface="Microsoft YaHei"/>
              </a:rPr>
              <a:t>方法， 部分文字和数据采集于公开信息</a:t>
            </a:r>
            <a:r>
              <a:rPr sz="1000" kern="0" spc="-150" dirty="0">
                <a:solidFill>
                  <a:srgbClr val="404040">
                    <a:alpha val="100000"/>
                  </a:srgbClr>
                </a:solidFill>
                <a:latin typeface="Microsoft YaHei"/>
                <a:ea typeface="Microsoft YaHei"/>
                <a:cs typeface="Microsoft YaHei"/>
              </a:rPr>
              <a:t> </a:t>
            </a:r>
            <a:r>
              <a:rPr sz="1000" kern="0" spc="-10" dirty="0">
                <a:solidFill>
                  <a:srgbClr val="404040">
                    <a:alpha val="100000"/>
                  </a:srgbClr>
                </a:solidFill>
                <a:latin typeface="Microsoft YaHei"/>
                <a:ea typeface="Microsoft YaHei"/>
                <a:cs typeface="Microsoft YaHei"/>
              </a:rPr>
              <a:t>，并且结合艾瑞监测产品数据</a:t>
            </a:r>
            <a:r>
              <a:rPr sz="1000" kern="0" spc="-20" dirty="0">
                <a:solidFill>
                  <a:srgbClr val="404040">
                    <a:alpha val="100000"/>
                  </a:srgbClr>
                </a:solidFill>
                <a:latin typeface="Microsoft YaHei"/>
                <a:ea typeface="Microsoft YaHei"/>
                <a:cs typeface="Microsoft YaHei"/>
              </a:rPr>
              <a:t>，通过艾瑞统计预测模型估算获    </a:t>
            </a:r>
            <a:r>
              <a:rPr sz="1000" kern="0" spc="-10" dirty="0">
                <a:solidFill>
                  <a:srgbClr val="404040">
                    <a:alpha val="100000"/>
                  </a:srgbClr>
                </a:solidFill>
                <a:latin typeface="Microsoft YaHei"/>
                <a:ea typeface="Microsoft YaHei"/>
                <a:cs typeface="Microsoft YaHei"/>
              </a:rPr>
              <a:t>得；企业数据主要为访谈获得</a:t>
            </a:r>
            <a:r>
              <a:rPr sz="1000" kern="0" spc="-150" dirty="0">
                <a:solidFill>
                  <a:srgbClr val="404040">
                    <a:alpha val="100000"/>
                  </a:srgbClr>
                </a:solidFill>
                <a:latin typeface="Microsoft YaHei"/>
                <a:ea typeface="Microsoft YaHei"/>
                <a:cs typeface="Microsoft YaHei"/>
              </a:rPr>
              <a:t> </a:t>
            </a:r>
            <a:r>
              <a:rPr sz="1000" kern="0" spc="-10" dirty="0">
                <a:solidFill>
                  <a:srgbClr val="404040">
                    <a:alpha val="100000"/>
                  </a:srgbClr>
                </a:solidFill>
                <a:latin typeface="Microsoft YaHei"/>
                <a:ea typeface="Microsoft YaHei"/>
                <a:cs typeface="Microsoft YaHei"/>
              </a:rPr>
              <a:t>，艾</a:t>
            </a:r>
            <a:r>
              <a:rPr sz="1000" kern="0" spc="-20" dirty="0">
                <a:solidFill>
                  <a:srgbClr val="404040">
                    <a:alpha val="100000"/>
                  </a:srgbClr>
                </a:solidFill>
                <a:latin typeface="Microsoft YaHei"/>
                <a:ea typeface="Microsoft YaHei"/>
                <a:cs typeface="Microsoft YaHei"/>
              </a:rPr>
              <a:t>瑞咨询对该等信息的准确性、完整性或可靠性作尽最大努力的追求，  </a:t>
            </a:r>
            <a:r>
              <a:rPr sz="1000" kern="0" spc="0" dirty="0">
                <a:solidFill>
                  <a:srgbClr val="404040">
                    <a:alpha val="100000"/>
                  </a:srgbClr>
                </a:solidFill>
                <a:latin typeface="Microsoft YaHei"/>
                <a:ea typeface="Microsoft YaHei"/>
                <a:cs typeface="Microsoft YaHei"/>
              </a:rPr>
              <a:t>但不作任何保证。在任何情况下，本报告中的信息或所表述的观点均不构成任何</a:t>
            </a:r>
            <a:r>
              <a:rPr sz="1000" kern="0" spc="-10" dirty="0">
                <a:solidFill>
                  <a:srgbClr val="404040">
                    <a:alpha val="100000"/>
                  </a:srgbClr>
                </a:solidFill>
                <a:latin typeface="Microsoft YaHei"/>
                <a:ea typeface="Microsoft YaHei"/>
                <a:cs typeface="Microsoft YaHei"/>
              </a:rPr>
              <a:t>建议。</a:t>
            </a:r>
            <a:endParaRPr lang="Microsoft YaHei" altLang="Microsoft YaHei" sz="1000" dirty="0"/>
          </a:p>
          <a:p>
            <a:pPr algn="l" rtl="0" eaLnBrk="0">
              <a:lnSpc>
                <a:spcPct val="117000"/>
              </a:lnSpc>
              <a:tabLst/>
            </a:pPr>
            <a:endParaRPr lang="Arial" altLang="Arial" sz="1000" dirty="0"/>
          </a:p>
          <a:p>
            <a:pPr marL="13334" algn="l" rtl="0" eaLnBrk="0">
              <a:lnSpc>
                <a:spcPct val="82000"/>
              </a:lnSpc>
              <a:spcBef>
                <a:spcPts val="301"/>
              </a:spcBef>
              <a:tabLst/>
            </a:pPr>
            <a:r>
              <a:rPr sz="1000" kern="0" spc="0" dirty="0">
                <a:solidFill>
                  <a:srgbClr val="404040">
                    <a:alpha val="100000"/>
                  </a:srgbClr>
                </a:solidFill>
                <a:latin typeface="Microsoft YaHei"/>
                <a:ea typeface="Microsoft YaHei"/>
                <a:cs typeface="Microsoft YaHei"/>
              </a:rPr>
              <a:t>本报告中发布的调研数据采</a:t>
            </a:r>
            <a:r>
              <a:rPr sz="1000" kern="0" spc="-10" dirty="0">
                <a:solidFill>
                  <a:srgbClr val="404040">
                    <a:alpha val="100000"/>
                  </a:srgbClr>
                </a:solidFill>
                <a:latin typeface="Microsoft YaHei"/>
                <a:ea typeface="Microsoft YaHei"/>
                <a:cs typeface="Microsoft YaHei"/>
              </a:rPr>
              <a:t>用样本调研方法， 其数据结果受到样本的影响。由于调研方法及样本的限</a:t>
            </a:r>
            <a:endParaRPr lang="Microsoft YaHei" altLang="Microsoft YaHei" sz="1000" dirty="0"/>
          </a:p>
          <a:p>
            <a:pPr marL="13334" algn="l" rtl="0" eaLnBrk="0">
              <a:lnSpc>
                <a:spcPct val="185000"/>
              </a:lnSpc>
              <a:spcBef>
                <a:spcPts val="36"/>
              </a:spcBef>
              <a:tabLst/>
            </a:pPr>
            <a:r>
              <a:rPr sz="1000" kern="0" spc="-10" dirty="0">
                <a:solidFill>
                  <a:srgbClr val="404040">
                    <a:alpha val="100000"/>
                  </a:srgbClr>
                </a:solidFill>
                <a:latin typeface="Microsoft YaHei"/>
                <a:ea typeface="Microsoft YaHei"/>
                <a:cs typeface="Microsoft YaHei"/>
              </a:rPr>
              <a:t>制，调查资料收集范围的限制，该数据</a:t>
            </a:r>
            <a:r>
              <a:rPr sz="1000" kern="0" spc="-20" dirty="0">
                <a:solidFill>
                  <a:srgbClr val="404040">
                    <a:alpha val="100000"/>
                  </a:srgbClr>
                </a:solidFill>
                <a:latin typeface="Microsoft YaHei"/>
                <a:ea typeface="Microsoft YaHei"/>
                <a:cs typeface="Microsoft YaHei"/>
              </a:rPr>
              <a:t>仅代表调研时间和人群的基本状况，仅服务于当前的调研目的，</a:t>
            </a:r>
            <a:r>
              <a:rPr sz="1000" kern="0" spc="-10" dirty="0">
                <a:solidFill>
                  <a:srgbClr val="404040">
                    <a:alpha val="100000"/>
                  </a:srgbClr>
                </a:solidFill>
                <a:latin typeface="Microsoft YaHei"/>
                <a:ea typeface="Microsoft YaHei"/>
                <a:cs typeface="Microsoft YaHei"/>
              </a:rPr>
              <a:t>   </a:t>
            </a:r>
            <a:r>
              <a:rPr sz="1000" kern="0" spc="0" dirty="0">
                <a:solidFill>
                  <a:srgbClr val="404040">
                    <a:alpha val="100000"/>
                  </a:srgbClr>
                </a:solidFill>
                <a:latin typeface="Microsoft YaHei"/>
                <a:ea typeface="Microsoft YaHei"/>
                <a:cs typeface="Microsoft YaHei"/>
              </a:rPr>
              <a:t>为市场和客户提供基本参考。受研究方法和数据获取资源的限制，本报告只提供给用户作为市</a:t>
            </a:r>
            <a:r>
              <a:rPr sz="1000" kern="0" spc="-10" dirty="0">
                <a:solidFill>
                  <a:srgbClr val="404040">
                    <a:alpha val="100000"/>
                  </a:srgbClr>
                </a:solidFill>
                <a:latin typeface="Microsoft YaHei"/>
                <a:ea typeface="Microsoft YaHei"/>
                <a:cs typeface="Microsoft YaHei"/>
              </a:rPr>
              <a:t>场参考    </a:t>
            </a:r>
            <a:r>
              <a:rPr sz="1000" kern="0" spc="-10" dirty="0">
                <a:solidFill>
                  <a:srgbClr val="404040">
                    <a:alpha val="100000"/>
                  </a:srgbClr>
                </a:solidFill>
                <a:latin typeface="Microsoft YaHei"/>
                <a:ea typeface="Microsoft YaHei"/>
                <a:cs typeface="Microsoft YaHei"/>
              </a:rPr>
              <a:t>资料，本公司对该报告的数据和观点不承担法律责任。</a:t>
            </a:r>
            <a:endParaRPr lang="Microsoft YaHei" altLang="Microsoft YaHei" sz="1000" dirty="0"/>
          </a:p>
        </p:txBody>
      </p:sp>
      <p:grpSp>
        <p:nvGrpSpPr>
          <p:cNvPr id="62" name="group 62"/>
          <p:cNvGrpSpPr/>
          <p:nvPr/>
        </p:nvGrpSpPr>
        <p:grpSpPr>
          <a:xfrm rot="21600000">
            <a:off x="0" y="0"/>
            <a:ext cx="2491739" cy="6858000"/>
            <a:chOff x="0" y="0"/>
            <a:chExt cx="2491739" cy="6858000"/>
          </a:xfrm>
        </p:grpSpPr>
        <p:pic>
          <p:nvPicPr>
            <p:cNvPr id="1646" name="picture 1646"/>
            <p:cNvPicPr>
              <a:picLocks noChangeAspect="1"/>
            </p:cNvPicPr>
            <p:nvPr/>
          </p:nvPicPr>
          <p:blipFill>
            <a:blip r:embed="rId2"/>
            <a:stretch>
              <a:fillRect/>
            </a:stretch>
          </p:blipFill>
          <p:spPr>
            <a:xfrm rot="21600000">
              <a:off x="0" y="0"/>
              <a:ext cx="2491739" cy="6858000"/>
            </a:xfrm>
            <a:prstGeom prst="rect">
              <a:avLst/>
            </a:prstGeom>
          </p:spPr>
        </p:pic>
        <p:sp>
          <p:nvSpPr>
            <p:cNvPr id="1648" name="textbox 1648"/>
            <p:cNvSpPr/>
            <p:nvPr/>
          </p:nvSpPr>
          <p:spPr>
            <a:xfrm>
              <a:off x="-12700" y="-12700"/>
              <a:ext cx="2517139" cy="6920865"/>
            </a:xfrm>
            <a:prstGeom prst="rect">
              <a:avLst/>
            </a:prstGeom>
          </p:spPr>
          <p:txBody>
            <a:bodyPr vert="horz" wrap="square" lIns="0" tIns="0" rIns="0" bIns="0"/>
            <a:lstStyle/>
            <a:p>
              <a:pPr algn="l" rtl="0" eaLnBrk="0">
                <a:lnSpc>
                  <a:spcPct val="113000"/>
                </a:lnSpc>
                <a:tabLst/>
              </a:pPr>
              <a:endParaRPr lang="Arial" altLang="Arial" sz="1000" dirty="0"/>
            </a:p>
            <a:p>
              <a:pPr algn="l" rtl="0" eaLnBrk="0">
                <a:lnSpc>
                  <a:spcPct val="113000"/>
                </a:lnSpc>
                <a:tabLst/>
              </a:pPr>
              <a:endParaRPr lang="Arial" altLang="Arial" sz="1000" dirty="0"/>
            </a:p>
            <a:p>
              <a:pPr algn="l" rtl="0" eaLnBrk="0">
                <a:lnSpc>
                  <a:spcPct val="114000"/>
                </a:lnSpc>
                <a:tabLst/>
              </a:pPr>
              <a:endParaRPr lang="Arial" altLang="Arial" sz="1000" dirty="0"/>
            </a:p>
            <a:p>
              <a:pPr algn="l" rtl="0" eaLnBrk="0">
                <a:lnSpc>
                  <a:spcPct val="114000"/>
                </a:lnSpc>
                <a:tabLst/>
              </a:pPr>
              <a:endParaRPr lang="Arial" altLang="Arial" sz="1000" dirty="0"/>
            </a:p>
            <a:p>
              <a:pPr algn="l" rtl="0" eaLnBrk="0">
                <a:lnSpc>
                  <a:spcPct val="114000"/>
                </a:lnSpc>
                <a:tabLst/>
              </a:pPr>
              <a:endParaRPr lang="Arial" altLang="Arial" sz="1000" dirty="0"/>
            </a:p>
            <a:p>
              <a:pPr algn="l" rtl="0" eaLnBrk="0">
                <a:lnSpc>
                  <a:spcPct val="114000"/>
                </a:lnSpc>
                <a:tabLst/>
              </a:pPr>
              <a:endParaRPr lang="Arial" altLang="Arial" sz="1000" dirty="0"/>
            </a:p>
            <a:p>
              <a:pPr algn="l" rtl="0" eaLnBrk="0">
                <a:lnSpc>
                  <a:spcPct val="114000"/>
                </a:lnSpc>
                <a:tabLst/>
              </a:pPr>
              <a:endParaRPr lang="Arial" altLang="Arial" sz="1000" dirty="0"/>
            </a:p>
            <a:p>
              <a:pPr marL="555625" algn="l" rtl="0" eaLnBrk="0">
                <a:lnSpc>
                  <a:spcPct val="82000"/>
                </a:lnSpc>
                <a:spcBef>
                  <a:spcPts val="1"/>
                </a:spcBef>
                <a:tabLst/>
              </a:pPr>
              <a:r>
                <a:rPr sz="1200" kern="0" spc="-10" dirty="0">
                  <a:solidFill>
                    <a:srgbClr val="FFFFFF">
                      <a:alpha val="100000"/>
                    </a:srgbClr>
                  </a:solidFill>
                  <a:latin typeface="Arial"/>
                  <a:ea typeface="Arial"/>
                  <a:cs typeface="Arial"/>
                </a:rPr>
                <a:t>LEGAL</a:t>
              </a:r>
              <a:r>
                <a:rPr sz="1200" kern="0" spc="170" dirty="0">
                  <a:solidFill>
                    <a:srgbClr val="FFFFFF">
                      <a:alpha val="100000"/>
                    </a:srgbClr>
                  </a:solidFill>
                  <a:latin typeface="Arial"/>
                  <a:ea typeface="Arial"/>
                  <a:cs typeface="Arial"/>
                </a:rPr>
                <a:t> </a:t>
              </a:r>
              <a:r>
                <a:rPr sz="1200" kern="0" spc="-10" dirty="0">
                  <a:solidFill>
                    <a:srgbClr val="FFFFFF">
                      <a:alpha val="100000"/>
                    </a:srgbClr>
                  </a:solidFill>
                  <a:latin typeface="Arial"/>
                  <a:ea typeface="Arial"/>
                  <a:cs typeface="Arial"/>
                </a:rPr>
                <a:t>STATEMENT</a:t>
              </a:r>
              <a:endParaRPr lang="Arial" altLang="Arial" sz="1200" dirty="0"/>
            </a:p>
            <a:p>
              <a:pPr algn="l" rtl="0" eaLnBrk="0">
                <a:lnSpc>
                  <a:spcPct val="104000"/>
                </a:lnSpc>
                <a:tabLst/>
              </a:pPr>
              <a:endParaRPr lang="Arial" altLang="Arial" sz="1300" dirty="0"/>
            </a:p>
            <a:p>
              <a:pPr algn="l" rtl="0" eaLnBrk="0">
                <a:lnSpc>
                  <a:spcPct val="12671"/>
                </a:lnSpc>
                <a:tabLst/>
              </a:pPr>
              <a:endParaRPr lang="Arial" altLang="Arial" sz="100" dirty="0"/>
            </a:p>
            <a:p>
              <a:pPr marL="549909" algn="l" rtl="0" eaLnBrk="0">
                <a:lnSpc>
                  <a:spcPct val="89000"/>
                </a:lnSpc>
                <a:tabLst/>
              </a:pPr>
              <a:r>
                <a:rPr sz="2800" kern="0" spc="-10" dirty="0">
                  <a:solidFill>
                    <a:srgbClr val="FFFFFF">
                      <a:alpha val="100000"/>
                    </a:srgbClr>
                  </a:solidFill>
                  <a:latin typeface="Microsoft YaHei"/>
                  <a:ea typeface="Microsoft YaHei"/>
                  <a:cs typeface="Microsoft YaHei"/>
                </a:rPr>
                <a:t>法律声明</a:t>
              </a:r>
              <a:endParaRPr lang="Microsoft YaHei" altLang="Microsoft YaHei" sz="2800" dirty="0"/>
            </a:p>
          </p:txBody>
        </p:sp>
      </p:grpSp>
      <p:pic>
        <p:nvPicPr>
          <p:cNvPr id="1650" name="picture 1650"/>
          <p:cNvPicPr>
            <a:picLocks noChangeAspect="1"/>
          </p:cNvPicPr>
          <p:nvPr/>
        </p:nvPicPr>
        <p:blipFill>
          <a:blip r:embed="rId3"/>
          <a:stretch>
            <a:fillRect/>
          </a:stretch>
        </p:blipFill>
        <p:spPr>
          <a:xfrm rot="21600000">
            <a:off x="7878892" y="289233"/>
            <a:ext cx="988988" cy="490439"/>
          </a:xfrm>
          <a:prstGeom prst="rect">
            <a:avLst/>
          </a:prstGeom>
        </p:spPr>
      </p:pic>
      <p:sp>
        <p:nvSpPr>
          <p:cNvPr id="1652" name="textbox 1652"/>
          <p:cNvSpPr/>
          <p:nvPr/>
        </p:nvSpPr>
        <p:spPr>
          <a:xfrm>
            <a:off x="8897575" y="6639153"/>
            <a:ext cx="138429"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30" dirty="0">
                <a:solidFill>
                  <a:srgbClr val="7F7F7F">
                    <a:alpha val="100000"/>
                  </a:srgbClr>
                </a:solidFill>
                <a:latin typeface="Microsoft YaHei"/>
                <a:ea typeface="Microsoft YaHei"/>
                <a:cs typeface="Microsoft YaHei"/>
              </a:rPr>
              <a:t>37</a:t>
            </a:r>
            <a:endParaRPr lang="Microsoft YaHei" altLang="Microsoft YaHei" sz="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4" name="picture 1654"/>
          <p:cNvPicPr>
            <a:picLocks noChangeAspect="1"/>
          </p:cNvPicPr>
          <p:nvPr/>
        </p:nvPicPr>
        <p:blipFill>
          <a:blip r:embed="rId2"/>
          <a:stretch>
            <a:fillRect/>
          </a:stretch>
        </p:blipFill>
        <p:spPr>
          <a:xfrm rot="21600000">
            <a:off x="0" y="0"/>
            <a:ext cx="9144000" cy="6848375"/>
          </a:xfrm>
          <a:prstGeom prst="rect">
            <a:avLst/>
          </a:prstGeom>
        </p:spPr>
      </p:pic>
      <p:sp>
        <p:nvSpPr>
          <p:cNvPr id="1656" name="textbox 1656"/>
          <p:cNvSpPr/>
          <p:nvPr/>
        </p:nvSpPr>
        <p:spPr>
          <a:xfrm>
            <a:off x="2908758" y="2943097"/>
            <a:ext cx="3321050" cy="1059814"/>
          </a:xfrm>
          <a:prstGeom prst="rect">
            <a:avLst/>
          </a:prstGeom>
        </p:spPr>
        <p:txBody>
          <a:bodyPr vert="horz" wrap="square" lIns="0" tIns="0" rIns="0" bIns="0"/>
          <a:lstStyle/>
          <a:p>
            <a:pPr algn="l" rtl="0" eaLnBrk="0">
              <a:lnSpc>
                <a:spcPct val="82789"/>
              </a:lnSpc>
              <a:tabLst/>
            </a:pPr>
            <a:endParaRPr lang="Arial" altLang="Arial" sz="100" dirty="0"/>
          </a:p>
          <a:p>
            <a:pPr marL="12700" algn="l" rtl="0" eaLnBrk="0">
              <a:lnSpc>
                <a:spcPct val="84000"/>
              </a:lnSpc>
              <a:tabLst/>
            </a:pPr>
            <a:r>
              <a:rPr sz="6000" b="1" kern="0" spc="-20" dirty="0">
                <a:solidFill>
                  <a:srgbClr val="FFFFFF">
                    <a:alpha val="100000"/>
                  </a:srgbClr>
                </a:solidFill>
                <a:latin typeface="Microsoft YaHei"/>
                <a:ea typeface="Microsoft YaHei"/>
                <a:cs typeface="Microsoft YaHei"/>
              </a:rPr>
              <a:t>THANKS</a:t>
            </a:r>
            <a:endParaRPr lang="Microsoft YaHei" altLang="Microsoft YaHei" sz="6000" dirty="0"/>
          </a:p>
          <a:p>
            <a:pPr algn="l" rtl="0" eaLnBrk="0">
              <a:lnSpc>
                <a:spcPct val="121000"/>
              </a:lnSpc>
              <a:tabLst/>
            </a:pPr>
            <a:endParaRPr lang="Arial" altLang="Arial" sz="400" dirty="0"/>
          </a:p>
          <a:p>
            <a:pPr marL="145414" algn="l" rtl="0" eaLnBrk="0">
              <a:lnSpc>
                <a:spcPct val="90000"/>
              </a:lnSpc>
              <a:spcBef>
                <a:spcPts val="1"/>
              </a:spcBef>
              <a:tabLst/>
            </a:pPr>
            <a:r>
              <a:rPr sz="1400" kern="0" spc="-10" dirty="0">
                <a:solidFill>
                  <a:srgbClr val="FFFFFF">
                    <a:alpha val="100000"/>
                  </a:srgbClr>
                </a:solidFill>
                <a:latin typeface="Microsoft YaHei"/>
                <a:ea typeface="Microsoft YaHei"/>
                <a:cs typeface="Microsoft YaHei"/>
              </a:rPr>
              <a:t>艾  瑞  咨</a:t>
            </a:r>
            <a:r>
              <a:rPr sz="1400" kern="0" spc="20" dirty="0">
                <a:solidFill>
                  <a:srgbClr val="FFFFFF">
                    <a:alpha val="100000"/>
                  </a:srgbClr>
                </a:solidFill>
                <a:latin typeface="Microsoft YaHei"/>
                <a:ea typeface="Microsoft YaHei"/>
                <a:cs typeface="Microsoft YaHei"/>
              </a:rPr>
              <a:t>  </a:t>
            </a:r>
            <a:r>
              <a:rPr sz="1400" kern="0" spc="-10" dirty="0">
                <a:solidFill>
                  <a:srgbClr val="FFFFFF">
                    <a:alpha val="100000"/>
                  </a:srgbClr>
                </a:solidFill>
                <a:latin typeface="Microsoft YaHei"/>
                <a:ea typeface="Microsoft YaHei"/>
                <a:cs typeface="Microsoft YaHei"/>
              </a:rPr>
              <a:t>询</a:t>
            </a:r>
            <a:r>
              <a:rPr sz="1400" kern="0" spc="40" dirty="0">
                <a:solidFill>
                  <a:srgbClr val="FFFFFF">
                    <a:alpha val="100000"/>
                  </a:srgbClr>
                </a:solidFill>
                <a:latin typeface="Microsoft YaHei"/>
                <a:ea typeface="Microsoft YaHei"/>
                <a:cs typeface="Microsoft YaHei"/>
              </a:rPr>
              <a:t>  </a:t>
            </a:r>
            <a:r>
              <a:rPr sz="1400" kern="0" spc="-10" dirty="0">
                <a:solidFill>
                  <a:srgbClr val="FFFFFF">
                    <a:alpha val="100000"/>
                  </a:srgbClr>
                </a:solidFill>
                <a:latin typeface="Microsoft YaHei"/>
                <a:ea typeface="Microsoft YaHei"/>
                <a:cs typeface="Microsoft YaHei"/>
              </a:rPr>
              <a:t>为</a:t>
            </a:r>
            <a:r>
              <a:rPr sz="1400" kern="0" spc="20" dirty="0">
                <a:solidFill>
                  <a:srgbClr val="FFFFFF">
                    <a:alpha val="100000"/>
                  </a:srgbClr>
                </a:solidFill>
                <a:latin typeface="Microsoft YaHei"/>
                <a:ea typeface="Microsoft YaHei"/>
                <a:cs typeface="Microsoft YaHei"/>
              </a:rPr>
              <a:t>  </a:t>
            </a:r>
            <a:r>
              <a:rPr sz="1400" kern="0" spc="-10" dirty="0">
                <a:solidFill>
                  <a:srgbClr val="FFFFFF">
                    <a:alpha val="100000"/>
                  </a:srgbClr>
                </a:solidFill>
                <a:latin typeface="Microsoft YaHei"/>
                <a:ea typeface="Microsoft YaHei"/>
                <a:cs typeface="Microsoft YaHei"/>
              </a:rPr>
              <a:t>商</a:t>
            </a:r>
            <a:r>
              <a:rPr sz="1400" kern="0" spc="30" dirty="0">
                <a:solidFill>
                  <a:srgbClr val="FFFFFF">
                    <a:alpha val="100000"/>
                  </a:srgbClr>
                </a:solidFill>
                <a:latin typeface="Microsoft YaHei"/>
                <a:ea typeface="Microsoft YaHei"/>
                <a:cs typeface="Microsoft YaHei"/>
              </a:rPr>
              <a:t>  </a:t>
            </a:r>
            <a:r>
              <a:rPr sz="1400" kern="0" spc="-10" dirty="0">
                <a:solidFill>
                  <a:srgbClr val="FFFFFF">
                    <a:alpha val="100000"/>
                  </a:srgbClr>
                </a:solidFill>
                <a:latin typeface="Microsoft YaHei"/>
                <a:ea typeface="Microsoft YaHei"/>
                <a:cs typeface="Microsoft YaHei"/>
              </a:rPr>
              <a:t>业</a:t>
            </a:r>
            <a:r>
              <a:rPr sz="1400" kern="0" spc="20" dirty="0">
                <a:solidFill>
                  <a:srgbClr val="FFFFFF">
                    <a:alpha val="100000"/>
                  </a:srgbClr>
                </a:solidFill>
                <a:latin typeface="Microsoft YaHei"/>
                <a:ea typeface="Microsoft YaHei"/>
                <a:cs typeface="Microsoft YaHei"/>
              </a:rPr>
              <a:t>  </a:t>
            </a:r>
            <a:r>
              <a:rPr sz="1400" kern="0" spc="-20" dirty="0">
                <a:solidFill>
                  <a:srgbClr val="FFFFFF">
                    <a:alpha val="100000"/>
                  </a:srgbClr>
                </a:solidFill>
                <a:latin typeface="Microsoft YaHei"/>
                <a:ea typeface="Microsoft YaHei"/>
                <a:cs typeface="Microsoft YaHei"/>
              </a:rPr>
              <a:t>决</a:t>
            </a:r>
            <a:r>
              <a:rPr sz="1400" kern="0" spc="30" dirty="0">
                <a:solidFill>
                  <a:srgbClr val="FFFFFF">
                    <a:alpha val="100000"/>
                  </a:srgbClr>
                </a:solidFill>
                <a:latin typeface="Microsoft YaHei"/>
                <a:ea typeface="Microsoft YaHei"/>
                <a:cs typeface="Microsoft YaHei"/>
              </a:rPr>
              <a:t>  </a:t>
            </a:r>
            <a:r>
              <a:rPr sz="1400" kern="0" spc="-20" dirty="0">
                <a:solidFill>
                  <a:srgbClr val="FFFFFF">
                    <a:alpha val="100000"/>
                  </a:srgbClr>
                </a:solidFill>
                <a:latin typeface="Microsoft YaHei"/>
                <a:ea typeface="Microsoft YaHei"/>
                <a:cs typeface="Microsoft YaHei"/>
              </a:rPr>
              <a:t>策</a:t>
            </a:r>
            <a:r>
              <a:rPr sz="1400" kern="0" spc="20" dirty="0">
                <a:solidFill>
                  <a:srgbClr val="FFFFFF">
                    <a:alpha val="100000"/>
                  </a:srgbClr>
                </a:solidFill>
                <a:latin typeface="Microsoft YaHei"/>
                <a:ea typeface="Microsoft YaHei"/>
                <a:cs typeface="Microsoft YaHei"/>
              </a:rPr>
              <a:t>  </a:t>
            </a:r>
            <a:r>
              <a:rPr sz="1400" kern="0" spc="-20" dirty="0">
                <a:solidFill>
                  <a:srgbClr val="FFFFFF">
                    <a:alpha val="100000"/>
                  </a:srgbClr>
                </a:solidFill>
                <a:latin typeface="Microsoft YaHei"/>
                <a:ea typeface="Microsoft YaHei"/>
                <a:cs typeface="Microsoft YaHei"/>
              </a:rPr>
              <a:t>赋</a:t>
            </a:r>
            <a:r>
              <a:rPr sz="1400" kern="0" spc="30" dirty="0">
                <a:solidFill>
                  <a:srgbClr val="FFFFFF">
                    <a:alpha val="100000"/>
                  </a:srgbClr>
                </a:solidFill>
                <a:latin typeface="Microsoft YaHei"/>
                <a:ea typeface="Microsoft YaHei"/>
                <a:cs typeface="Microsoft YaHei"/>
              </a:rPr>
              <a:t>  </a:t>
            </a:r>
            <a:r>
              <a:rPr sz="1400" kern="0" spc="-20" dirty="0">
                <a:solidFill>
                  <a:srgbClr val="FFFFFF">
                    <a:alpha val="100000"/>
                  </a:srgbClr>
                </a:solidFill>
                <a:latin typeface="Microsoft YaHei"/>
                <a:ea typeface="Microsoft YaHei"/>
                <a:cs typeface="Microsoft YaHei"/>
              </a:rPr>
              <a:t>能</a:t>
            </a:r>
            <a:endParaRPr lang="Microsoft YaHei" altLang="Microsoft YaHei"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2"/>
          <p:cNvSpPr/>
          <p:nvPr/>
        </p:nvSpPr>
        <p:spPr>
          <a:xfrm>
            <a:off x="1304415" y="1359610"/>
            <a:ext cx="7042150" cy="4261484"/>
          </a:xfrm>
          <a:prstGeom prst="rect">
            <a:avLst/>
          </a:prstGeom>
        </p:spPr>
        <p:txBody>
          <a:bodyPr vert="horz" wrap="square" lIns="0" tIns="0" rIns="0" bIns="0"/>
          <a:lstStyle/>
          <a:p>
            <a:pPr algn="l" rtl="0" eaLnBrk="0">
              <a:lnSpc>
                <a:spcPct val="77305"/>
              </a:lnSpc>
              <a:tabLst/>
            </a:pPr>
            <a:endParaRPr lang="Arial" altLang="Arial" sz="100" dirty="0"/>
          </a:p>
          <a:p>
            <a:pPr marL="13970" algn="l" rtl="0" eaLnBrk="0">
              <a:lnSpc>
                <a:spcPct val="90000"/>
              </a:lnSpc>
              <a:tabLst/>
            </a:pPr>
            <a:r>
              <a:rPr sz="1400" b="1" kern="0" spc="-10" dirty="0">
                <a:solidFill>
                  <a:srgbClr val="B2D234">
                    <a:alpha val="100000"/>
                  </a:srgbClr>
                </a:solidFill>
                <a:latin typeface="Microsoft YaHei"/>
                <a:ea typeface="Microsoft YaHei"/>
                <a:cs typeface="Microsoft YaHei"/>
              </a:rPr>
              <a:t>小程序私域</a:t>
            </a:r>
            <a:endParaRPr lang="Microsoft YaHei" altLang="Microsoft YaHei" sz="1400" dirty="0"/>
          </a:p>
          <a:p>
            <a:pPr marL="23495" algn="l" rtl="0" eaLnBrk="0">
              <a:lnSpc>
                <a:spcPts val="1449"/>
              </a:lnSpc>
              <a:spcBef>
                <a:spcPts val="507"/>
              </a:spcBef>
              <a:tabLst/>
            </a:pPr>
            <a:r>
              <a:rPr sz="1200" kern="0" spc="10" dirty="0">
                <a:solidFill>
                  <a:srgbClr val="8BC53F">
                    <a:alpha val="100000"/>
                  </a:srgbClr>
                </a:solidFill>
                <a:latin typeface="Wingdings"/>
                <a:ea typeface="Wingdings"/>
                <a:cs typeface="Wingdings"/>
              </a:rPr>
              <a:t>u</a:t>
            </a:r>
            <a:r>
              <a:rPr sz="1200" b="1" kern="0" spc="10" dirty="0">
                <a:solidFill>
                  <a:srgbClr val="8BC53F">
                    <a:alpha val="100000"/>
                  </a:srgbClr>
                </a:solidFill>
                <a:latin typeface="Microsoft YaHei"/>
                <a:ea typeface="Microsoft YaHei"/>
                <a:cs typeface="Microsoft YaHei"/>
              </a:rPr>
              <a:t>行业趋势</a:t>
            </a:r>
            <a:endParaRPr lang="Microsoft YaHei" altLang="Microsoft YaHei" sz="1200" dirty="0"/>
          </a:p>
          <a:p>
            <a:pPr marL="12700" indent="273684" algn="l" rtl="0" eaLnBrk="0">
              <a:lnSpc>
                <a:spcPct val="113000"/>
              </a:lnSpc>
              <a:spcBef>
                <a:spcPts val="435"/>
              </a:spcBef>
              <a:tabLst/>
            </a:pPr>
            <a:r>
              <a:rPr sz="1200" kern="0" spc="0" dirty="0">
                <a:solidFill>
                  <a:srgbClr val="595959">
                    <a:alpha val="100000"/>
                  </a:srgbClr>
                </a:solidFill>
                <a:latin typeface="Microsoft YaHei"/>
                <a:ea typeface="Microsoft YaHei"/>
                <a:cs typeface="Microsoft YaHei"/>
              </a:rPr>
              <a:t>2023年</a:t>
            </a:r>
            <a:r>
              <a:rPr sz="1200" kern="0" spc="-160" dirty="0">
                <a:solidFill>
                  <a:srgbClr val="595959">
                    <a:alpha val="100000"/>
                  </a:srgbClr>
                </a:solidFill>
                <a:latin typeface="Microsoft YaHei"/>
                <a:ea typeface="Microsoft YaHei"/>
                <a:cs typeface="Microsoft YaHei"/>
              </a:rPr>
              <a:t> </a:t>
            </a:r>
            <a:r>
              <a:rPr sz="1200" kern="0" spc="0" dirty="0">
                <a:solidFill>
                  <a:srgbClr val="595959">
                    <a:alpha val="100000"/>
                  </a:srgbClr>
                </a:solidFill>
                <a:latin typeface="Microsoft YaHei"/>
                <a:ea typeface="Microsoft YaHei"/>
                <a:cs typeface="Microsoft YaHei"/>
              </a:rPr>
              <a:t>，奢侈品行业小程序建设迎来突破，</a:t>
            </a:r>
            <a:r>
              <a:rPr sz="1200" kern="0" spc="-240" dirty="0">
                <a:solidFill>
                  <a:srgbClr val="595959">
                    <a:alpha val="100000"/>
                  </a:srgbClr>
                </a:solidFill>
                <a:latin typeface="Microsoft YaHei"/>
                <a:ea typeface="Microsoft YaHei"/>
                <a:cs typeface="Microsoft YaHei"/>
              </a:rPr>
              <a:t> </a:t>
            </a:r>
            <a:r>
              <a:rPr sz="1200" kern="0" spc="0" dirty="0">
                <a:solidFill>
                  <a:srgbClr val="595959">
                    <a:alpha val="100000"/>
                  </a:srgbClr>
                </a:solidFill>
                <a:latin typeface="Microsoft YaHei"/>
                <a:ea typeface="Microsoft YaHei"/>
                <a:cs typeface="Microsoft YaHei"/>
              </a:rPr>
              <a:t>5月份行业月活跃用户和小程序数量同比双</a:t>
            </a:r>
            <a:r>
              <a:rPr sz="1200" kern="0" spc="-10" dirty="0">
                <a:solidFill>
                  <a:srgbClr val="595959">
                    <a:alpha val="100000"/>
                  </a:srgbClr>
                </a:solidFill>
                <a:latin typeface="Microsoft YaHei"/>
                <a:ea typeface="Microsoft YaHei"/>
                <a:cs typeface="Microsoft YaHei"/>
              </a:rPr>
              <a:t>提升</a:t>
            </a:r>
            <a:r>
              <a:rPr sz="1200" kern="0" spc="-16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，其中，</a:t>
            </a:r>
            <a:r>
              <a:rPr sz="1200" kern="0" spc="0" dirty="0">
                <a:solidFill>
                  <a:srgbClr val="595959">
                    <a:alpha val="100000"/>
                  </a:srgbClr>
                </a:solidFill>
                <a:latin typeface="Microsoft YaHei"/>
                <a:ea typeface="Microsoft YaHei"/>
                <a:cs typeface="Microsoft YaHei"/>
              </a:rPr>
              <a:t> </a:t>
            </a:r>
            <a:r>
              <a:rPr sz="1200" kern="0" spc="20" dirty="0">
                <a:solidFill>
                  <a:srgbClr val="595959">
                    <a:alpha val="100000"/>
                  </a:srgbClr>
                </a:solidFill>
                <a:latin typeface="Microsoft YaHei"/>
                <a:ea typeface="Microsoft YaHei"/>
                <a:cs typeface="Microsoft YaHei"/>
              </a:rPr>
              <a:t>奢侈品小程序覆盖人群规模显著提高至4</a:t>
            </a:r>
            <a:r>
              <a:rPr sz="1200" kern="0" spc="10" dirty="0">
                <a:solidFill>
                  <a:srgbClr val="595959">
                    <a:alpha val="100000"/>
                  </a:srgbClr>
                </a:solidFill>
                <a:latin typeface="Microsoft YaHei"/>
                <a:ea typeface="Microsoft YaHei"/>
                <a:cs typeface="Microsoft YaHei"/>
              </a:rPr>
              <a:t>065.1万台，</a:t>
            </a:r>
            <a:r>
              <a:rPr sz="1200" kern="0" spc="-24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同比增长54.1%；小程序数量从69个增加至78个，</a:t>
            </a:r>
            <a:r>
              <a:rPr sz="1200" kern="0" spc="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净增9个。</a:t>
            </a:r>
            <a:endParaRPr lang="Microsoft YaHei" altLang="Microsoft YaHei" sz="1200" dirty="0"/>
          </a:p>
          <a:p>
            <a:pPr marL="23495" algn="l" rtl="0" eaLnBrk="0">
              <a:lnSpc>
                <a:spcPts val="1449"/>
              </a:lnSpc>
              <a:spcBef>
                <a:spcPts val="435"/>
              </a:spcBef>
              <a:tabLst/>
            </a:pPr>
            <a:r>
              <a:rPr sz="1200" kern="0" spc="10" dirty="0">
                <a:solidFill>
                  <a:srgbClr val="8BC53F">
                    <a:alpha val="100000"/>
                  </a:srgbClr>
                </a:solidFill>
                <a:latin typeface="Wingdings"/>
                <a:ea typeface="Wingdings"/>
                <a:cs typeface="Wingdings"/>
              </a:rPr>
              <a:t>u</a:t>
            </a:r>
            <a:r>
              <a:rPr sz="1200" b="1" kern="0" spc="10" dirty="0">
                <a:solidFill>
                  <a:srgbClr val="8BC53F">
                    <a:alpha val="100000"/>
                  </a:srgbClr>
                </a:solidFill>
                <a:latin typeface="Microsoft YaHei"/>
                <a:ea typeface="Microsoft YaHei"/>
                <a:cs typeface="Microsoft YaHei"/>
              </a:rPr>
              <a:t>运营趋势</a:t>
            </a:r>
            <a:endParaRPr lang="Microsoft YaHei" altLang="Microsoft YaHei" sz="1200" dirty="0"/>
          </a:p>
          <a:p>
            <a:pPr marL="21590" indent="5080" algn="l" rtl="0" eaLnBrk="0">
              <a:lnSpc>
                <a:spcPct val="119000"/>
              </a:lnSpc>
              <a:spcBef>
                <a:spcPts val="190"/>
              </a:spcBef>
              <a:tabLst/>
            </a:pPr>
            <a:r>
              <a:rPr sz="1200" kern="0" spc="-20" dirty="0">
                <a:solidFill>
                  <a:srgbClr val="595959">
                    <a:alpha val="100000"/>
                  </a:srgbClr>
                </a:solidFill>
                <a:latin typeface="Microsoft YaHei"/>
                <a:ea typeface="Microsoft YaHei"/>
                <a:cs typeface="Microsoft YaHei"/>
              </a:rPr>
              <a:t>1）常态化商城运营</a:t>
            </a:r>
            <a:r>
              <a:rPr sz="1200" kern="0" spc="-170" dirty="0">
                <a:solidFill>
                  <a:srgbClr val="595959">
                    <a:alpha val="100000"/>
                  </a:srgbClr>
                </a:solidFill>
                <a:latin typeface="Microsoft YaHei"/>
                <a:ea typeface="Microsoft YaHei"/>
                <a:cs typeface="Microsoft YaHei"/>
              </a:rPr>
              <a:t> </a:t>
            </a:r>
            <a:r>
              <a:rPr sz="1200" kern="0" spc="-20" dirty="0">
                <a:solidFill>
                  <a:srgbClr val="595959">
                    <a:alpha val="100000"/>
                  </a:srgbClr>
                </a:solidFill>
                <a:latin typeface="Microsoft YaHei"/>
                <a:ea typeface="Microsoft YaHei"/>
                <a:cs typeface="Microsoft YaHei"/>
              </a:rPr>
              <a:t>，丰富的SKU拓展至全品类；</a:t>
            </a:r>
            <a:r>
              <a:rPr sz="1200" kern="0" spc="280" dirty="0">
                <a:solidFill>
                  <a:srgbClr val="595959">
                    <a:alpha val="100000"/>
                  </a:srgbClr>
                </a:solidFill>
                <a:latin typeface="Microsoft YaHei"/>
                <a:ea typeface="Microsoft YaHei"/>
                <a:cs typeface="Microsoft YaHei"/>
              </a:rPr>
              <a:t> </a:t>
            </a:r>
            <a:r>
              <a:rPr sz="1200" kern="0" spc="-20" dirty="0">
                <a:solidFill>
                  <a:srgbClr val="595959">
                    <a:alpha val="100000"/>
                  </a:srgbClr>
                </a:solidFill>
                <a:latin typeface="Microsoft YaHei"/>
                <a:ea typeface="Microsoft YaHei"/>
                <a:cs typeface="Microsoft YaHei"/>
              </a:rPr>
              <a:t>2）时装秀、展览等线下活动的线上化呈现方式升级；    </a:t>
            </a:r>
            <a:r>
              <a:rPr sz="1200" kern="0" spc="-10" dirty="0">
                <a:solidFill>
                  <a:srgbClr val="595959">
                    <a:alpha val="100000"/>
                  </a:srgbClr>
                </a:solidFill>
                <a:latin typeface="Microsoft YaHei"/>
                <a:ea typeface="Microsoft YaHei"/>
                <a:cs typeface="Microsoft YaHei"/>
              </a:rPr>
              <a:t>3）小程序用户向线下引流</a:t>
            </a:r>
            <a:r>
              <a:rPr sz="1200" kern="0" spc="-18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，服务于品牌下沉战略；4）充分把握中国节日</a:t>
            </a:r>
            <a:r>
              <a:rPr sz="1200" kern="0" spc="-17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，开展本</a:t>
            </a:r>
            <a:r>
              <a:rPr sz="1200" kern="0" spc="-20" dirty="0">
                <a:solidFill>
                  <a:srgbClr val="595959">
                    <a:alpha val="100000"/>
                  </a:srgbClr>
                </a:solidFill>
                <a:latin typeface="Microsoft YaHei"/>
                <a:ea typeface="Microsoft YaHei"/>
                <a:cs typeface="Microsoft YaHei"/>
              </a:rPr>
              <a:t>土化营销。</a:t>
            </a:r>
            <a:endParaRPr lang="Microsoft YaHei" altLang="Microsoft YaHei" sz="1200" dirty="0"/>
          </a:p>
          <a:p>
            <a:pPr algn="l" rtl="0" eaLnBrk="0">
              <a:lnSpc>
                <a:spcPct val="112000"/>
              </a:lnSpc>
              <a:tabLst/>
            </a:pPr>
            <a:endParaRPr lang="Arial" altLang="Arial" sz="1000" dirty="0"/>
          </a:p>
          <a:p>
            <a:pPr algn="l" rtl="0" eaLnBrk="0">
              <a:lnSpc>
                <a:spcPct val="112000"/>
              </a:lnSpc>
              <a:tabLst/>
            </a:pPr>
            <a:endParaRPr lang="Arial" altLang="Arial" sz="1000" dirty="0"/>
          </a:p>
          <a:p>
            <a:pPr marL="20954" algn="l" rtl="0" eaLnBrk="0">
              <a:lnSpc>
                <a:spcPct val="90000"/>
              </a:lnSpc>
              <a:spcBef>
                <a:spcPts val="427"/>
              </a:spcBef>
              <a:tabLst/>
            </a:pPr>
            <a:r>
              <a:rPr sz="1400" b="1" kern="0" spc="-20" dirty="0">
                <a:solidFill>
                  <a:srgbClr val="B2D234">
                    <a:alpha val="100000"/>
                  </a:srgbClr>
                </a:solidFill>
                <a:latin typeface="Microsoft YaHei"/>
                <a:ea typeface="Microsoft YaHei"/>
                <a:cs typeface="Microsoft YaHei"/>
              </a:rPr>
              <a:t>品牌展示广告</a:t>
            </a:r>
            <a:endParaRPr lang="Microsoft YaHei" altLang="Microsoft YaHei" sz="1400" dirty="0"/>
          </a:p>
          <a:p>
            <a:pPr marL="23495" algn="l" rtl="0" eaLnBrk="0">
              <a:lnSpc>
                <a:spcPts val="1449"/>
              </a:lnSpc>
              <a:spcBef>
                <a:spcPts val="483"/>
              </a:spcBef>
              <a:tabLst/>
            </a:pPr>
            <a:r>
              <a:rPr sz="1200" kern="0" spc="10" dirty="0">
                <a:solidFill>
                  <a:srgbClr val="8BC53F">
                    <a:alpha val="100000"/>
                  </a:srgbClr>
                </a:solidFill>
                <a:latin typeface="Wingdings"/>
                <a:ea typeface="Wingdings"/>
                <a:cs typeface="Wingdings"/>
              </a:rPr>
              <a:t>u</a:t>
            </a:r>
            <a:r>
              <a:rPr sz="1200" b="1" kern="0" spc="10" dirty="0">
                <a:solidFill>
                  <a:srgbClr val="8BC53F">
                    <a:alpha val="100000"/>
                  </a:srgbClr>
                </a:solidFill>
                <a:latin typeface="Microsoft YaHei"/>
                <a:ea typeface="Microsoft YaHei"/>
                <a:cs typeface="Microsoft YaHei"/>
              </a:rPr>
              <a:t>行业趋势</a:t>
            </a:r>
            <a:endParaRPr lang="Microsoft YaHei" altLang="Microsoft YaHei" sz="1200" dirty="0"/>
          </a:p>
          <a:p>
            <a:pPr marL="13970" indent="271779" algn="l" rtl="0" eaLnBrk="0">
              <a:lnSpc>
                <a:spcPct val="107000"/>
              </a:lnSpc>
              <a:spcBef>
                <a:spcPts val="435"/>
              </a:spcBef>
              <a:tabLst/>
            </a:pPr>
            <a:r>
              <a:rPr sz="1200" kern="0" spc="-10" dirty="0">
                <a:solidFill>
                  <a:srgbClr val="595959">
                    <a:alpha val="100000"/>
                  </a:srgbClr>
                </a:solidFill>
                <a:latin typeface="Microsoft YaHei"/>
                <a:ea typeface="Microsoft YaHei"/>
                <a:cs typeface="Microsoft YaHei"/>
              </a:rPr>
              <a:t>2023 年</a:t>
            </a:r>
            <a:r>
              <a:rPr sz="1200" kern="0" spc="16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1-5 月，奢侈品行业展示类广告投放恢复增长，投入指数达8.10 亿，同比+10.1%，恢复       </a:t>
            </a:r>
            <a:r>
              <a:rPr sz="1200" kern="0" spc="0" dirty="0">
                <a:solidFill>
                  <a:srgbClr val="595959">
                    <a:alpha val="100000"/>
                  </a:srgbClr>
                </a:solidFill>
                <a:latin typeface="Microsoft YaHei"/>
                <a:ea typeface="Microsoft YaHei"/>
                <a:cs typeface="Microsoft YaHei"/>
              </a:rPr>
              <a:t>至 2021 年的 82.4%，达2</a:t>
            </a:r>
            <a:r>
              <a:rPr sz="1200" kern="0" spc="-10" dirty="0">
                <a:solidFill>
                  <a:srgbClr val="595959">
                    <a:alpha val="100000"/>
                  </a:srgbClr>
                </a:solidFill>
                <a:latin typeface="Microsoft YaHei"/>
                <a:ea typeface="Microsoft YaHei"/>
                <a:cs typeface="Microsoft YaHei"/>
              </a:rPr>
              <a:t>019 年同期的97.6%。其中，增长主要由非美妆类奢侈品牌提升投放带动。</a:t>
            </a:r>
            <a:endParaRPr lang="Microsoft YaHei" altLang="Microsoft YaHei" sz="1200" dirty="0"/>
          </a:p>
          <a:p>
            <a:pPr marL="23495" algn="l" rtl="0" eaLnBrk="0">
              <a:lnSpc>
                <a:spcPts val="1449"/>
              </a:lnSpc>
              <a:spcBef>
                <a:spcPts val="435"/>
              </a:spcBef>
              <a:tabLst/>
            </a:pPr>
            <a:r>
              <a:rPr sz="1200" kern="0" spc="10" dirty="0">
                <a:solidFill>
                  <a:srgbClr val="8BC53F">
                    <a:alpha val="100000"/>
                  </a:srgbClr>
                </a:solidFill>
                <a:latin typeface="Wingdings"/>
                <a:ea typeface="Wingdings"/>
                <a:cs typeface="Wingdings"/>
              </a:rPr>
              <a:t>u</a:t>
            </a:r>
            <a:r>
              <a:rPr sz="1200" b="1" kern="0" spc="10" dirty="0">
                <a:solidFill>
                  <a:srgbClr val="8BC53F">
                    <a:alpha val="100000"/>
                  </a:srgbClr>
                </a:solidFill>
                <a:latin typeface="Microsoft YaHei"/>
                <a:ea typeface="Microsoft YaHei"/>
                <a:cs typeface="Microsoft YaHei"/>
              </a:rPr>
              <a:t>投放趋势</a:t>
            </a:r>
            <a:endParaRPr lang="Microsoft YaHei" altLang="Microsoft YaHei" sz="1200" dirty="0"/>
          </a:p>
          <a:p>
            <a:pPr marL="184150" indent="-165100" algn="l" rtl="0" eaLnBrk="0">
              <a:lnSpc>
                <a:spcPct val="108000"/>
              </a:lnSpc>
              <a:spcBef>
                <a:spcPts val="406"/>
              </a:spcBef>
              <a:tabLst/>
            </a:pPr>
            <a:r>
              <a:rPr sz="1200" kern="0" spc="-10" dirty="0">
                <a:solidFill>
                  <a:srgbClr val="595959">
                    <a:alpha val="100000"/>
                  </a:srgbClr>
                </a:solidFill>
                <a:latin typeface="Arial"/>
                <a:ea typeface="Arial"/>
                <a:cs typeface="Arial"/>
              </a:rPr>
              <a:t>•</a:t>
            </a:r>
            <a:r>
              <a:rPr sz="1200" kern="0" spc="130" dirty="0">
                <a:solidFill>
                  <a:srgbClr val="595959">
                    <a:alpha val="100000"/>
                  </a:srgbClr>
                </a:solidFill>
                <a:latin typeface="Arial"/>
                <a:ea typeface="Arial"/>
                <a:cs typeface="Arial"/>
              </a:rPr>
              <a:t>  </a:t>
            </a:r>
            <a:r>
              <a:rPr sz="1200" kern="0" spc="-10" dirty="0">
                <a:solidFill>
                  <a:srgbClr val="595959">
                    <a:alpha val="100000"/>
                  </a:srgbClr>
                </a:solidFill>
                <a:latin typeface="Microsoft YaHei"/>
                <a:ea typeface="Microsoft YaHei"/>
                <a:cs typeface="Microsoft YaHei"/>
              </a:rPr>
              <a:t>美妆类奢侈品方面：投放排期更加侧重618、双</a:t>
            </a:r>
            <a:r>
              <a:rPr sz="1200" kern="0" spc="-20" dirty="0">
                <a:solidFill>
                  <a:srgbClr val="595959">
                    <a:alpha val="100000"/>
                  </a:srgbClr>
                </a:solidFill>
                <a:latin typeface="Microsoft YaHei"/>
                <a:ea typeface="Microsoft YaHei"/>
                <a:cs typeface="Microsoft YaHei"/>
              </a:rPr>
              <a:t>11电商大促，投放策略特点为聚焦视频网站，</a:t>
            </a:r>
            <a:r>
              <a:rPr sz="1200" kern="0" spc="230" dirty="0">
                <a:solidFill>
                  <a:srgbClr val="595959">
                    <a:alpha val="100000"/>
                  </a:srgbClr>
                </a:solidFill>
                <a:latin typeface="Microsoft YaHei"/>
                <a:ea typeface="Microsoft YaHei"/>
                <a:cs typeface="Microsoft YaHei"/>
              </a:rPr>
              <a:t> </a:t>
            </a:r>
            <a:r>
              <a:rPr sz="1200" kern="0" spc="-20" dirty="0">
                <a:solidFill>
                  <a:srgbClr val="595959">
                    <a:alpha val="100000"/>
                  </a:srgbClr>
                </a:solidFill>
                <a:latin typeface="Microsoft YaHei"/>
                <a:ea typeface="Microsoft YaHei"/>
                <a:cs typeface="Microsoft YaHei"/>
              </a:rPr>
              <a:t>借助        </a:t>
            </a:r>
            <a:r>
              <a:rPr sz="1200" kern="0" spc="0" dirty="0">
                <a:solidFill>
                  <a:srgbClr val="595959">
                    <a:alpha val="100000"/>
                  </a:srgbClr>
                </a:solidFill>
                <a:latin typeface="Microsoft YaHei"/>
                <a:ea typeface="Microsoft YaHei"/>
                <a:cs typeface="Microsoft YaHei"/>
              </a:rPr>
              <a:t>全屏、贴片、网幅广告强化品牌记</a:t>
            </a:r>
            <a:r>
              <a:rPr sz="1200" kern="0" spc="-10" dirty="0">
                <a:solidFill>
                  <a:srgbClr val="595959">
                    <a:alpha val="100000"/>
                  </a:srgbClr>
                </a:solidFill>
                <a:latin typeface="Microsoft YaHei"/>
                <a:ea typeface="Microsoft YaHei"/>
                <a:cs typeface="Microsoft YaHei"/>
              </a:rPr>
              <a:t>忆点。</a:t>
            </a:r>
            <a:endParaRPr lang="Microsoft YaHei" altLang="Microsoft YaHei" sz="1200" dirty="0"/>
          </a:p>
          <a:p>
            <a:pPr algn="l" rtl="0" eaLnBrk="0">
              <a:lnSpc>
                <a:spcPct val="102000"/>
              </a:lnSpc>
              <a:tabLst/>
            </a:pPr>
            <a:endParaRPr lang="Arial" altLang="Arial" sz="400" dirty="0"/>
          </a:p>
          <a:p>
            <a:pPr marL="184150" indent="-165100" algn="l" rtl="0" eaLnBrk="0">
              <a:lnSpc>
                <a:spcPct val="108000"/>
              </a:lnSpc>
              <a:tabLst/>
            </a:pPr>
            <a:r>
              <a:rPr sz="1200" kern="0" spc="-10" dirty="0">
                <a:solidFill>
                  <a:srgbClr val="595959">
                    <a:alpha val="100000"/>
                  </a:srgbClr>
                </a:solidFill>
                <a:latin typeface="Arial"/>
                <a:ea typeface="Arial"/>
                <a:cs typeface="Arial"/>
              </a:rPr>
              <a:t>•</a:t>
            </a:r>
            <a:r>
              <a:rPr sz="1200" kern="0" spc="130" dirty="0">
                <a:solidFill>
                  <a:srgbClr val="595959">
                    <a:alpha val="100000"/>
                  </a:srgbClr>
                </a:solidFill>
                <a:latin typeface="Arial"/>
                <a:ea typeface="Arial"/>
                <a:cs typeface="Arial"/>
              </a:rPr>
              <a:t>  </a:t>
            </a:r>
            <a:r>
              <a:rPr sz="1200" kern="0" spc="-10" dirty="0">
                <a:solidFill>
                  <a:srgbClr val="595959">
                    <a:alpha val="100000"/>
                  </a:srgbClr>
                </a:solidFill>
                <a:latin typeface="Microsoft YaHei"/>
                <a:ea typeface="Microsoft YaHei"/>
                <a:cs typeface="Microsoft YaHei"/>
              </a:rPr>
              <a:t>非美妆类奢侈品方面：投放排期侧重新年、</a:t>
            </a:r>
            <a:r>
              <a:rPr sz="1200" kern="0" spc="180" dirty="0">
                <a:solidFill>
                  <a:srgbClr val="595959">
                    <a:alpha val="100000"/>
                  </a:srgbClr>
                </a:solidFill>
                <a:latin typeface="Microsoft YaHei"/>
                <a:ea typeface="Microsoft YaHei"/>
                <a:cs typeface="Microsoft YaHei"/>
              </a:rPr>
              <a:t> </a:t>
            </a:r>
            <a:r>
              <a:rPr sz="1200" kern="0" spc="-10" dirty="0">
                <a:solidFill>
                  <a:srgbClr val="595959">
                    <a:alpha val="100000"/>
                  </a:srgbClr>
                </a:solidFill>
                <a:latin typeface="Microsoft YaHei"/>
                <a:ea typeface="Microsoft YaHei"/>
                <a:cs typeface="Microsoft YaHei"/>
              </a:rPr>
              <a:t>520、七夕等</a:t>
            </a:r>
            <a:r>
              <a:rPr sz="1200" kern="0" spc="-20" dirty="0">
                <a:solidFill>
                  <a:srgbClr val="595959">
                    <a:alpha val="100000"/>
                  </a:srgbClr>
                </a:solidFill>
                <a:latin typeface="Microsoft YaHei"/>
                <a:ea typeface="Microsoft YaHei"/>
                <a:cs typeface="Microsoft YaHei"/>
              </a:rPr>
              <a:t>传统节日，媒体选择侧重百度搜素场景和微     </a:t>
            </a:r>
            <a:r>
              <a:rPr sz="1200" kern="0" spc="0" dirty="0">
                <a:solidFill>
                  <a:srgbClr val="595959">
                    <a:alpha val="100000"/>
                  </a:srgbClr>
                </a:solidFill>
                <a:latin typeface="Microsoft YaHei"/>
                <a:ea typeface="Microsoft YaHei"/>
                <a:cs typeface="Microsoft YaHei"/>
              </a:rPr>
              <a:t>博社交场景，广告创意全面向私域引流方面</a:t>
            </a:r>
            <a:r>
              <a:rPr sz="1200" kern="0" spc="-10" dirty="0">
                <a:solidFill>
                  <a:srgbClr val="595959">
                    <a:alpha val="100000"/>
                  </a:srgbClr>
                </a:solidFill>
                <a:latin typeface="Microsoft YaHei"/>
                <a:ea typeface="Microsoft YaHei"/>
                <a:cs typeface="Microsoft YaHei"/>
              </a:rPr>
              <a:t>倾斜。</a:t>
            </a:r>
            <a:endParaRPr lang="Microsoft YaHei" altLang="Microsoft YaHei" sz="1200" dirty="0"/>
          </a:p>
        </p:txBody>
      </p:sp>
      <p:sp>
        <p:nvSpPr>
          <p:cNvPr id="114" name="textbox 114"/>
          <p:cNvSpPr/>
          <p:nvPr/>
        </p:nvSpPr>
        <p:spPr>
          <a:xfrm>
            <a:off x="523678" y="6634174"/>
            <a:ext cx="8482330" cy="132079"/>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7000"/>
              </a:lnSpc>
              <a:tabLst/>
            </a:pPr>
            <a:r>
              <a:rPr sz="800" kern="0" spc="0" dirty="0">
                <a:solidFill>
                  <a:srgbClr val="7F7F7F">
                    <a:alpha val="100000"/>
                  </a:srgbClr>
                </a:solidFill>
                <a:latin typeface="Arial"/>
                <a:ea typeface="Arial"/>
                <a:cs typeface="Arial"/>
              </a:rPr>
              <a:t>©2023.7</a:t>
            </a:r>
            <a:r>
              <a:rPr sz="800" kern="0" spc="5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4</a:t>
            </a:r>
            <a:endParaRPr lang="Microsoft YaHei" altLang="Microsoft YaHei" sz="1200" baseline="-4340" dirty="0"/>
          </a:p>
        </p:txBody>
      </p:sp>
      <p:sp>
        <p:nvSpPr>
          <p:cNvPr id="116" name="textbox 116"/>
          <p:cNvSpPr/>
          <p:nvPr/>
        </p:nvSpPr>
        <p:spPr>
          <a:xfrm>
            <a:off x="532429" y="423570"/>
            <a:ext cx="1645920" cy="462280"/>
          </a:xfrm>
          <a:prstGeom prst="rect">
            <a:avLst/>
          </a:prstGeom>
        </p:spPr>
        <p:txBody>
          <a:bodyPr vert="horz" wrap="square" lIns="0" tIns="0" rIns="0" bIns="0"/>
          <a:lstStyle/>
          <a:p>
            <a:pPr algn="l" rtl="0" eaLnBrk="0">
              <a:lnSpc>
                <a:spcPct val="97246"/>
              </a:lnSpc>
              <a:tabLst/>
            </a:pPr>
            <a:endParaRPr lang="Arial" altLang="Arial" sz="100" dirty="0"/>
          </a:p>
          <a:p>
            <a:pPr marL="12700" algn="l" rtl="0" eaLnBrk="0">
              <a:lnSpc>
                <a:spcPct val="92000"/>
              </a:lnSpc>
              <a:tabLst/>
            </a:pPr>
            <a:r>
              <a:rPr sz="3100" kern="0" spc="80" dirty="0">
                <a:solidFill>
                  <a:srgbClr val="8BC53F">
                    <a:alpha val="100000"/>
                  </a:srgbClr>
                </a:solidFill>
                <a:latin typeface="Microsoft YaHei"/>
                <a:ea typeface="Microsoft YaHei"/>
                <a:cs typeface="Microsoft YaHei"/>
              </a:rPr>
              <a:t>核心发现</a:t>
            </a:r>
            <a:endParaRPr lang="Microsoft YaHei" altLang="Microsoft YaHei" sz="3100" dirty="0"/>
          </a:p>
        </p:txBody>
      </p:sp>
      <p:pic>
        <p:nvPicPr>
          <p:cNvPr id="118" name="picture 118"/>
          <p:cNvPicPr>
            <a:picLocks noChangeAspect="1"/>
          </p:cNvPicPr>
          <p:nvPr/>
        </p:nvPicPr>
        <p:blipFill>
          <a:blip r:embed="rId2"/>
          <a:stretch>
            <a:fillRect/>
          </a:stretch>
        </p:blipFill>
        <p:spPr>
          <a:xfrm rot="21600000">
            <a:off x="7878892" y="289233"/>
            <a:ext cx="988988" cy="490439"/>
          </a:xfrm>
          <a:prstGeom prst="rect">
            <a:avLst/>
          </a:prstGeom>
        </p:spPr>
      </p:pic>
      <p:sp>
        <p:nvSpPr>
          <p:cNvPr id="120" name="textbox 120"/>
          <p:cNvSpPr/>
          <p:nvPr/>
        </p:nvSpPr>
        <p:spPr>
          <a:xfrm>
            <a:off x="533500" y="6418783"/>
            <a:ext cx="1424305" cy="135254"/>
          </a:xfrm>
          <a:prstGeom prst="rect">
            <a:avLst/>
          </a:prstGeom>
        </p:spPr>
        <p:txBody>
          <a:bodyPr vert="horz" wrap="square" lIns="0" tIns="0" rIns="0" bIns="0"/>
          <a:lstStyle/>
          <a:p>
            <a:pPr algn="l" rtl="0" eaLnBrk="0">
              <a:lnSpc>
                <a:spcPct val="81256"/>
              </a:lnSpc>
              <a:tabLst/>
            </a:pPr>
            <a:endParaRPr lang="Arial" altLang="Arial" sz="100" dirty="0"/>
          </a:p>
          <a:p>
            <a:pPr marL="12700" algn="l" rtl="0" eaLnBrk="0">
              <a:lnSpc>
                <a:spcPct val="90000"/>
              </a:lnSpc>
              <a:tabLst/>
            </a:pPr>
            <a:r>
              <a:rPr sz="800" kern="0" spc="-40" dirty="0">
                <a:solidFill>
                  <a:srgbClr val="7F7F7F">
                    <a:alpha val="100000"/>
                  </a:srgbClr>
                </a:solidFill>
                <a:latin typeface="Microsoft YaHei"/>
                <a:ea typeface="Microsoft YaHei"/>
                <a:cs typeface="Microsoft YaHei"/>
              </a:rPr>
              <a:t>来源：艾瑞咨询自主研究绘制。</a:t>
            </a:r>
            <a:endParaRPr lang="Microsoft YaHei" altLang="Microsoft YaHei" sz="800" dirty="0"/>
          </a:p>
        </p:txBody>
      </p:sp>
      <p:grpSp>
        <p:nvGrpSpPr>
          <p:cNvPr id="4" name="group 4"/>
          <p:cNvGrpSpPr/>
          <p:nvPr/>
        </p:nvGrpSpPr>
        <p:grpSpPr>
          <a:xfrm rot="21600000">
            <a:off x="927680" y="3675183"/>
            <a:ext cx="38498" cy="215229"/>
            <a:chOff x="0" y="0"/>
            <a:chExt cx="38498" cy="215229"/>
          </a:xfrm>
        </p:grpSpPr>
        <p:sp>
          <p:nvSpPr>
            <p:cNvPr id="122" name="path"/>
            <p:cNvSpPr/>
            <p:nvPr/>
          </p:nvSpPr>
          <p:spPr>
            <a:xfrm>
              <a:off x="14698" y="18615"/>
              <a:ext cx="9525" cy="196613"/>
            </a:xfrm>
            <a:custGeom>
              <a:avLst/>
              <a:gdLst/>
              <a:ahLst/>
              <a:cxnLst/>
              <a:rect l="0" t="0" r="0" b="0"/>
              <a:pathLst>
                <a:path w="15" h="309">
                  <a:moveTo>
                    <a:pt x="7" y="0"/>
                  </a:moveTo>
                  <a:lnTo>
                    <a:pt x="7" y="309"/>
                  </a:lnTo>
                </a:path>
              </a:pathLst>
            </a:custGeom>
            <a:noFill/>
            <a:ln w="9525" cap="flat">
              <a:solidFill>
                <a:srgbClr val="626262">
                  <a:alpha val="100000"/>
                </a:srgbClr>
              </a:solidFill>
              <a:prstDash val="dash"/>
              <a:round/>
            </a:ln>
          </p:spPr>
          <p:txBody>
            <a:bodyPr rtlCol="0"/>
            <a:lstStyle/>
            <a:p>
              <a:pPr algn="ctr"/>
              <a:endParaRPr lang="zh-CN" altLang="en-US"/>
            </a:p>
          </p:txBody>
        </p:sp>
        <p:sp>
          <p:nvSpPr>
            <p:cNvPr id="124" name="path"/>
            <p:cNvSpPr/>
            <p:nvPr/>
          </p:nvSpPr>
          <p:spPr>
            <a:xfrm>
              <a:off x="0" y="0"/>
              <a:ext cx="38498" cy="23205"/>
            </a:xfrm>
            <a:custGeom>
              <a:avLst/>
              <a:gdLst/>
              <a:ahLst/>
              <a:cxnLst/>
              <a:rect l="0" t="0" r="0" b="0"/>
              <a:pathLst>
                <a:path w="60" h="36">
                  <a:moveTo>
                    <a:pt x="0" y="18"/>
                  </a:moveTo>
                  <a:cubicBezTo>
                    <a:pt x="0" y="8"/>
                    <a:pt x="13" y="0"/>
                    <a:pt x="30" y="0"/>
                  </a:cubicBezTo>
                  <a:cubicBezTo>
                    <a:pt x="47" y="0"/>
                    <a:pt x="60" y="8"/>
                    <a:pt x="60" y="18"/>
                  </a:cubicBezTo>
                  <a:cubicBezTo>
                    <a:pt x="60" y="28"/>
                    <a:pt x="47" y="36"/>
                    <a:pt x="30" y="36"/>
                  </a:cubicBezTo>
                  <a:cubicBezTo>
                    <a:pt x="13" y="36"/>
                    <a:pt x="0" y="28"/>
                    <a:pt x="0" y="18"/>
                  </a:cubicBezTo>
                </a:path>
              </a:pathLst>
            </a:custGeom>
            <a:solidFill>
              <a:srgbClr val="7D7D7D">
                <a:alpha val="100000"/>
              </a:srgbClr>
            </a:solidFill>
            <a:ln cap="flat">
              <a:noFill/>
              <a:prstDash val="solid"/>
              <a:miter lim="0"/>
            </a:ln>
          </p:spPr>
          <p:txBody>
            <a:bodyPr rtlCol="0"/>
            <a:lstStyle/>
            <a:p>
              <a:pPr algn="ctr"/>
              <a:endParaRPr lang="zh-CN" altLang="en-US"/>
            </a:p>
          </p:txBody>
        </p:sp>
      </p:grpSp>
      <p:grpSp>
        <p:nvGrpSpPr>
          <p:cNvPr id="6" name="group 6"/>
          <p:cNvGrpSpPr/>
          <p:nvPr/>
        </p:nvGrpSpPr>
        <p:grpSpPr>
          <a:xfrm rot="21600000">
            <a:off x="751289" y="3814459"/>
            <a:ext cx="340830" cy="371621"/>
            <a:chOff x="0" y="0"/>
            <a:chExt cx="340830" cy="371621"/>
          </a:xfrm>
        </p:grpSpPr>
        <p:pic>
          <p:nvPicPr>
            <p:cNvPr id="126" name="picture 126"/>
            <p:cNvPicPr>
              <a:picLocks noChangeAspect="1"/>
            </p:cNvPicPr>
            <p:nvPr/>
          </p:nvPicPr>
          <p:blipFill>
            <a:blip r:embed="rId3"/>
            <a:stretch>
              <a:fillRect/>
            </a:stretch>
          </p:blipFill>
          <p:spPr>
            <a:xfrm rot="21600000">
              <a:off x="0" y="0"/>
              <a:ext cx="340830" cy="371621"/>
            </a:xfrm>
            <a:prstGeom prst="rect">
              <a:avLst/>
            </a:prstGeom>
          </p:spPr>
        </p:pic>
        <p:sp>
          <p:nvSpPr>
            <p:cNvPr id="128" name="textbox 128"/>
            <p:cNvSpPr/>
            <p:nvPr/>
          </p:nvSpPr>
          <p:spPr>
            <a:xfrm>
              <a:off x="-12700" y="-12700"/>
              <a:ext cx="366395" cy="429259"/>
            </a:xfrm>
            <a:prstGeom prst="rect">
              <a:avLst/>
            </a:prstGeom>
          </p:spPr>
          <p:txBody>
            <a:bodyPr vert="horz" wrap="square" lIns="0" tIns="0" rIns="0" bIns="0"/>
            <a:lstStyle/>
            <a:p>
              <a:pPr algn="l" rtl="0" eaLnBrk="0">
                <a:lnSpc>
                  <a:spcPct val="105000"/>
                </a:lnSpc>
                <a:tabLst/>
              </a:pPr>
              <a:endParaRPr lang="Arial" altLang="Arial" sz="900" dirty="0"/>
            </a:p>
            <a:p>
              <a:pPr marL="125729" algn="l" rtl="0" eaLnBrk="0">
                <a:lnSpc>
                  <a:spcPct val="84000"/>
                </a:lnSpc>
                <a:spcBef>
                  <a:spcPts val="6"/>
                </a:spcBef>
                <a:tabLst/>
              </a:pPr>
              <a:r>
                <a:rPr sz="1100" kern="0" spc="-30" dirty="0">
                  <a:solidFill>
                    <a:srgbClr val="595959">
                      <a:alpha val="100000"/>
                    </a:srgbClr>
                  </a:solidFill>
                  <a:latin typeface="Microsoft YaHei"/>
                  <a:ea typeface="Microsoft YaHei"/>
                  <a:cs typeface="Microsoft YaHei"/>
                </a:rPr>
                <a:t>02</a:t>
              </a:r>
              <a:endParaRPr lang="Microsoft YaHei" altLang="Microsoft YaHei" sz="1100" dirty="0"/>
            </a:p>
          </p:txBody>
        </p:sp>
      </p:grpSp>
      <p:grpSp>
        <p:nvGrpSpPr>
          <p:cNvPr id="8" name="group 8"/>
          <p:cNvGrpSpPr/>
          <p:nvPr/>
        </p:nvGrpSpPr>
        <p:grpSpPr>
          <a:xfrm rot="21600000">
            <a:off x="927680" y="1396458"/>
            <a:ext cx="38498" cy="215229"/>
            <a:chOff x="0" y="0"/>
            <a:chExt cx="38498" cy="215229"/>
          </a:xfrm>
        </p:grpSpPr>
        <p:sp>
          <p:nvSpPr>
            <p:cNvPr id="130" name="path"/>
            <p:cNvSpPr/>
            <p:nvPr/>
          </p:nvSpPr>
          <p:spPr>
            <a:xfrm>
              <a:off x="14698" y="18615"/>
              <a:ext cx="9525" cy="196613"/>
            </a:xfrm>
            <a:custGeom>
              <a:avLst/>
              <a:gdLst/>
              <a:ahLst/>
              <a:cxnLst/>
              <a:rect l="0" t="0" r="0" b="0"/>
              <a:pathLst>
                <a:path w="15" h="309">
                  <a:moveTo>
                    <a:pt x="7" y="0"/>
                  </a:moveTo>
                  <a:lnTo>
                    <a:pt x="7" y="309"/>
                  </a:lnTo>
                </a:path>
              </a:pathLst>
            </a:custGeom>
            <a:noFill/>
            <a:ln w="9525" cap="flat">
              <a:solidFill>
                <a:srgbClr val="626262">
                  <a:alpha val="100000"/>
                </a:srgbClr>
              </a:solidFill>
              <a:prstDash val="dash"/>
              <a:round/>
            </a:ln>
          </p:spPr>
          <p:txBody>
            <a:bodyPr rtlCol="0"/>
            <a:lstStyle/>
            <a:p>
              <a:pPr algn="ctr"/>
              <a:endParaRPr lang="zh-CN" altLang="en-US"/>
            </a:p>
          </p:txBody>
        </p:sp>
        <p:sp>
          <p:nvSpPr>
            <p:cNvPr id="132" name="path"/>
            <p:cNvSpPr/>
            <p:nvPr/>
          </p:nvSpPr>
          <p:spPr>
            <a:xfrm>
              <a:off x="0" y="0"/>
              <a:ext cx="38498" cy="23205"/>
            </a:xfrm>
            <a:custGeom>
              <a:avLst/>
              <a:gdLst/>
              <a:ahLst/>
              <a:cxnLst/>
              <a:rect l="0" t="0" r="0" b="0"/>
              <a:pathLst>
                <a:path w="60" h="36">
                  <a:moveTo>
                    <a:pt x="0" y="18"/>
                  </a:moveTo>
                  <a:cubicBezTo>
                    <a:pt x="0" y="8"/>
                    <a:pt x="13" y="0"/>
                    <a:pt x="30" y="0"/>
                  </a:cubicBezTo>
                  <a:cubicBezTo>
                    <a:pt x="47" y="0"/>
                    <a:pt x="60" y="8"/>
                    <a:pt x="60" y="18"/>
                  </a:cubicBezTo>
                  <a:cubicBezTo>
                    <a:pt x="60" y="28"/>
                    <a:pt x="47" y="36"/>
                    <a:pt x="30" y="36"/>
                  </a:cubicBezTo>
                  <a:cubicBezTo>
                    <a:pt x="13" y="36"/>
                    <a:pt x="0" y="28"/>
                    <a:pt x="0" y="18"/>
                  </a:cubicBezTo>
                </a:path>
              </a:pathLst>
            </a:custGeom>
            <a:solidFill>
              <a:srgbClr val="7D7D7D">
                <a:alpha val="100000"/>
              </a:srgbClr>
            </a:solidFill>
            <a:ln cap="flat">
              <a:noFill/>
              <a:prstDash val="solid"/>
              <a:miter lim="0"/>
            </a:ln>
          </p:spPr>
          <p:txBody>
            <a:bodyPr rtlCol="0"/>
            <a:lstStyle/>
            <a:p>
              <a:pPr algn="ctr"/>
              <a:endParaRPr lang="zh-CN" altLang="en-US"/>
            </a:p>
          </p:txBody>
        </p:sp>
      </p:grpSp>
      <p:grpSp>
        <p:nvGrpSpPr>
          <p:cNvPr id="10" name="group 10"/>
          <p:cNvGrpSpPr/>
          <p:nvPr/>
        </p:nvGrpSpPr>
        <p:grpSpPr>
          <a:xfrm rot="21600000">
            <a:off x="758203" y="1535359"/>
            <a:ext cx="333916" cy="372371"/>
            <a:chOff x="0" y="0"/>
            <a:chExt cx="333916" cy="372371"/>
          </a:xfrm>
        </p:grpSpPr>
        <p:pic>
          <p:nvPicPr>
            <p:cNvPr id="134" name="picture 134"/>
            <p:cNvPicPr>
              <a:picLocks noChangeAspect="1"/>
            </p:cNvPicPr>
            <p:nvPr/>
          </p:nvPicPr>
          <p:blipFill>
            <a:blip r:embed="rId4"/>
            <a:stretch>
              <a:fillRect/>
            </a:stretch>
          </p:blipFill>
          <p:spPr>
            <a:xfrm rot="21600000">
              <a:off x="0" y="0"/>
              <a:ext cx="333916" cy="372371"/>
            </a:xfrm>
            <a:prstGeom prst="rect">
              <a:avLst/>
            </a:prstGeom>
          </p:spPr>
        </p:pic>
        <p:sp>
          <p:nvSpPr>
            <p:cNvPr id="136" name="textbox 136"/>
            <p:cNvSpPr/>
            <p:nvPr/>
          </p:nvSpPr>
          <p:spPr>
            <a:xfrm>
              <a:off x="-12700" y="-12700"/>
              <a:ext cx="359409" cy="429894"/>
            </a:xfrm>
            <a:prstGeom prst="rect">
              <a:avLst/>
            </a:prstGeom>
          </p:spPr>
          <p:txBody>
            <a:bodyPr vert="horz" wrap="square" lIns="0" tIns="0" rIns="0" bIns="0"/>
            <a:lstStyle/>
            <a:p>
              <a:pPr algn="l" rtl="0" eaLnBrk="0">
                <a:lnSpc>
                  <a:spcPct val="107000"/>
                </a:lnSpc>
                <a:tabLst/>
              </a:pPr>
              <a:endParaRPr lang="Arial" altLang="Arial" sz="900" dirty="0"/>
            </a:p>
            <a:p>
              <a:pPr marL="118745" algn="l" rtl="0" eaLnBrk="0">
                <a:lnSpc>
                  <a:spcPct val="84000"/>
                </a:lnSpc>
                <a:spcBef>
                  <a:spcPts val="2"/>
                </a:spcBef>
                <a:tabLst/>
              </a:pPr>
              <a:r>
                <a:rPr sz="1100" kern="0" spc="-30" dirty="0">
                  <a:solidFill>
                    <a:srgbClr val="595959">
                      <a:alpha val="100000"/>
                    </a:srgbClr>
                  </a:solidFill>
                  <a:latin typeface="Microsoft YaHei"/>
                  <a:ea typeface="Microsoft YaHei"/>
                  <a:cs typeface="Microsoft YaHei"/>
                </a:rPr>
                <a:t>01</a:t>
              </a:r>
              <a:endParaRPr lang="Microsoft YaHei" altLang="Microsoft YaHei" sz="1100" dirty="0"/>
            </a:p>
          </p:txBody>
        </p:sp>
      </p:grpSp>
      <p:sp>
        <p:nvSpPr>
          <p:cNvPr id="138"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pic>
        <p:nvPicPr>
          <p:cNvPr id="140" name="picture 140"/>
          <p:cNvPicPr>
            <a:picLocks noChangeAspect="1"/>
          </p:cNvPicPr>
          <p:nvPr/>
        </p:nvPicPr>
        <p:blipFill>
          <a:blip r:embed="rId5"/>
          <a:stretch>
            <a:fillRect/>
          </a:stretch>
        </p:blipFill>
        <p:spPr>
          <a:xfrm rot="21600000">
            <a:off x="896991" y="3798756"/>
            <a:ext cx="93441" cy="56351"/>
          </a:xfrm>
          <a:prstGeom prst="rect">
            <a:avLst/>
          </a:prstGeom>
        </p:spPr>
      </p:pic>
      <p:pic>
        <p:nvPicPr>
          <p:cNvPr id="142" name="picture 142"/>
          <p:cNvPicPr>
            <a:picLocks noChangeAspect="1"/>
          </p:cNvPicPr>
          <p:nvPr/>
        </p:nvPicPr>
        <p:blipFill>
          <a:blip r:embed="rId5"/>
          <a:stretch>
            <a:fillRect/>
          </a:stretch>
        </p:blipFill>
        <p:spPr>
          <a:xfrm rot="21600000">
            <a:off x="896991" y="1520032"/>
            <a:ext cx="93441" cy="563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
          <p:cNvSpPr/>
          <p:nvPr/>
        </p:nvSpPr>
        <p:spPr>
          <a:xfrm>
            <a:off x="0" y="0"/>
            <a:ext cx="9144000" cy="6858000"/>
          </a:xfrm>
          <a:prstGeom prst="rect">
            <a:avLst/>
          </a:prstGeom>
          <a:solidFill>
            <a:srgbClr val="F2F2F2">
              <a:alpha val="100000"/>
            </a:srgbClr>
          </a:solidFill>
          <a:ln cap="flat">
            <a:noFill/>
            <a:prstDash val="solid"/>
            <a:miter lim="0"/>
          </a:ln>
        </p:spPr>
        <p:txBody>
          <a:bodyPr rtlCol="0"/>
          <a:lstStyle/>
          <a:p>
            <a:pPr algn="ctr"/>
            <a:endParaRPr lang="zh-CN" altLang="en-US"/>
          </a:p>
        </p:txBody>
      </p:sp>
      <p:grpSp>
        <p:nvGrpSpPr>
          <p:cNvPr id="12" name="group 12"/>
          <p:cNvGrpSpPr/>
          <p:nvPr/>
        </p:nvGrpSpPr>
        <p:grpSpPr>
          <a:xfrm rot="21600000">
            <a:off x="0" y="0"/>
            <a:ext cx="2491739" cy="6858000"/>
            <a:chOff x="0" y="0"/>
            <a:chExt cx="2491739" cy="6858000"/>
          </a:xfrm>
        </p:grpSpPr>
        <p:pic>
          <p:nvPicPr>
            <p:cNvPr id="146" name="picture 146"/>
            <p:cNvPicPr>
              <a:picLocks noChangeAspect="1"/>
            </p:cNvPicPr>
            <p:nvPr/>
          </p:nvPicPr>
          <p:blipFill>
            <a:blip r:embed="rId2"/>
            <a:stretch>
              <a:fillRect/>
            </a:stretch>
          </p:blipFill>
          <p:spPr>
            <a:xfrm rot="21600000">
              <a:off x="0" y="0"/>
              <a:ext cx="2491739" cy="6858000"/>
            </a:xfrm>
            <a:prstGeom prst="rect">
              <a:avLst/>
            </a:prstGeom>
          </p:spPr>
        </p:pic>
        <p:sp>
          <p:nvSpPr>
            <p:cNvPr id="148" name="textbox 148"/>
            <p:cNvSpPr/>
            <p:nvPr/>
          </p:nvSpPr>
          <p:spPr>
            <a:xfrm>
              <a:off x="-12700" y="-12700"/>
              <a:ext cx="2517139" cy="6925944"/>
            </a:xfrm>
            <a:prstGeom prst="rect">
              <a:avLst/>
            </a:prstGeom>
          </p:spPr>
          <p:txBody>
            <a:bodyPr vert="horz" wrap="square" lIns="0" tIns="0" rIns="0" bIns="0"/>
            <a:lstStyle/>
            <a:p>
              <a:pPr algn="l" rtl="0" eaLnBrk="0">
                <a:lnSpc>
                  <a:spcPct val="100000"/>
                </a:lnSpc>
                <a:tabLst/>
              </a:pPr>
              <a:endParaRPr lang="Arial" altLang="Arial" sz="1000" dirty="0"/>
            </a:p>
            <a:p>
              <a:pPr algn="l" rtl="0" eaLnBrk="0">
                <a:lnSpc>
                  <a:spcPct val="100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101000"/>
                </a:lnSpc>
                <a:tabLst/>
              </a:pPr>
              <a:endParaRPr lang="Arial" altLang="Arial" sz="1000" dirty="0"/>
            </a:p>
            <a:p>
              <a:pPr algn="l" rtl="0" eaLnBrk="0">
                <a:lnSpc>
                  <a:spcPct val="8597"/>
                </a:lnSpc>
                <a:tabLst/>
              </a:pPr>
              <a:endParaRPr lang="Arial" altLang="Arial" sz="100" dirty="0"/>
            </a:p>
            <a:p>
              <a:pPr marL="702944" algn="l" rtl="0" eaLnBrk="0">
                <a:lnSpc>
                  <a:spcPct val="85000"/>
                </a:lnSpc>
                <a:tabLst/>
              </a:pPr>
              <a:r>
                <a:rPr sz="1500" kern="0" spc="50" dirty="0">
                  <a:solidFill>
                    <a:srgbClr val="FFFFFF">
                      <a:alpha val="100000"/>
                    </a:srgbClr>
                  </a:solidFill>
                  <a:latin typeface="Arial"/>
                  <a:ea typeface="Arial"/>
                  <a:cs typeface="Arial"/>
                </a:rPr>
                <a:t>CONTENTS</a:t>
              </a:r>
              <a:endParaRPr lang="Arial" altLang="Arial" sz="1500" dirty="0"/>
            </a:p>
            <a:p>
              <a:pPr algn="l" rtl="0" eaLnBrk="0">
                <a:lnSpc>
                  <a:spcPct val="107000"/>
                </a:lnSpc>
                <a:tabLst/>
              </a:pPr>
              <a:endParaRPr lang="Arial" altLang="Arial" sz="1000" dirty="0"/>
            </a:p>
            <a:p>
              <a:pPr algn="l" rtl="0" eaLnBrk="0">
                <a:lnSpc>
                  <a:spcPct val="9483"/>
                </a:lnSpc>
                <a:tabLst/>
              </a:pPr>
              <a:endParaRPr lang="Arial" altLang="Arial" sz="100" dirty="0"/>
            </a:p>
            <a:p>
              <a:pPr marL="744855" algn="l" rtl="0" eaLnBrk="0">
                <a:lnSpc>
                  <a:spcPct val="85000"/>
                </a:lnSpc>
                <a:tabLst/>
              </a:pPr>
              <a:r>
                <a:rPr sz="2800" kern="0" spc="220" dirty="0">
                  <a:solidFill>
                    <a:srgbClr val="FFFFFF">
                      <a:alpha val="100000"/>
                    </a:srgbClr>
                  </a:solidFill>
                  <a:latin typeface="Microsoft YaHei"/>
                  <a:ea typeface="Microsoft YaHei"/>
                  <a:cs typeface="Microsoft YaHei"/>
                </a:rPr>
                <a:t>目录</a:t>
              </a:r>
              <a:endParaRPr lang="Microsoft YaHei" altLang="Microsoft YaHei" sz="2800" dirty="0"/>
            </a:p>
          </p:txBody>
        </p:sp>
      </p:grpSp>
      <p:graphicFrame>
        <p:nvGraphicFramePr>
          <p:cNvPr id="150" name="table 150"/>
          <p:cNvGraphicFramePr>
            <a:graphicFrameLocks noGrp="1"/>
          </p:cNvGraphicFramePr>
          <p:nvPr/>
        </p:nvGraphicFramePr>
        <p:xfrm>
          <a:off x="3086770" y="1260586"/>
          <a:ext cx="2397759" cy="3465830"/>
        </p:xfrm>
        <a:graphic>
          <a:graphicData uri="http://schemas.openxmlformats.org/drawingml/2006/table">
            <a:tbl>
              <a:tblPr/>
              <a:tblGrid>
                <a:gridCol w="2397760"/>
              </a:tblGrid>
              <a:tr h="1725295">
                <a:tc>
                  <a:txBody>
                    <a:bodyPr/>
                    <a:lstStyle/>
                    <a:p>
                      <a:pPr algn="l" rtl="0" eaLnBrk="0">
                        <a:lnSpc>
                          <a:spcPct val="105000"/>
                        </a:lnSpc>
                        <a:tabLst/>
                      </a:pPr>
                      <a:endParaRPr lang="Arial" altLang="Arial" sz="900" dirty="0"/>
                    </a:p>
                    <a:p>
                      <a:pPr algn="l" rtl="0" eaLnBrk="0">
                        <a:lnSpc>
                          <a:spcPct val="90000"/>
                        </a:lnSpc>
                        <a:spcBef>
                          <a:spcPts val="3"/>
                        </a:spcBef>
                        <a:tabLst/>
                      </a:pPr>
                      <a:r>
                        <a:rPr sz="1400" b="1" kern="0" spc="0" dirty="0">
                          <a:solidFill>
                            <a:srgbClr val="404040">
                              <a:alpha val="100000"/>
                            </a:srgbClr>
                          </a:solidFill>
                          <a:latin typeface="Arial"/>
                          <a:ea typeface="Arial"/>
                          <a:cs typeface="Arial"/>
                        </a:rPr>
                        <a:t>01   </a:t>
                      </a:r>
                      <a:r>
                        <a:rPr sz="1400" kern="0" spc="0" dirty="0">
                          <a:solidFill>
                            <a:srgbClr val="404040">
                              <a:alpha val="100000"/>
                            </a:srgbClr>
                          </a:solidFill>
                          <a:latin typeface="Microsoft YaHei"/>
                          <a:ea typeface="Microsoft YaHei"/>
                          <a:cs typeface="Microsoft YaHei"/>
                        </a:rPr>
                        <a:t>奢侈品小程序</a:t>
                      </a:r>
                      <a:r>
                        <a:rPr sz="1400" kern="0" spc="-10" dirty="0">
                          <a:solidFill>
                            <a:srgbClr val="404040">
                              <a:alpha val="100000"/>
                            </a:srgbClr>
                          </a:solidFill>
                          <a:latin typeface="Microsoft YaHei"/>
                          <a:ea typeface="Microsoft YaHei"/>
                          <a:cs typeface="Microsoft YaHei"/>
                        </a:rPr>
                        <a:t>运营分析</a:t>
                      </a:r>
                      <a:endParaRPr lang="Microsoft YaHei" altLang="Microsoft YaHei" sz="1400" dirty="0"/>
                    </a:p>
                    <a:p>
                      <a:pPr algn="l" rtl="0" eaLnBrk="0">
                        <a:lnSpc>
                          <a:spcPct val="106000"/>
                        </a:lnSpc>
                        <a:tabLst/>
                      </a:pPr>
                      <a:endParaRPr lang="Arial" altLang="Arial" sz="700" dirty="0"/>
                    </a:p>
                    <a:p>
                      <a:pPr marL="351154" indent="5080" algn="l" rtl="0" eaLnBrk="0">
                        <a:lnSpc>
                          <a:spcPct val="89000"/>
                        </a:lnSpc>
                        <a:tabLst/>
                      </a:pPr>
                      <a:r>
                        <a:rPr sz="1100" kern="0" spc="-20" dirty="0">
                          <a:solidFill>
                            <a:srgbClr val="7F7F7F">
                              <a:alpha val="100000"/>
                            </a:srgbClr>
                          </a:solidFill>
                          <a:latin typeface="Arial"/>
                          <a:ea typeface="Arial"/>
                          <a:cs typeface="Arial"/>
                        </a:rPr>
                        <a:t>Luxury mini-prog</a:t>
                      </a:r>
                      <a:r>
                        <a:rPr sz="1100" kern="0" spc="-30" dirty="0">
                          <a:solidFill>
                            <a:srgbClr val="7F7F7F">
                              <a:alpha val="100000"/>
                            </a:srgbClr>
                          </a:solidFill>
                          <a:latin typeface="Arial"/>
                          <a:ea typeface="Arial"/>
                          <a:cs typeface="Arial"/>
                        </a:rPr>
                        <a:t>rams operation</a:t>
                      </a:r>
                      <a:r>
                        <a:rPr sz="1100" kern="0" spc="-10" dirty="0">
                          <a:solidFill>
                            <a:srgbClr val="7F7F7F">
                              <a:alpha val="100000"/>
                            </a:srgbClr>
                          </a:solidFill>
                          <a:latin typeface="Arial"/>
                          <a:ea typeface="Arial"/>
                          <a:cs typeface="Arial"/>
                        </a:rPr>
                        <a:t>     </a:t>
                      </a:r>
                      <a:r>
                        <a:rPr sz="1100" kern="0" spc="-30" dirty="0">
                          <a:solidFill>
                            <a:srgbClr val="7F7F7F">
                              <a:alpha val="100000"/>
                            </a:srgbClr>
                          </a:solidFill>
                          <a:latin typeface="Arial"/>
                          <a:ea typeface="Arial"/>
                          <a:cs typeface="Arial"/>
                        </a:rPr>
                        <a:t>analysis</a:t>
                      </a:r>
                      <a:endParaRPr lang="Arial" altLang="Arial" sz="1100" dirty="0"/>
                    </a:p>
                  </a:txBody>
                  <a:tcPr marL="0" marR="0" marT="0" marB="0" vert="horz">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740535">
                <a:tc>
                  <a:txBody>
                    <a:bodyPr/>
                    <a:lstStyle/>
                    <a:p>
                      <a:pPr algn="l" rtl="0" eaLnBrk="0">
                        <a:lnSpc>
                          <a:spcPct val="105000"/>
                        </a:lnSpc>
                        <a:tabLst/>
                      </a:pPr>
                      <a:endParaRPr lang="Arial" altLang="Arial" sz="900" dirty="0"/>
                    </a:p>
                    <a:p>
                      <a:pPr algn="l" rtl="0" eaLnBrk="0">
                        <a:lnSpc>
                          <a:spcPct val="90000"/>
                        </a:lnSpc>
                        <a:spcBef>
                          <a:spcPts val="2"/>
                        </a:spcBef>
                        <a:tabLst/>
                      </a:pPr>
                      <a:r>
                        <a:rPr sz="2100" b="1" kern="0" spc="0" baseline="7441" dirty="0">
                          <a:solidFill>
                            <a:srgbClr val="404040">
                              <a:alpha val="100000"/>
                            </a:srgbClr>
                          </a:solidFill>
                          <a:latin typeface="Arial"/>
                          <a:ea typeface="Arial"/>
                          <a:cs typeface="Arial"/>
                        </a:rPr>
                        <a:t>02</a:t>
                      </a:r>
                      <a:r>
                        <a:rPr sz="1300" b="1" kern="0" spc="0" dirty="0">
                          <a:solidFill>
                            <a:srgbClr val="404040">
                              <a:alpha val="100000"/>
                            </a:srgbClr>
                          </a:solidFill>
                          <a:latin typeface="Arial"/>
                          <a:ea typeface="Arial"/>
                          <a:cs typeface="Arial"/>
                        </a:rPr>
                        <a:t>   </a:t>
                      </a:r>
                      <a:r>
                        <a:rPr sz="1400" kern="0" spc="0" dirty="0">
                          <a:solidFill>
                            <a:srgbClr val="404040">
                              <a:alpha val="100000"/>
                            </a:srgbClr>
                          </a:solidFill>
                          <a:latin typeface="Microsoft YaHei"/>
                          <a:ea typeface="Microsoft YaHei"/>
                          <a:cs typeface="Microsoft YaHei"/>
                        </a:rPr>
                        <a:t>奢侈品展示广告投放分析</a:t>
                      </a:r>
                      <a:endParaRPr lang="Microsoft YaHei" altLang="Microsoft YaHei" sz="1400" dirty="0"/>
                    </a:p>
                    <a:p>
                      <a:pPr algn="l" rtl="0" eaLnBrk="0">
                        <a:lnSpc>
                          <a:spcPct val="105000"/>
                        </a:lnSpc>
                        <a:tabLst/>
                      </a:pPr>
                      <a:endParaRPr lang="Arial" altLang="Arial" sz="800" dirty="0"/>
                    </a:p>
                    <a:p>
                      <a:pPr marL="356234" algn="l" rtl="0" eaLnBrk="0">
                        <a:lnSpc>
                          <a:spcPct val="89000"/>
                        </a:lnSpc>
                        <a:spcBef>
                          <a:spcPts val="3"/>
                        </a:spcBef>
                        <a:tabLst/>
                      </a:pPr>
                      <a:r>
                        <a:rPr sz="1100" kern="0" spc="-20" dirty="0">
                          <a:solidFill>
                            <a:srgbClr val="7F7F7F">
                              <a:alpha val="100000"/>
                            </a:srgbClr>
                          </a:solidFill>
                          <a:latin typeface="Arial"/>
                          <a:ea typeface="Arial"/>
                          <a:cs typeface="Arial"/>
                        </a:rPr>
                        <a:t>Luxury Display Adverti</a:t>
                      </a:r>
                      <a:r>
                        <a:rPr sz="1100" kern="0" spc="-30" dirty="0">
                          <a:solidFill>
                            <a:srgbClr val="7F7F7F">
                              <a:alpha val="100000"/>
                            </a:srgbClr>
                          </a:solidFill>
                          <a:latin typeface="Arial"/>
                          <a:ea typeface="Arial"/>
                          <a:cs typeface="Arial"/>
                        </a:rPr>
                        <a:t>sing              </a:t>
                      </a:r>
                      <a:r>
                        <a:rPr sz="1100" kern="0" spc="-30" dirty="0">
                          <a:solidFill>
                            <a:srgbClr val="7F7F7F">
                              <a:alpha val="100000"/>
                            </a:srgbClr>
                          </a:solidFill>
                          <a:latin typeface="Arial"/>
                          <a:ea typeface="Arial"/>
                          <a:cs typeface="Arial"/>
                        </a:rPr>
                        <a:t>Placement Analysis</a:t>
                      </a:r>
                      <a:endParaRPr lang="Arial" altLang="Arial" sz="1100" dirty="0"/>
                    </a:p>
                  </a:txBody>
                  <a:tcPr marL="0" marR="0" marT="0" marB="0" vert="horz">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bl>
          </a:graphicData>
        </a:graphic>
      </p:graphicFrame>
      <p:graphicFrame>
        <p:nvGraphicFramePr>
          <p:cNvPr id="152" name="table 152"/>
          <p:cNvGraphicFramePr>
            <a:graphicFrameLocks noGrp="1"/>
          </p:cNvGraphicFramePr>
          <p:nvPr/>
        </p:nvGraphicFramePr>
        <p:xfrm>
          <a:off x="5891766" y="2984068"/>
          <a:ext cx="2472690" cy="1120140"/>
        </p:xfrm>
        <a:graphic>
          <a:graphicData uri="http://schemas.openxmlformats.org/drawingml/2006/table">
            <a:tbl>
              <a:tblPr/>
              <a:tblGrid>
                <a:gridCol w="257809"/>
                <a:gridCol w="2214880"/>
              </a:tblGrid>
              <a:tr h="400684">
                <a:tc>
                  <a:txBody>
                    <a:bodyPr/>
                    <a:lstStyle/>
                    <a:p>
                      <a:pPr algn="l" rtl="0" eaLnBrk="0">
                        <a:lnSpc>
                          <a:spcPct val="117000"/>
                        </a:lnSpc>
                        <a:tabLst/>
                      </a:pPr>
                      <a:endParaRPr lang="Arial" altLang="Arial" sz="1000" dirty="0"/>
                    </a:p>
                    <a:p>
                      <a:pPr algn="l" rtl="0" eaLnBrk="0">
                        <a:lnSpc>
                          <a:spcPct val="9664"/>
                        </a:lnSpc>
                        <a:tabLst/>
                      </a:pPr>
                      <a:endParaRPr lang="Arial" altLang="Arial" sz="100" dirty="0"/>
                    </a:p>
                    <a:p>
                      <a:pPr marL="14604" algn="l" rtl="0" eaLnBrk="0">
                        <a:lnSpc>
                          <a:spcPct val="80000"/>
                        </a:lnSpc>
                        <a:tabLst/>
                      </a:pPr>
                      <a:r>
                        <a:rPr sz="1000" kern="0" spc="-20" dirty="0">
                          <a:solidFill>
                            <a:srgbClr val="7F7F7F">
                              <a:alpha val="100000"/>
                            </a:srgbClr>
                          </a:solidFill>
                          <a:latin typeface="Arial"/>
                          <a:ea typeface="Arial"/>
                          <a:cs typeface="Arial"/>
                        </a:rPr>
                        <a:t>2.1</a:t>
                      </a:r>
                      <a:endParaRPr lang="Arial" altLang="Arial" sz="1000" dirty="0"/>
                    </a:p>
                  </a:txBody>
                  <a:tcPr marL="0" marR="0" marT="0" marB="0" vert="horz">
                    <a:lnL>
                      <a:noFill/>
                    </a:lnL>
                    <a:lnR>
                      <a:noFill/>
                    </a:lnR>
                    <a:lnT w="12700" cap="flat" cmpd="sng" algn="ctr">
                      <a:solidFill>
                        <a:srgbClr val="40404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9000"/>
                        </a:lnSpc>
                        <a:tabLst/>
                      </a:pPr>
                      <a:endParaRPr lang="Arial" altLang="Arial" sz="1000" dirty="0"/>
                    </a:p>
                    <a:p>
                      <a:pPr algn="l" rtl="0" eaLnBrk="0">
                        <a:lnSpc>
                          <a:spcPct val="8739"/>
                        </a:lnSpc>
                        <a:tabLst/>
                      </a:pPr>
                      <a:endParaRPr lang="Arial" altLang="Arial" sz="100" dirty="0"/>
                    </a:p>
                    <a:p>
                      <a:pPr marL="94614" algn="l" rtl="0" eaLnBrk="0">
                        <a:lnSpc>
                          <a:spcPct val="90000"/>
                        </a:lnSpc>
                        <a:tabLst/>
                      </a:pPr>
                      <a:r>
                        <a:rPr sz="1000" kern="0" spc="-10" dirty="0">
                          <a:solidFill>
                            <a:srgbClr val="7F7F7F">
                              <a:alpha val="100000"/>
                            </a:srgbClr>
                          </a:solidFill>
                          <a:latin typeface="Microsoft YaHei"/>
                          <a:ea typeface="Microsoft YaHei"/>
                          <a:cs typeface="Microsoft YaHei"/>
                        </a:rPr>
                        <a:t>展示广告投放行业概览</a:t>
                      </a:r>
                      <a:endParaRPr lang="Microsoft YaHei" altLang="Microsoft YaHei" sz="1000" dirty="0"/>
                    </a:p>
                  </a:txBody>
                  <a:tcPr marL="0" marR="0" marT="0" marB="0" vert="horz">
                    <a:lnL>
                      <a:noFill/>
                    </a:lnL>
                    <a:lnR>
                      <a:noFill/>
                    </a:lnR>
                    <a:lnT w="12700" cap="flat" cmpd="sng" algn="ctr">
                      <a:solidFill>
                        <a:srgbClr val="40404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362584">
                <a:tc>
                  <a:txBody>
                    <a:bodyPr/>
                    <a:lstStyle/>
                    <a:p>
                      <a:pPr algn="l" rtl="0" eaLnBrk="0">
                        <a:lnSpc>
                          <a:spcPct val="111000"/>
                        </a:lnSpc>
                        <a:tabLst/>
                      </a:pPr>
                      <a:endParaRPr lang="Arial" altLang="Arial" sz="800" dirty="0"/>
                    </a:p>
                    <a:p>
                      <a:pPr marL="14604" algn="l" rtl="0" eaLnBrk="0">
                        <a:lnSpc>
                          <a:spcPct val="80000"/>
                        </a:lnSpc>
                        <a:spcBef>
                          <a:spcPts val="3"/>
                        </a:spcBef>
                        <a:tabLst/>
                      </a:pPr>
                      <a:r>
                        <a:rPr sz="1000" kern="0" spc="-20" dirty="0">
                          <a:solidFill>
                            <a:srgbClr val="7F7F7F">
                              <a:alpha val="100000"/>
                            </a:srgbClr>
                          </a:solidFill>
                          <a:latin typeface="Arial"/>
                          <a:ea typeface="Arial"/>
                          <a:cs typeface="Arial"/>
                        </a:rPr>
                        <a:t>2.2</a:t>
                      </a:r>
                      <a:endParaRPr lang="Arial" altLang="Arial"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1000"/>
                        </a:lnSpc>
                        <a:tabLst/>
                      </a:pPr>
                      <a:endParaRPr lang="Arial" altLang="Arial" sz="800" dirty="0"/>
                    </a:p>
                    <a:p>
                      <a:pPr marL="94614" algn="l" rtl="0" eaLnBrk="0">
                        <a:lnSpc>
                          <a:spcPct val="90000"/>
                        </a:lnSpc>
                        <a:spcBef>
                          <a:spcPts val="2"/>
                        </a:spcBef>
                        <a:tabLst/>
                      </a:pPr>
                      <a:r>
                        <a:rPr sz="1000" kern="0" spc="-10" dirty="0">
                          <a:solidFill>
                            <a:srgbClr val="7F7F7F">
                              <a:alpha val="100000"/>
                            </a:srgbClr>
                          </a:solidFill>
                          <a:latin typeface="Microsoft YaHei"/>
                          <a:ea typeface="Microsoft YaHei"/>
                          <a:cs typeface="Microsoft YaHei"/>
                        </a:rPr>
                        <a:t>展示广告细分行业分析</a:t>
                      </a:r>
                      <a:endParaRPr lang="Microsoft YaHei" altLang="Microsoft YaHei"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356870">
                <a:tc gridSpan="2">
                  <a:txBody>
                    <a:bodyPr/>
                    <a:lstStyle/>
                    <a:p>
                      <a:pPr algn="l" rtl="0" eaLnBrk="0">
                        <a:lnSpc>
                          <a:spcPct val="107000"/>
                        </a:lnSpc>
                        <a:tabLst/>
                      </a:pPr>
                      <a:endParaRPr lang="Arial" altLang="Arial" sz="700" dirty="0"/>
                    </a:p>
                    <a:p>
                      <a:pPr marL="14604" algn="l" rtl="0" eaLnBrk="0">
                        <a:lnSpc>
                          <a:spcPct val="90000"/>
                        </a:lnSpc>
                        <a:spcBef>
                          <a:spcPts val="2"/>
                        </a:spcBef>
                        <a:tabLst/>
                      </a:pPr>
                      <a:r>
                        <a:rPr sz="1000" kern="0" spc="-10" dirty="0">
                          <a:solidFill>
                            <a:srgbClr val="7F7F7F">
                              <a:alpha val="100000"/>
                            </a:srgbClr>
                          </a:solidFill>
                          <a:latin typeface="Arial"/>
                          <a:ea typeface="Arial"/>
                          <a:cs typeface="Arial"/>
                        </a:rPr>
                        <a:t>2.3</a:t>
                      </a:r>
                      <a:r>
                        <a:rPr sz="1000" kern="0" spc="50" dirty="0">
                          <a:solidFill>
                            <a:srgbClr val="7F7F7F">
                              <a:alpha val="100000"/>
                            </a:srgbClr>
                          </a:solidFill>
                          <a:latin typeface="Arial"/>
                          <a:ea typeface="Arial"/>
                          <a:cs typeface="Arial"/>
                        </a:rPr>
                        <a:t>    </a:t>
                      </a:r>
                      <a:r>
                        <a:rPr sz="1000" kern="0" spc="-10" dirty="0">
                          <a:solidFill>
                            <a:srgbClr val="7F7F7F">
                              <a:alpha val="100000"/>
                            </a:srgbClr>
                          </a:solidFill>
                          <a:latin typeface="Verdana"/>
                          <a:ea typeface="Verdana"/>
                          <a:cs typeface="Verdana"/>
                        </a:rPr>
                        <a:t>TOP</a:t>
                      </a:r>
                      <a:r>
                        <a:rPr sz="1000" kern="0" spc="-10" dirty="0">
                          <a:solidFill>
                            <a:srgbClr val="7F7F7F">
                              <a:alpha val="100000"/>
                            </a:srgbClr>
                          </a:solidFill>
                          <a:latin typeface="Microsoft YaHei"/>
                          <a:ea typeface="Microsoft YaHei"/>
                          <a:cs typeface="Microsoft YaHei"/>
                        </a:rPr>
                        <a:t>广告主榜单</a:t>
                      </a:r>
                      <a:endParaRPr lang="Microsoft YaHei" altLang="Microsoft YaHei"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graphicFrame>
        <p:nvGraphicFramePr>
          <p:cNvPr id="154" name="table 154"/>
          <p:cNvGraphicFramePr>
            <a:graphicFrameLocks noGrp="1"/>
          </p:cNvGraphicFramePr>
          <p:nvPr/>
        </p:nvGraphicFramePr>
        <p:xfrm>
          <a:off x="5895657" y="1261731"/>
          <a:ext cx="2472690" cy="1110615"/>
        </p:xfrm>
        <a:graphic>
          <a:graphicData uri="http://schemas.openxmlformats.org/drawingml/2006/table">
            <a:tbl>
              <a:tblPr/>
              <a:tblGrid>
                <a:gridCol w="245744"/>
                <a:gridCol w="2226945"/>
              </a:tblGrid>
              <a:tr h="389890">
                <a:tc>
                  <a:txBody>
                    <a:bodyPr/>
                    <a:lstStyle/>
                    <a:p>
                      <a:pPr algn="l" rtl="0" eaLnBrk="0">
                        <a:lnSpc>
                          <a:spcPct val="110000"/>
                        </a:lnSpc>
                        <a:tabLst/>
                      </a:pPr>
                      <a:endParaRPr lang="Arial" altLang="Arial" sz="1000" dirty="0"/>
                    </a:p>
                    <a:p>
                      <a:pPr marL="24765" algn="l" rtl="0" eaLnBrk="0">
                        <a:lnSpc>
                          <a:spcPct val="80000"/>
                        </a:lnSpc>
                        <a:spcBef>
                          <a:spcPts val="1"/>
                        </a:spcBef>
                        <a:tabLst/>
                      </a:pPr>
                      <a:r>
                        <a:rPr sz="1000" kern="0" spc="-50" dirty="0">
                          <a:solidFill>
                            <a:srgbClr val="7F7F7F">
                              <a:alpha val="100000"/>
                            </a:srgbClr>
                          </a:solidFill>
                          <a:latin typeface="Arial"/>
                          <a:ea typeface="Arial"/>
                          <a:cs typeface="Arial"/>
                        </a:rPr>
                        <a:t>1.1</a:t>
                      </a:r>
                      <a:endParaRPr lang="Arial" altLang="Arial" sz="1000" dirty="0"/>
                    </a:p>
                  </a:txBody>
                  <a:tcPr marL="0" marR="0" marT="0" marB="0" vert="horz">
                    <a:lnL>
                      <a:noFill/>
                    </a:lnL>
                    <a:lnR>
                      <a:noFill/>
                    </a:lnR>
                    <a:lnT w="12700" cap="flat" cmpd="sng" algn="ctr">
                      <a:solidFill>
                        <a:srgbClr val="40404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2000"/>
                        </a:lnSpc>
                        <a:tabLst/>
                      </a:pPr>
                      <a:endParaRPr lang="Arial" altLang="Arial" sz="1000" dirty="0"/>
                    </a:p>
                    <a:p>
                      <a:pPr marL="107314" algn="l" rtl="0" eaLnBrk="0">
                        <a:lnSpc>
                          <a:spcPct val="90000"/>
                        </a:lnSpc>
                        <a:tabLst/>
                      </a:pPr>
                      <a:r>
                        <a:rPr sz="1000" kern="0" spc="-10" dirty="0">
                          <a:solidFill>
                            <a:srgbClr val="7F7F7F">
                              <a:alpha val="100000"/>
                            </a:srgbClr>
                          </a:solidFill>
                          <a:latin typeface="Microsoft YaHei"/>
                          <a:ea typeface="Microsoft YaHei"/>
                          <a:cs typeface="Microsoft YaHei"/>
                        </a:rPr>
                        <a:t>小程序行业概览</a:t>
                      </a:r>
                      <a:endParaRPr lang="Microsoft YaHei" altLang="Microsoft YaHei" sz="1000" dirty="0"/>
                    </a:p>
                  </a:txBody>
                  <a:tcPr marL="0" marR="0" marT="0" marB="0" vert="horz">
                    <a:lnL>
                      <a:noFill/>
                    </a:lnL>
                    <a:lnR>
                      <a:noFill/>
                    </a:lnR>
                    <a:lnT w="12700" cap="flat" cmpd="sng" algn="ctr">
                      <a:solidFill>
                        <a:srgbClr val="40404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358775">
                <a:tc>
                  <a:txBody>
                    <a:bodyPr/>
                    <a:lstStyle/>
                    <a:p>
                      <a:pPr algn="l" rtl="0" eaLnBrk="0">
                        <a:lnSpc>
                          <a:spcPct val="110000"/>
                        </a:lnSpc>
                        <a:tabLst/>
                      </a:pPr>
                      <a:endParaRPr lang="Arial" altLang="Arial" sz="800" dirty="0"/>
                    </a:p>
                    <a:p>
                      <a:pPr marL="24765" algn="l" rtl="0" eaLnBrk="0">
                        <a:lnSpc>
                          <a:spcPct val="80000"/>
                        </a:lnSpc>
                        <a:spcBef>
                          <a:spcPts val="3"/>
                        </a:spcBef>
                        <a:tabLst/>
                      </a:pPr>
                      <a:r>
                        <a:rPr sz="1000" kern="0" spc="-50" dirty="0">
                          <a:solidFill>
                            <a:srgbClr val="7F7F7F">
                              <a:alpha val="100000"/>
                            </a:srgbClr>
                          </a:solidFill>
                          <a:latin typeface="Arial"/>
                          <a:ea typeface="Arial"/>
                          <a:cs typeface="Arial"/>
                        </a:rPr>
                        <a:t>1.2</a:t>
                      </a:r>
                      <a:endParaRPr lang="Arial" altLang="Arial"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eaLnBrk="0">
                        <a:lnSpc>
                          <a:spcPct val="100000"/>
                        </a:lnSpc>
                        <a:tabLst/>
                      </a:pPr>
                      <a:endParaRPr lang="Arial" altLang="Arial" sz="800" dirty="0"/>
                    </a:p>
                    <a:p>
                      <a:pPr marL="107314" algn="l" rtl="0" eaLnBrk="0">
                        <a:lnSpc>
                          <a:spcPct val="90000"/>
                        </a:lnSpc>
                        <a:spcBef>
                          <a:spcPts val="2"/>
                        </a:spcBef>
                        <a:tabLst/>
                      </a:pPr>
                      <a:r>
                        <a:rPr sz="1000" kern="0" spc="-10" dirty="0">
                          <a:solidFill>
                            <a:srgbClr val="7F7F7F">
                              <a:alpha val="100000"/>
                            </a:srgbClr>
                          </a:solidFill>
                          <a:latin typeface="Microsoft YaHei"/>
                          <a:ea typeface="Microsoft YaHei"/>
                          <a:cs typeface="Microsoft YaHei"/>
                        </a:rPr>
                        <a:t>小程序细分行业分析</a:t>
                      </a:r>
                      <a:endParaRPr lang="Microsoft YaHei" altLang="Microsoft YaHei"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361950">
                <a:tc gridSpan="2">
                  <a:txBody>
                    <a:bodyPr/>
                    <a:lstStyle/>
                    <a:p>
                      <a:pPr algn="l" rtl="0" eaLnBrk="0">
                        <a:lnSpc>
                          <a:spcPct val="112000"/>
                        </a:lnSpc>
                        <a:tabLst/>
                      </a:pPr>
                      <a:endParaRPr lang="Arial" altLang="Arial" sz="700" dirty="0"/>
                    </a:p>
                    <a:p>
                      <a:pPr marL="24765" algn="l" rtl="0" eaLnBrk="0">
                        <a:lnSpc>
                          <a:spcPct val="90000"/>
                        </a:lnSpc>
                        <a:spcBef>
                          <a:spcPts val="4"/>
                        </a:spcBef>
                        <a:tabLst/>
                      </a:pPr>
                      <a:r>
                        <a:rPr sz="1000" kern="0" spc="-20" dirty="0">
                          <a:solidFill>
                            <a:srgbClr val="7F7F7F">
                              <a:alpha val="100000"/>
                            </a:srgbClr>
                          </a:solidFill>
                          <a:latin typeface="Arial"/>
                          <a:ea typeface="Arial"/>
                          <a:cs typeface="Arial"/>
                        </a:rPr>
                        <a:t>1.3</a:t>
                      </a:r>
                      <a:r>
                        <a:rPr sz="1000" kern="0" spc="60" dirty="0">
                          <a:solidFill>
                            <a:srgbClr val="7F7F7F">
                              <a:alpha val="100000"/>
                            </a:srgbClr>
                          </a:solidFill>
                          <a:latin typeface="Arial"/>
                          <a:ea typeface="Arial"/>
                          <a:cs typeface="Arial"/>
                        </a:rPr>
                        <a:t>    </a:t>
                      </a:r>
                      <a:r>
                        <a:rPr sz="1000" kern="0" spc="-20" dirty="0">
                          <a:solidFill>
                            <a:srgbClr val="7F7F7F">
                              <a:alpha val="100000"/>
                            </a:srgbClr>
                          </a:solidFill>
                          <a:latin typeface="Verdana"/>
                          <a:ea typeface="Verdana"/>
                          <a:cs typeface="Verdana"/>
                        </a:rPr>
                        <a:t>TOP</a:t>
                      </a:r>
                      <a:r>
                        <a:rPr sz="1000" kern="0" spc="-20" dirty="0">
                          <a:solidFill>
                            <a:srgbClr val="7F7F7F">
                              <a:alpha val="100000"/>
                            </a:srgbClr>
                          </a:solidFill>
                          <a:latin typeface="Microsoft YaHei"/>
                          <a:ea typeface="Microsoft YaHei"/>
                          <a:cs typeface="Microsoft YaHei"/>
                        </a:rPr>
                        <a:t>小程序榜单</a:t>
                      </a:r>
                      <a:endParaRPr lang="Microsoft YaHei" altLang="Microsoft YaHei" sz="1000" dirty="0"/>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a:p>
                  </a:txBody>
                  <a:tcPr marL="0" marR="0" marT="0" marB="0" vert="horz">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156" name="textbox 156"/>
          <p:cNvSpPr/>
          <p:nvPr/>
        </p:nvSpPr>
        <p:spPr>
          <a:xfrm>
            <a:off x="3074102" y="4839893"/>
            <a:ext cx="1613535" cy="475615"/>
          </a:xfrm>
          <a:prstGeom prst="rect">
            <a:avLst/>
          </a:prstGeom>
        </p:spPr>
        <p:txBody>
          <a:bodyPr vert="horz" wrap="square" lIns="0" tIns="0" rIns="0" bIns="0"/>
          <a:lstStyle/>
          <a:p>
            <a:pPr algn="l" rtl="0" eaLnBrk="0">
              <a:lnSpc>
                <a:spcPct val="89282"/>
              </a:lnSpc>
              <a:tabLst/>
            </a:pPr>
            <a:endParaRPr lang="Arial" altLang="Arial" sz="100" dirty="0"/>
          </a:p>
          <a:p>
            <a:pPr marL="12700" algn="l" rtl="0" eaLnBrk="0">
              <a:lnSpc>
                <a:spcPct val="81000"/>
              </a:lnSpc>
              <a:tabLst/>
            </a:pPr>
            <a:r>
              <a:rPr sz="2100" b="1" kern="0" spc="-10" baseline="4960" dirty="0">
                <a:solidFill>
                  <a:srgbClr val="404040">
                    <a:alpha val="100000"/>
                  </a:srgbClr>
                </a:solidFill>
                <a:latin typeface="Arial"/>
                <a:ea typeface="Arial"/>
                <a:cs typeface="Arial"/>
              </a:rPr>
              <a:t>03</a:t>
            </a:r>
            <a:r>
              <a:rPr sz="1300" b="1" kern="0" spc="50" dirty="0">
                <a:solidFill>
                  <a:srgbClr val="404040">
                    <a:alpha val="100000"/>
                  </a:srgbClr>
                </a:solidFill>
                <a:latin typeface="Arial"/>
                <a:ea typeface="Arial"/>
                <a:cs typeface="Arial"/>
              </a:rPr>
              <a:t>   </a:t>
            </a:r>
            <a:r>
              <a:rPr sz="1400" kern="0" spc="-10" dirty="0">
                <a:solidFill>
                  <a:srgbClr val="404040">
                    <a:alpha val="100000"/>
                  </a:srgbClr>
                </a:solidFill>
                <a:latin typeface="Microsoft YaHei"/>
                <a:ea typeface="Microsoft YaHei"/>
                <a:cs typeface="Microsoft YaHei"/>
              </a:rPr>
              <a:t>奢侈品价值榜单</a:t>
            </a:r>
            <a:endParaRPr lang="Microsoft YaHei" altLang="Microsoft YaHei" sz="1400" dirty="0"/>
          </a:p>
          <a:p>
            <a:pPr marL="381634" algn="l" rtl="0" eaLnBrk="0">
              <a:lnSpc>
                <a:spcPts val="2172"/>
              </a:lnSpc>
              <a:tabLst/>
            </a:pPr>
            <a:r>
              <a:rPr sz="1100" kern="0" spc="-30" dirty="0">
                <a:solidFill>
                  <a:srgbClr val="7F7F7F">
                    <a:alpha val="100000"/>
                  </a:srgbClr>
                </a:solidFill>
                <a:latin typeface="Arial"/>
                <a:ea typeface="Arial"/>
                <a:cs typeface="Arial"/>
              </a:rPr>
              <a:t>Luxury Value List</a:t>
            </a:r>
            <a:endParaRPr lang="Arial" altLang="Arial" sz="1100" dirty="0"/>
          </a:p>
        </p:txBody>
      </p:sp>
      <p:pic>
        <p:nvPicPr>
          <p:cNvPr id="158" name="picture 158"/>
          <p:cNvPicPr>
            <a:picLocks noChangeAspect="1"/>
          </p:cNvPicPr>
          <p:nvPr/>
        </p:nvPicPr>
        <p:blipFill>
          <a:blip r:embed="rId3"/>
          <a:stretch>
            <a:fillRect/>
          </a:stretch>
        </p:blipFill>
        <p:spPr>
          <a:xfrm rot="21600000">
            <a:off x="7878892" y="289233"/>
            <a:ext cx="988988" cy="490439"/>
          </a:xfrm>
          <a:prstGeom prst="rect">
            <a:avLst/>
          </a:prstGeom>
        </p:spPr>
      </p:pic>
      <p:sp>
        <p:nvSpPr>
          <p:cNvPr id="160" name="textbox 160"/>
          <p:cNvSpPr/>
          <p:nvPr/>
        </p:nvSpPr>
        <p:spPr>
          <a:xfrm>
            <a:off x="5893896" y="4205985"/>
            <a:ext cx="2012950" cy="162560"/>
          </a:xfrm>
          <a:prstGeom prst="rect">
            <a:avLst/>
          </a:prstGeom>
        </p:spPr>
        <p:txBody>
          <a:bodyPr vert="horz" wrap="square" lIns="0" tIns="0" rIns="0" bIns="0"/>
          <a:lstStyle/>
          <a:p>
            <a:pPr algn="l" rtl="0" eaLnBrk="0">
              <a:lnSpc>
                <a:spcPct val="80813"/>
              </a:lnSpc>
              <a:tabLst/>
            </a:pPr>
            <a:endParaRPr lang="Arial" altLang="Arial" sz="100" dirty="0"/>
          </a:p>
          <a:p>
            <a:pPr marL="12700" algn="l" rtl="0" eaLnBrk="0">
              <a:lnSpc>
                <a:spcPct val="90000"/>
              </a:lnSpc>
              <a:tabLst/>
            </a:pPr>
            <a:r>
              <a:rPr sz="1000" kern="0" spc="0" dirty="0">
                <a:solidFill>
                  <a:srgbClr val="7F7F7F">
                    <a:alpha val="100000"/>
                  </a:srgbClr>
                </a:solidFill>
                <a:latin typeface="Arial"/>
                <a:ea typeface="Arial"/>
                <a:cs typeface="Arial"/>
              </a:rPr>
              <a:t>2.4</a:t>
            </a:r>
            <a:r>
              <a:rPr sz="1000" kern="0" spc="40" dirty="0">
                <a:solidFill>
                  <a:srgbClr val="7F7F7F">
                    <a:alpha val="100000"/>
                  </a:srgbClr>
                </a:solidFill>
                <a:latin typeface="Arial"/>
                <a:ea typeface="Arial"/>
                <a:cs typeface="Arial"/>
              </a:rPr>
              <a:t>    </a:t>
            </a:r>
            <a:r>
              <a:rPr sz="1000" kern="0" spc="0" dirty="0">
                <a:solidFill>
                  <a:srgbClr val="7F7F7F">
                    <a:alpha val="100000"/>
                  </a:srgbClr>
                </a:solidFill>
                <a:latin typeface="Microsoft YaHei"/>
                <a:ea typeface="Microsoft YaHei"/>
                <a:cs typeface="Microsoft YaHei"/>
              </a:rPr>
              <a:t>展示广告投放</a:t>
            </a:r>
            <a:r>
              <a:rPr sz="1000" kern="0" spc="-10" dirty="0">
                <a:solidFill>
                  <a:srgbClr val="7F7F7F">
                    <a:alpha val="100000"/>
                  </a:srgbClr>
                </a:solidFill>
                <a:latin typeface="Microsoft YaHei"/>
                <a:ea typeface="Microsoft YaHei"/>
                <a:cs typeface="Microsoft YaHei"/>
              </a:rPr>
              <a:t>策略及媒体选择</a:t>
            </a:r>
            <a:endParaRPr lang="Microsoft YaHei" altLang="Microsoft YaHei" sz="1000" dirty="0"/>
          </a:p>
        </p:txBody>
      </p:sp>
      <p:sp>
        <p:nvSpPr>
          <p:cNvPr id="162" name="textbox 162"/>
          <p:cNvSpPr/>
          <p:nvPr/>
        </p:nvSpPr>
        <p:spPr>
          <a:xfrm>
            <a:off x="5908046" y="2471165"/>
            <a:ext cx="1494789" cy="163195"/>
          </a:xfrm>
          <a:prstGeom prst="rect">
            <a:avLst/>
          </a:prstGeom>
        </p:spPr>
        <p:txBody>
          <a:bodyPr vert="horz" wrap="square" lIns="0" tIns="0" rIns="0" bIns="0"/>
          <a:lstStyle/>
          <a:p>
            <a:pPr algn="l" rtl="0" eaLnBrk="0">
              <a:lnSpc>
                <a:spcPct val="84068"/>
              </a:lnSpc>
              <a:tabLst/>
            </a:pPr>
            <a:endParaRPr lang="Arial" altLang="Arial" sz="100" dirty="0"/>
          </a:p>
          <a:p>
            <a:pPr marL="12700" algn="l" rtl="0" eaLnBrk="0">
              <a:lnSpc>
                <a:spcPct val="90000"/>
              </a:lnSpc>
              <a:tabLst/>
            </a:pPr>
            <a:r>
              <a:rPr sz="1000" kern="0" spc="-20" dirty="0">
                <a:solidFill>
                  <a:srgbClr val="7F7F7F">
                    <a:alpha val="100000"/>
                  </a:srgbClr>
                </a:solidFill>
                <a:latin typeface="Arial"/>
                <a:ea typeface="Arial"/>
                <a:cs typeface="Arial"/>
              </a:rPr>
              <a:t>1.4</a:t>
            </a:r>
            <a:r>
              <a:rPr sz="1000" kern="0" spc="70" dirty="0">
                <a:solidFill>
                  <a:srgbClr val="7F7F7F">
                    <a:alpha val="100000"/>
                  </a:srgbClr>
                </a:solidFill>
                <a:latin typeface="Arial"/>
                <a:ea typeface="Arial"/>
                <a:cs typeface="Arial"/>
              </a:rPr>
              <a:t>    </a:t>
            </a:r>
            <a:r>
              <a:rPr sz="1000" kern="0" spc="-20" dirty="0">
                <a:solidFill>
                  <a:srgbClr val="7F7F7F">
                    <a:alpha val="100000"/>
                  </a:srgbClr>
                </a:solidFill>
                <a:latin typeface="Microsoft YaHei"/>
                <a:ea typeface="Microsoft YaHei"/>
                <a:cs typeface="Microsoft YaHei"/>
              </a:rPr>
              <a:t>典型小程序人群分析</a:t>
            </a:r>
            <a:endParaRPr lang="Microsoft YaHei" altLang="Microsoft YaHei" sz="1000" dirty="0"/>
          </a:p>
        </p:txBody>
      </p:sp>
      <p:sp>
        <p:nvSpPr>
          <p:cNvPr id="164" name="textbox 164"/>
          <p:cNvSpPr/>
          <p:nvPr/>
        </p:nvSpPr>
        <p:spPr>
          <a:xfrm>
            <a:off x="5895547" y="4864861"/>
            <a:ext cx="995044" cy="161925"/>
          </a:xfrm>
          <a:prstGeom prst="rect">
            <a:avLst/>
          </a:prstGeom>
        </p:spPr>
        <p:txBody>
          <a:bodyPr vert="horz" wrap="square" lIns="0" tIns="0" rIns="0" bIns="0"/>
          <a:lstStyle/>
          <a:p>
            <a:pPr algn="l" rtl="0" eaLnBrk="0">
              <a:lnSpc>
                <a:spcPct val="87440"/>
              </a:lnSpc>
              <a:tabLst/>
            </a:pPr>
            <a:endParaRPr lang="Arial" altLang="Arial" sz="100" dirty="0"/>
          </a:p>
          <a:p>
            <a:pPr marL="12700" algn="l" rtl="0" eaLnBrk="0">
              <a:lnSpc>
                <a:spcPct val="89000"/>
              </a:lnSpc>
              <a:tabLst/>
            </a:pPr>
            <a:r>
              <a:rPr sz="1000" kern="0" spc="-20" dirty="0">
                <a:solidFill>
                  <a:srgbClr val="7F7F7F">
                    <a:alpha val="100000"/>
                  </a:srgbClr>
                </a:solidFill>
                <a:latin typeface="Arial"/>
                <a:ea typeface="Arial"/>
                <a:cs typeface="Arial"/>
              </a:rPr>
              <a:t>3.1</a:t>
            </a:r>
            <a:r>
              <a:rPr sz="1000" kern="0" spc="70" dirty="0">
                <a:solidFill>
                  <a:srgbClr val="7F7F7F">
                    <a:alpha val="100000"/>
                  </a:srgbClr>
                </a:solidFill>
                <a:latin typeface="Arial"/>
                <a:ea typeface="Arial"/>
                <a:cs typeface="Arial"/>
              </a:rPr>
              <a:t>    </a:t>
            </a:r>
            <a:r>
              <a:rPr sz="1000" kern="0" spc="-20" dirty="0">
                <a:solidFill>
                  <a:srgbClr val="7F7F7F">
                    <a:alpha val="100000"/>
                  </a:srgbClr>
                </a:solidFill>
                <a:latin typeface="Microsoft YaHei"/>
                <a:ea typeface="Microsoft YaHei"/>
                <a:cs typeface="Microsoft YaHei"/>
              </a:rPr>
              <a:t>品牌价值榜</a:t>
            </a:r>
            <a:endParaRPr lang="Microsoft YaHei" altLang="Microsoft YaHei" sz="1000" dirty="0"/>
          </a:p>
        </p:txBody>
      </p:sp>
      <p:sp>
        <p:nvSpPr>
          <p:cNvPr id="166" name="textbox 166"/>
          <p:cNvSpPr/>
          <p:nvPr/>
        </p:nvSpPr>
        <p:spPr>
          <a:xfrm>
            <a:off x="5895547" y="5218429"/>
            <a:ext cx="995044" cy="161925"/>
          </a:xfrm>
          <a:prstGeom prst="rect">
            <a:avLst/>
          </a:prstGeom>
        </p:spPr>
        <p:txBody>
          <a:bodyPr vert="horz" wrap="square" lIns="0" tIns="0" rIns="0" bIns="0"/>
          <a:lstStyle/>
          <a:p>
            <a:pPr algn="l" rtl="0" eaLnBrk="0">
              <a:lnSpc>
                <a:spcPct val="87440"/>
              </a:lnSpc>
              <a:tabLst/>
            </a:pPr>
            <a:endParaRPr lang="Arial" altLang="Arial" sz="100" dirty="0"/>
          </a:p>
          <a:p>
            <a:pPr marL="12700" algn="l" rtl="0" eaLnBrk="0">
              <a:lnSpc>
                <a:spcPct val="89000"/>
              </a:lnSpc>
              <a:tabLst/>
            </a:pPr>
            <a:r>
              <a:rPr sz="1000" kern="0" spc="-10" dirty="0">
                <a:solidFill>
                  <a:srgbClr val="7F7F7F">
                    <a:alpha val="100000"/>
                  </a:srgbClr>
                </a:solidFill>
                <a:latin typeface="Arial"/>
                <a:ea typeface="Arial"/>
                <a:cs typeface="Arial"/>
              </a:rPr>
              <a:t>3.2</a:t>
            </a:r>
            <a:r>
              <a:rPr sz="1000" kern="0" spc="40" dirty="0">
                <a:solidFill>
                  <a:srgbClr val="7F7F7F">
                    <a:alpha val="100000"/>
                  </a:srgbClr>
                </a:solidFill>
                <a:latin typeface="Arial"/>
                <a:ea typeface="Arial"/>
                <a:cs typeface="Arial"/>
              </a:rPr>
              <a:t>    </a:t>
            </a:r>
            <a:r>
              <a:rPr sz="1000" kern="0" spc="-10" dirty="0">
                <a:solidFill>
                  <a:srgbClr val="7F7F7F">
                    <a:alpha val="100000"/>
                  </a:srgbClr>
                </a:solidFill>
                <a:latin typeface="Microsoft YaHei"/>
                <a:ea typeface="Microsoft YaHei"/>
                <a:cs typeface="Microsoft YaHei"/>
              </a:rPr>
              <a:t>媒体价值榜</a:t>
            </a:r>
            <a:endParaRPr lang="Microsoft YaHei" altLang="Microsoft YaHei" sz="1000" dirty="0"/>
          </a:p>
        </p:txBody>
      </p:sp>
      <p:sp>
        <p:nvSpPr>
          <p:cNvPr id="168" name="path"/>
          <p:cNvSpPr/>
          <p:nvPr/>
        </p:nvSpPr>
        <p:spPr>
          <a:xfrm>
            <a:off x="5891766" y="4713655"/>
            <a:ext cx="2461663" cy="12700"/>
          </a:xfrm>
          <a:custGeom>
            <a:avLst/>
            <a:gdLst/>
            <a:ahLst/>
            <a:cxnLst/>
            <a:rect l="0" t="0" r="0" b="0"/>
            <a:pathLst>
              <a:path w="3876" h="20">
                <a:moveTo>
                  <a:pt x="0" y="10"/>
                </a:moveTo>
                <a:lnTo>
                  <a:pt x="3876" y="10"/>
                </a:lnTo>
              </a:path>
            </a:pathLst>
          </a:custGeom>
          <a:noFill/>
          <a:ln w="12700" cap="flat">
            <a:solidFill>
              <a:srgbClr val="404040">
                <a:alpha val="100000"/>
              </a:srgbClr>
            </a:solidFill>
            <a:prstDash val="solid"/>
            <a:round/>
          </a:ln>
        </p:spPr>
        <p:txBody>
          <a:bodyPr rtlCol="0"/>
          <a:lstStyle/>
          <a:p>
            <a:pPr algn="ctr"/>
            <a:endParaRPr lang="zh-CN" altLang="en-US"/>
          </a:p>
        </p:txBody>
      </p:sp>
      <p:sp>
        <p:nvSpPr>
          <p:cNvPr id="170" name="path"/>
          <p:cNvSpPr/>
          <p:nvPr/>
        </p:nvSpPr>
        <p:spPr>
          <a:xfrm>
            <a:off x="5902912" y="5105865"/>
            <a:ext cx="2461663" cy="6350"/>
          </a:xfrm>
          <a:custGeom>
            <a:avLst/>
            <a:gdLst/>
            <a:ahLst/>
            <a:cxnLst/>
            <a:rect l="0" t="0" r="0" b="0"/>
            <a:pathLst>
              <a:path w="3876" h="10">
                <a:moveTo>
                  <a:pt x="0" y="5"/>
                </a:moveTo>
                <a:lnTo>
                  <a:pt x="3876" y="5"/>
                </a:lnTo>
              </a:path>
            </a:pathLst>
          </a:custGeom>
          <a:noFill/>
          <a:ln w="6350" cap="flat">
            <a:solidFill>
              <a:srgbClr val="BFBFBF">
                <a:alpha val="100000"/>
              </a:srgbClr>
            </a:solidFill>
            <a:prstDash val="solid"/>
            <a:round/>
          </a:ln>
        </p:spPr>
        <p:txBody>
          <a:bodyPr rtlCol="0"/>
          <a:lstStyle/>
          <a:p>
            <a:pPr algn="ctr"/>
            <a:endParaRPr lang="zh-CN" altLang="en-US"/>
          </a:p>
        </p:txBody>
      </p:sp>
      <p:sp>
        <p:nvSpPr>
          <p:cNvPr id="172" name="textbox 172"/>
          <p:cNvSpPr/>
          <p:nvPr/>
        </p:nvSpPr>
        <p:spPr>
          <a:xfrm>
            <a:off x="8929261" y="6640474"/>
            <a:ext cx="76835" cy="127000"/>
          </a:xfrm>
          <a:prstGeom prst="rect">
            <a:avLst/>
          </a:prstGeom>
        </p:spPr>
        <p:txBody>
          <a:bodyPr vert="horz" wrap="square" lIns="0" tIns="0" rIns="0" bIns="0"/>
          <a:lstStyle/>
          <a:p>
            <a:pPr algn="l" rtl="0" eaLnBrk="0">
              <a:lnSpc>
                <a:spcPct val="82600"/>
              </a:lnSpc>
              <a:tabLst/>
            </a:pPr>
            <a:endParaRPr lang="Arial" altLang="Arial" sz="100" dirty="0"/>
          </a:p>
          <a:p>
            <a:pPr marL="12700" algn="l" rtl="0" eaLnBrk="0">
              <a:lnSpc>
                <a:spcPct val="83000"/>
              </a:lnSpc>
              <a:tabLst/>
            </a:pPr>
            <a:r>
              <a:rPr sz="800" kern="0" spc="-20" dirty="0">
                <a:solidFill>
                  <a:srgbClr val="7F7F7F">
                    <a:alpha val="100000"/>
                  </a:srgbClr>
                </a:solidFill>
                <a:latin typeface="Microsoft YaHei"/>
                <a:ea typeface="Microsoft YaHei"/>
                <a:cs typeface="Microsoft YaHei"/>
              </a:rPr>
              <a:t>5</a:t>
            </a:r>
            <a:endParaRPr lang="Microsoft YaHei" altLang="Microsoft YaHei"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4"/>
          <p:cNvPicPr>
            <a:picLocks noChangeAspect="1"/>
          </p:cNvPicPr>
          <p:nvPr/>
        </p:nvPicPr>
        <p:blipFill>
          <a:blip r:embed="rId2"/>
          <a:stretch>
            <a:fillRect/>
          </a:stretch>
        </p:blipFill>
        <p:spPr>
          <a:xfrm rot="21600000">
            <a:off x="0" y="0"/>
            <a:ext cx="9144000" cy="6858000"/>
          </a:xfrm>
          <a:prstGeom prst="rect">
            <a:avLst/>
          </a:prstGeom>
        </p:spPr>
      </p:pic>
      <p:sp>
        <p:nvSpPr>
          <p:cNvPr id="176" name="textbox 176"/>
          <p:cNvSpPr/>
          <p:nvPr/>
        </p:nvSpPr>
        <p:spPr>
          <a:xfrm>
            <a:off x="1176474" y="2589275"/>
            <a:ext cx="6250304" cy="895350"/>
          </a:xfrm>
          <a:prstGeom prst="rect">
            <a:avLst/>
          </a:prstGeom>
        </p:spPr>
        <p:txBody>
          <a:bodyPr vert="horz" wrap="square" lIns="0" tIns="0" rIns="0" bIns="0"/>
          <a:lstStyle/>
          <a:p>
            <a:pPr algn="l" rtl="0" eaLnBrk="0">
              <a:lnSpc>
                <a:spcPct val="64491"/>
              </a:lnSpc>
              <a:tabLst/>
            </a:pPr>
            <a:endParaRPr lang="Arial" altLang="Arial" sz="100" dirty="0"/>
          </a:p>
          <a:p>
            <a:pPr marL="12700" algn="l" rtl="0" eaLnBrk="0">
              <a:lnSpc>
                <a:spcPct val="76000"/>
              </a:lnSpc>
              <a:tabLst/>
            </a:pPr>
            <a:r>
              <a:rPr sz="8300" b="1" kern="0" spc="0" baseline="-7530" dirty="0">
                <a:solidFill>
                  <a:srgbClr val="FFFFFF">
                    <a:alpha val="100000"/>
                  </a:srgbClr>
                </a:solidFill>
                <a:latin typeface="Arial"/>
                <a:ea typeface="Arial"/>
                <a:cs typeface="Arial"/>
              </a:rPr>
              <a:t>01</a:t>
            </a:r>
            <a:r>
              <a:rPr sz="5300" b="1" kern="0" spc="0" dirty="0">
                <a:solidFill>
                  <a:srgbClr val="FFFFFF">
                    <a:alpha val="100000"/>
                  </a:srgbClr>
                </a:solidFill>
                <a:latin typeface="Arial"/>
                <a:ea typeface="Arial"/>
                <a:cs typeface="Arial"/>
              </a:rPr>
              <a:t>  </a:t>
            </a:r>
            <a:r>
              <a:rPr sz="4000" b="1" kern="0" spc="0" dirty="0">
                <a:solidFill>
                  <a:srgbClr val="FFFFFF">
                    <a:alpha val="100000"/>
                  </a:srgbClr>
                </a:solidFill>
                <a:latin typeface="Microsoft YaHei"/>
                <a:ea typeface="Microsoft YaHei"/>
                <a:cs typeface="Microsoft YaHei"/>
              </a:rPr>
              <a:t>奢侈品小程序运营分析</a:t>
            </a:r>
            <a:endParaRPr lang="Microsoft YaHei" altLang="Microsoft YaHei" sz="4000" dirty="0"/>
          </a:p>
          <a:p>
            <a:pPr marL="1258569" algn="l" rtl="0" eaLnBrk="0">
              <a:lnSpc>
                <a:spcPct val="80000"/>
              </a:lnSpc>
              <a:spcBef>
                <a:spcPts val="28"/>
              </a:spcBef>
              <a:tabLst/>
            </a:pPr>
            <a:r>
              <a:rPr sz="2000" kern="0" spc="-10" dirty="0">
                <a:solidFill>
                  <a:srgbClr val="FFFFFF">
                    <a:alpha val="100000"/>
                  </a:srgbClr>
                </a:solidFill>
                <a:latin typeface="Arial"/>
                <a:ea typeface="Arial"/>
                <a:cs typeface="Arial"/>
              </a:rPr>
              <a:t>Luxury</a:t>
            </a:r>
            <a:r>
              <a:rPr sz="2000" kern="0" spc="370" dirty="0">
                <a:solidFill>
                  <a:srgbClr val="FFFFFF">
                    <a:alpha val="100000"/>
                  </a:srgbClr>
                </a:solidFill>
                <a:latin typeface="Arial"/>
                <a:ea typeface="Arial"/>
                <a:cs typeface="Arial"/>
              </a:rPr>
              <a:t> </a:t>
            </a:r>
            <a:r>
              <a:rPr sz="2000" kern="0" spc="-10" dirty="0">
                <a:solidFill>
                  <a:srgbClr val="FFFFFF">
                    <a:alpha val="100000"/>
                  </a:srgbClr>
                </a:solidFill>
                <a:latin typeface="Arial"/>
                <a:ea typeface="Arial"/>
                <a:cs typeface="Arial"/>
              </a:rPr>
              <a:t>mini-programs</a:t>
            </a:r>
            <a:r>
              <a:rPr sz="2000" kern="0" spc="320" dirty="0">
                <a:solidFill>
                  <a:srgbClr val="FFFFFF">
                    <a:alpha val="100000"/>
                  </a:srgbClr>
                </a:solidFill>
                <a:latin typeface="Arial"/>
                <a:ea typeface="Arial"/>
                <a:cs typeface="Arial"/>
              </a:rPr>
              <a:t> </a:t>
            </a:r>
            <a:r>
              <a:rPr sz="2000" kern="0" spc="-10" dirty="0">
                <a:solidFill>
                  <a:srgbClr val="FFFFFF">
                    <a:alpha val="100000"/>
                  </a:srgbClr>
                </a:solidFill>
                <a:latin typeface="Arial"/>
                <a:ea typeface="Arial"/>
                <a:cs typeface="Arial"/>
              </a:rPr>
              <a:t>operatio</a:t>
            </a:r>
            <a:r>
              <a:rPr sz="2000" kern="0" spc="-20" dirty="0">
                <a:solidFill>
                  <a:srgbClr val="FFFFFF">
                    <a:alpha val="100000"/>
                  </a:srgbClr>
                </a:solidFill>
                <a:latin typeface="Arial"/>
                <a:ea typeface="Arial"/>
                <a:cs typeface="Arial"/>
              </a:rPr>
              <a:t>n</a:t>
            </a:r>
            <a:r>
              <a:rPr sz="2000" kern="0" spc="320" dirty="0">
                <a:solidFill>
                  <a:srgbClr val="FFFFFF">
                    <a:alpha val="100000"/>
                  </a:srgbClr>
                </a:solidFill>
                <a:latin typeface="Arial"/>
                <a:ea typeface="Arial"/>
                <a:cs typeface="Arial"/>
              </a:rPr>
              <a:t> </a:t>
            </a:r>
            <a:r>
              <a:rPr sz="2000" kern="0" spc="-20" dirty="0">
                <a:solidFill>
                  <a:srgbClr val="FFFFFF">
                    <a:alpha val="100000"/>
                  </a:srgbClr>
                </a:solidFill>
                <a:latin typeface="Arial"/>
                <a:ea typeface="Arial"/>
                <a:cs typeface="Arial"/>
              </a:rPr>
              <a:t>analysis</a:t>
            </a:r>
            <a:endParaRPr lang="Arial" altLang="Arial" sz="2000" dirty="0"/>
          </a:p>
        </p:txBody>
      </p:sp>
      <p:sp>
        <p:nvSpPr>
          <p:cNvPr id="178" name="path"/>
          <p:cNvSpPr/>
          <p:nvPr/>
        </p:nvSpPr>
        <p:spPr>
          <a:xfrm>
            <a:off x="1990574" y="2642925"/>
            <a:ext cx="224999" cy="485682"/>
          </a:xfrm>
          <a:custGeom>
            <a:avLst/>
            <a:gdLst/>
            <a:ahLst/>
            <a:cxnLst/>
            <a:rect l="0" t="0" r="0" b="0"/>
            <a:pathLst>
              <a:path w="354" h="764">
                <a:moveTo>
                  <a:pt x="347" y="3"/>
                </a:moveTo>
                <a:lnTo>
                  <a:pt x="6" y="761"/>
                </a:lnTo>
              </a:path>
            </a:pathLst>
          </a:custGeom>
          <a:noFill/>
          <a:ln w="9525" cap="flat">
            <a:solidFill>
              <a:srgbClr val="FFFFFF">
                <a:alpha val="100000"/>
              </a:srgbClr>
            </a:solidFill>
            <a:prstDash val="solid"/>
            <a:round/>
          </a:ln>
        </p:spPr>
        <p:txBody>
          <a:bodyPr rtlCol="0"/>
          <a:lstStyle/>
          <a:p>
            <a:pPr algn="ctr"/>
            <a:endParaRPr lang="zh-CN" altLang="en-US"/>
          </a:p>
        </p:txBody>
      </p:sp>
      <p:sp>
        <p:nvSpPr>
          <p:cNvPr id="180" name="textbox 180"/>
          <p:cNvSpPr/>
          <p:nvPr/>
        </p:nvSpPr>
        <p:spPr>
          <a:xfrm>
            <a:off x="8926517" y="6639153"/>
            <a:ext cx="79375" cy="128270"/>
          </a:xfrm>
          <a:prstGeom prst="rect">
            <a:avLst/>
          </a:prstGeom>
        </p:spPr>
        <p:txBody>
          <a:bodyPr vert="horz" wrap="square" lIns="0" tIns="0" rIns="0" bIns="0"/>
          <a:lstStyle/>
          <a:p>
            <a:pPr algn="l" rtl="0" eaLnBrk="0">
              <a:lnSpc>
                <a:spcPct val="83593"/>
              </a:lnSpc>
              <a:tabLst/>
            </a:pPr>
            <a:endParaRPr lang="Arial" altLang="Arial" sz="100" dirty="0"/>
          </a:p>
          <a:p>
            <a:pPr marL="12700" algn="l" rtl="0" eaLnBrk="0">
              <a:lnSpc>
                <a:spcPct val="84000"/>
              </a:lnSpc>
              <a:tabLst/>
            </a:pPr>
            <a:r>
              <a:rPr sz="800" kern="0" spc="-20" dirty="0">
                <a:solidFill>
                  <a:srgbClr val="FFFFFF">
                    <a:alpha val="100000"/>
                  </a:srgbClr>
                </a:solidFill>
                <a:latin typeface="Microsoft YaHei"/>
                <a:ea typeface="Microsoft YaHei"/>
                <a:cs typeface="Microsoft YaHei"/>
              </a:rPr>
              <a:t>6</a:t>
            </a:r>
            <a:endParaRPr lang="Microsoft YaHei" altLang="Microsoft YaHei"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box 182"/>
          <p:cNvSpPr/>
          <p:nvPr/>
        </p:nvSpPr>
        <p:spPr>
          <a:xfrm>
            <a:off x="-12699" y="276533"/>
            <a:ext cx="8893809" cy="1790700"/>
          </a:xfrm>
          <a:prstGeom prst="rect">
            <a:avLst/>
          </a:prstGeom>
        </p:spPr>
        <p:txBody>
          <a:bodyPr vert="horz" wrap="square" lIns="0" tIns="0" rIns="0" bIns="0"/>
          <a:lstStyle/>
          <a:p>
            <a:pPr algn="l" rtl="0" eaLnBrk="0">
              <a:lnSpc>
                <a:spcPct val="104000"/>
              </a:lnSpc>
              <a:tabLst/>
            </a:pPr>
            <a:endParaRPr lang="Arial" altLang="Arial" sz="1000" dirty="0"/>
          </a:p>
          <a:p>
            <a:pPr algn="l" rtl="0" eaLnBrk="0">
              <a:lnSpc>
                <a:spcPct val="7253"/>
              </a:lnSpc>
              <a:tabLst/>
            </a:pPr>
            <a:endParaRPr lang="Arial" altLang="Arial" sz="100" dirty="0"/>
          </a:p>
          <a:p>
            <a:pPr marL="12700" algn="l" rtl="0" eaLnBrk="0">
              <a:lnSpc>
                <a:spcPct val="88000"/>
              </a:lnSpc>
              <a:tabLst>
                <a:tab pos="558165" algn="l"/>
              </a:tabLst>
            </a:pPr>
            <a:r>
              <a:rPr sz="3100" kern="0" spc="0" dirty="0">
                <a:solidFill>
                  <a:srgbClr val="8BC53F">
                    <a:alpha val="100000"/>
                  </a:srgbClr>
                </a:solidFill>
                <a:latin typeface="Microsoft YaHei"/>
                <a:ea typeface="Microsoft YaHei"/>
                <a:cs typeface="Microsoft YaHei"/>
              </a:rPr>
              <a:t>	</a:t>
            </a:r>
            <a:r>
              <a:rPr sz="3100" kern="0" spc="30" dirty="0">
                <a:solidFill>
                  <a:srgbClr val="8BC53F">
                    <a:alpha val="100000"/>
                  </a:srgbClr>
                </a:solidFill>
                <a:latin typeface="Microsoft YaHei"/>
                <a:ea typeface="Microsoft YaHei"/>
                <a:cs typeface="Microsoft YaHei"/>
              </a:rPr>
              <a:t>行业概览                                             </a:t>
            </a:r>
            <a:r>
              <a:rPr sz="3100" kern="0" spc="20" dirty="0">
                <a:solidFill>
                  <a:srgbClr val="8BC53F">
                    <a:alpha val="100000"/>
                  </a:srgbClr>
                </a:solidFill>
                <a:latin typeface="Microsoft YaHei"/>
                <a:ea typeface="Microsoft YaHei"/>
                <a:cs typeface="Microsoft YaHei"/>
              </a:rPr>
              <a:t>   </a:t>
            </a:r>
            <a:endParaRPr lang="Microsoft YaHei" altLang="Microsoft YaHei" sz="3100" dirty="0"/>
          </a:p>
          <a:p>
            <a:pPr marL="557530" algn="l" rtl="0" eaLnBrk="0">
              <a:lnSpc>
                <a:spcPct val="90000"/>
              </a:lnSpc>
              <a:spcBef>
                <a:spcPts val="1114"/>
              </a:spcBef>
              <a:tabLst/>
            </a:pPr>
            <a:r>
              <a:rPr sz="2400" kern="0" spc="0" dirty="0">
                <a:solidFill>
                  <a:srgbClr val="595959">
                    <a:alpha val="100000"/>
                  </a:srgbClr>
                </a:solidFill>
                <a:latin typeface="Microsoft YaHei"/>
                <a:ea typeface="Microsoft YaHei"/>
                <a:cs typeface="Microsoft YaHei"/>
              </a:rPr>
              <a:t>小程序逐渐成为奢侈品重要生意阵地，月覆盖</a:t>
            </a:r>
            <a:r>
              <a:rPr sz="2400" kern="0" spc="-10" dirty="0">
                <a:solidFill>
                  <a:srgbClr val="595959">
                    <a:alpha val="100000"/>
                  </a:srgbClr>
                </a:solidFill>
                <a:latin typeface="Microsoft YaHei"/>
                <a:ea typeface="Microsoft YaHei"/>
                <a:cs typeface="Microsoft YaHei"/>
              </a:rPr>
              <a:t>用户超4千万</a:t>
            </a:r>
            <a:endParaRPr lang="Microsoft YaHei" altLang="Microsoft YaHei" sz="2400" dirty="0"/>
          </a:p>
          <a:p>
            <a:pPr algn="l" rtl="0" eaLnBrk="0">
              <a:lnSpc>
                <a:spcPct val="103000"/>
              </a:lnSpc>
              <a:tabLst/>
            </a:pPr>
            <a:endParaRPr lang="Arial" altLang="Arial" sz="1100" dirty="0"/>
          </a:p>
          <a:p>
            <a:pPr marL="553719" indent="6985" algn="l" rtl="0" eaLnBrk="0">
              <a:lnSpc>
                <a:spcPct val="111000"/>
              </a:lnSpc>
              <a:spcBef>
                <a:spcPts val="7"/>
              </a:spcBef>
              <a:tabLst/>
            </a:pPr>
            <a:r>
              <a:rPr sz="1100" kern="0" spc="-10" dirty="0">
                <a:solidFill>
                  <a:srgbClr val="595959">
                    <a:alpha val="100000"/>
                  </a:srgbClr>
                </a:solidFill>
                <a:latin typeface="Microsoft YaHei"/>
                <a:ea typeface="Microsoft YaHei"/>
                <a:cs typeface="Microsoft YaHei"/>
              </a:rPr>
              <a:t>品牌小程序在奢侈品牌激发消费者兴趣、影响复</a:t>
            </a:r>
            <a:r>
              <a:rPr sz="1100" kern="0" spc="-20" dirty="0">
                <a:solidFill>
                  <a:srgbClr val="595959">
                    <a:alpha val="100000"/>
                  </a:srgbClr>
                </a:solidFill>
                <a:latin typeface="Microsoft YaHei"/>
                <a:ea typeface="Microsoft YaHei"/>
                <a:cs typeface="Microsoft YaHei"/>
              </a:rPr>
              <a:t>购的环节中扮演日益重要的角色，</a:t>
            </a:r>
            <a:r>
              <a:rPr sz="1100" kern="0" spc="90" dirty="0">
                <a:solidFill>
                  <a:srgbClr val="595959">
                    <a:alpha val="100000"/>
                  </a:srgbClr>
                </a:solidFill>
                <a:latin typeface="Microsoft YaHei"/>
                <a:ea typeface="Microsoft YaHei"/>
                <a:cs typeface="Microsoft YaHei"/>
              </a:rPr>
              <a:t>  </a:t>
            </a:r>
            <a:r>
              <a:rPr sz="1100" kern="0" spc="-20" dirty="0">
                <a:solidFill>
                  <a:srgbClr val="595959">
                    <a:alpha val="100000"/>
                  </a:srgbClr>
                </a:solidFill>
                <a:latin typeface="Microsoft YaHei"/>
                <a:ea typeface="Microsoft YaHei"/>
                <a:cs typeface="Microsoft YaHei"/>
              </a:rPr>
              <a:t>2023年，奢侈品行业小程序建设迎来突破，行业         </a:t>
            </a:r>
            <a:r>
              <a:rPr sz="1100" kern="0" spc="0" dirty="0">
                <a:solidFill>
                  <a:srgbClr val="595959">
                    <a:alpha val="100000"/>
                  </a:srgbClr>
                </a:solidFill>
                <a:latin typeface="Microsoft YaHei"/>
                <a:ea typeface="Microsoft YaHei"/>
                <a:cs typeface="Microsoft YaHei"/>
              </a:rPr>
              <a:t>月活跃用户和小程序数量双提升，其中，奢侈品小程序覆盖人群规模大幅提高至4065.1万台，同比增长54.1%；小程序数量</a:t>
            </a:r>
            <a:r>
              <a:rPr sz="1100" kern="0" spc="-10" dirty="0">
                <a:solidFill>
                  <a:srgbClr val="595959">
                    <a:alpha val="100000"/>
                  </a:srgbClr>
                </a:solidFill>
                <a:latin typeface="Microsoft YaHei"/>
                <a:ea typeface="Microsoft YaHei"/>
                <a:cs typeface="Microsoft YaHei"/>
              </a:rPr>
              <a:t>从69个         </a:t>
            </a:r>
            <a:r>
              <a:rPr sz="1100" kern="0" spc="-10" dirty="0">
                <a:solidFill>
                  <a:srgbClr val="595959">
                    <a:alpha val="100000"/>
                  </a:srgbClr>
                </a:solidFill>
                <a:latin typeface="Microsoft YaHei"/>
                <a:ea typeface="Microsoft YaHei"/>
                <a:cs typeface="Microsoft YaHei"/>
              </a:rPr>
              <a:t>增加至78个，净增9</a:t>
            </a:r>
            <a:r>
              <a:rPr sz="1100" kern="0" spc="-20" dirty="0">
                <a:solidFill>
                  <a:srgbClr val="595959">
                    <a:alpha val="100000"/>
                  </a:srgbClr>
                </a:solidFill>
                <a:latin typeface="Microsoft YaHei"/>
                <a:ea typeface="Microsoft YaHei"/>
                <a:cs typeface="Microsoft YaHei"/>
              </a:rPr>
              <a:t>个。</a:t>
            </a:r>
            <a:endParaRPr lang="Microsoft YaHei" altLang="Microsoft YaHei" sz="1100" dirty="0"/>
          </a:p>
        </p:txBody>
      </p:sp>
      <p:pic>
        <p:nvPicPr>
          <p:cNvPr id="184" name="picture 184"/>
          <p:cNvPicPr>
            <a:picLocks noChangeAspect="1"/>
          </p:cNvPicPr>
          <p:nvPr/>
        </p:nvPicPr>
        <p:blipFill>
          <a:blip r:embed="rId2"/>
          <a:stretch>
            <a:fillRect/>
          </a:stretch>
        </p:blipFill>
        <p:spPr>
          <a:xfrm rot="21600000">
            <a:off x="7849358" y="289233"/>
            <a:ext cx="988988" cy="490439"/>
          </a:xfrm>
          <a:prstGeom prst="rect">
            <a:avLst/>
          </a:prstGeom>
        </p:spPr>
      </p:pic>
      <p:grpSp>
        <p:nvGrpSpPr>
          <p:cNvPr id="14" name="group 14"/>
          <p:cNvGrpSpPr/>
          <p:nvPr/>
        </p:nvGrpSpPr>
        <p:grpSpPr>
          <a:xfrm rot="21600000">
            <a:off x="4847635" y="3889247"/>
            <a:ext cx="3431702" cy="1474472"/>
            <a:chOff x="0" y="0"/>
            <a:chExt cx="3431702" cy="1474472"/>
          </a:xfrm>
        </p:grpSpPr>
        <p:pic>
          <p:nvPicPr>
            <p:cNvPr id="186" name="picture 186"/>
            <p:cNvPicPr>
              <a:picLocks noChangeAspect="1"/>
            </p:cNvPicPr>
            <p:nvPr/>
          </p:nvPicPr>
          <p:blipFill>
            <a:blip r:embed="rId3"/>
            <a:stretch>
              <a:fillRect/>
            </a:stretch>
          </p:blipFill>
          <p:spPr>
            <a:xfrm rot="21600000">
              <a:off x="215092" y="0"/>
              <a:ext cx="3002279" cy="1469135"/>
            </a:xfrm>
            <a:prstGeom prst="rect">
              <a:avLst/>
            </a:prstGeom>
          </p:spPr>
        </p:pic>
        <p:sp>
          <p:nvSpPr>
            <p:cNvPr id="188" name="textbox 188"/>
            <p:cNvSpPr/>
            <p:nvPr/>
          </p:nvSpPr>
          <p:spPr>
            <a:xfrm>
              <a:off x="492130" y="54228"/>
              <a:ext cx="1311275" cy="309245"/>
            </a:xfrm>
            <a:prstGeom prst="rect">
              <a:avLst/>
            </a:prstGeom>
          </p:spPr>
          <p:txBody>
            <a:bodyPr vert="horz" wrap="square" lIns="0" tIns="0" rIns="0" bIns="0"/>
            <a:lstStyle/>
            <a:p>
              <a:pPr algn="l" rtl="0" eaLnBrk="0">
                <a:lnSpc>
                  <a:spcPct val="83656"/>
                </a:lnSpc>
                <a:tabLst/>
              </a:pPr>
              <a:endParaRPr lang="Arial" altLang="Arial" sz="100" dirty="0"/>
            </a:p>
            <a:p>
              <a:pPr algn="r" rtl="0" eaLnBrk="0">
                <a:lnSpc>
                  <a:spcPct val="84000"/>
                </a:lnSpc>
                <a:tabLst/>
              </a:pPr>
              <a:r>
                <a:rPr sz="1000" kern="0" spc="-30" dirty="0">
                  <a:solidFill>
                    <a:srgbClr val="595959">
                      <a:alpha val="100000"/>
                    </a:srgbClr>
                  </a:solidFill>
                  <a:latin typeface="Microsoft YaHei"/>
                  <a:ea typeface="Microsoft YaHei"/>
                  <a:cs typeface="Microsoft YaHei"/>
                </a:rPr>
                <a:t>69</a:t>
              </a:r>
              <a:endParaRPr lang="Microsoft YaHei" altLang="Microsoft YaHei" sz="1000" dirty="0"/>
            </a:p>
            <a:p>
              <a:pPr marL="12700" algn="l" rtl="0" eaLnBrk="0">
                <a:lnSpc>
                  <a:spcPct val="84000"/>
                </a:lnSpc>
                <a:spcBef>
                  <a:spcPts val="216"/>
                </a:spcBef>
                <a:tabLst/>
              </a:pPr>
              <a:r>
                <a:rPr sz="1000" kern="0" spc="-30" dirty="0">
                  <a:solidFill>
                    <a:srgbClr val="595959">
                      <a:alpha val="100000"/>
                    </a:srgbClr>
                  </a:solidFill>
                  <a:latin typeface="Microsoft YaHei"/>
                  <a:ea typeface="Microsoft YaHei"/>
                  <a:cs typeface="Microsoft YaHei"/>
                </a:rPr>
                <a:t>64</a:t>
              </a:r>
              <a:endParaRPr lang="Microsoft YaHei" altLang="Microsoft YaHei" sz="1000" dirty="0"/>
            </a:p>
          </p:txBody>
        </p:sp>
        <p:sp>
          <p:nvSpPr>
            <p:cNvPr id="190" name="path"/>
            <p:cNvSpPr/>
            <p:nvPr/>
          </p:nvSpPr>
          <p:spPr>
            <a:xfrm>
              <a:off x="0" y="1471296"/>
              <a:ext cx="3431702" cy="3175"/>
            </a:xfrm>
            <a:custGeom>
              <a:avLst/>
              <a:gdLst/>
              <a:ahLst/>
              <a:cxnLst/>
              <a:rect l="0" t="0" r="0" b="0"/>
              <a:pathLst>
                <a:path w="5404" h="5">
                  <a:moveTo>
                    <a:pt x="0" y="2"/>
                  </a:moveTo>
                  <a:lnTo>
                    <a:pt x="5404" y="2"/>
                  </a:lnTo>
                </a:path>
              </a:pathLst>
            </a:custGeom>
            <a:noFill/>
            <a:ln w="3175" cap="flat">
              <a:solidFill>
                <a:srgbClr val="595959">
                  <a:alpha val="100000"/>
                </a:srgbClr>
              </a:solidFill>
              <a:prstDash val="solid"/>
              <a:round/>
            </a:ln>
          </p:spPr>
          <p:txBody>
            <a:bodyPr rtlCol="0"/>
            <a:lstStyle/>
            <a:p>
              <a:pPr algn="ctr"/>
              <a:endParaRPr lang="zh-CN" altLang="en-US"/>
            </a:p>
          </p:txBody>
        </p:sp>
      </p:grpSp>
      <p:grpSp>
        <p:nvGrpSpPr>
          <p:cNvPr id="16" name="group 16"/>
          <p:cNvGrpSpPr/>
          <p:nvPr/>
        </p:nvGrpSpPr>
        <p:grpSpPr>
          <a:xfrm rot="21600000">
            <a:off x="809983" y="3989832"/>
            <a:ext cx="3431702" cy="1373888"/>
            <a:chOff x="0" y="0"/>
            <a:chExt cx="3431702" cy="1373888"/>
          </a:xfrm>
        </p:grpSpPr>
        <p:pic>
          <p:nvPicPr>
            <p:cNvPr id="192" name="picture 192"/>
            <p:cNvPicPr>
              <a:picLocks noChangeAspect="1"/>
            </p:cNvPicPr>
            <p:nvPr/>
          </p:nvPicPr>
          <p:blipFill>
            <a:blip r:embed="rId4"/>
            <a:stretch>
              <a:fillRect/>
            </a:stretch>
          </p:blipFill>
          <p:spPr>
            <a:xfrm rot="21600000">
              <a:off x="214144" y="0"/>
              <a:ext cx="3002280" cy="1368551"/>
            </a:xfrm>
            <a:prstGeom prst="rect">
              <a:avLst/>
            </a:prstGeom>
          </p:spPr>
        </p:pic>
        <p:sp>
          <p:nvSpPr>
            <p:cNvPr id="194" name="textbox 194"/>
            <p:cNvSpPr/>
            <p:nvPr/>
          </p:nvSpPr>
          <p:spPr>
            <a:xfrm>
              <a:off x="349859" y="185292"/>
              <a:ext cx="451484" cy="153670"/>
            </a:xfrm>
            <a:prstGeom prst="rect">
              <a:avLst/>
            </a:prstGeom>
          </p:spPr>
          <p:txBody>
            <a:bodyPr vert="horz" wrap="square" lIns="0" tIns="0" rIns="0" bIns="0"/>
            <a:lstStyle/>
            <a:p>
              <a:pPr algn="l" rtl="0" eaLnBrk="0">
                <a:lnSpc>
                  <a:spcPct val="8367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2,862.2</a:t>
              </a:r>
              <a:endParaRPr lang="Microsoft YaHei" altLang="Microsoft YaHei" sz="1000" dirty="0"/>
            </a:p>
          </p:txBody>
        </p:sp>
        <p:sp>
          <p:nvSpPr>
            <p:cNvPr id="196" name="path"/>
            <p:cNvSpPr/>
            <p:nvPr/>
          </p:nvSpPr>
          <p:spPr>
            <a:xfrm>
              <a:off x="0" y="1370712"/>
              <a:ext cx="3431702" cy="3175"/>
            </a:xfrm>
            <a:custGeom>
              <a:avLst/>
              <a:gdLst/>
              <a:ahLst/>
              <a:cxnLst/>
              <a:rect l="0" t="0" r="0" b="0"/>
              <a:pathLst>
                <a:path w="5404" h="5">
                  <a:moveTo>
                    <a:pt x="0" y="2"/>
                  </a:moveTo>
                  <a:lnTo>
                    <a:pt x="5404" y="2"/>
                  </a:lnTo>
                </a:path>
              </a:pathLst>
            </a:custGeom>
            <a:noFill/>
            <a:ln w="3175" cap="flat">
              <a:solidFill>
                <a:srgbClr val="595959">
                  <a:alpha val="100000"/>
                </a:srgbClr>
              </a:solidFill>
              <a:prstDash val="solid"/>
              <a:round/>
            </a:ln>
          </p:spPr>
          <p:txBody>
            <a:bodyPr rtlCol="0"/>
            <a:lstStyle/>
            <a:p>
              <a:pPr algn="ctr"/>
              <a:endParaRPr lang="zh-CN" altLang="en-US"/>
            </a:p>
          </p:txBody>
        </p:sp>
      </p:grpSp>
      <p:sp>
        <p:nvSpPr>
          <p:cNvPr id="198" name="textbox 198"/>
          <p:cNvSpPr/>
          <p:nvPr/>
        </p:nvSpPr>
        <p:spPr>
          <a:xfrm>
            <a:off x="872126" y="2642818"/>
            <a:ext cx="3437254" cy="1280794"/>
          </a:xfrm>
          <a:prstGeom prst="rect">
            <a:avLst/>
          </a:prstGeom>
        </p:spPr>
        <p:txBody>
          <a:bodyPr vert="horz" wrap="square" lIns="0" tIns="0" rIns="0" bIns="0"/>
          <a:lstStyle/>
          <a:p>
            <a:pPr algn="l" rtl="0" eaLnBrk="0">
              <a:lnSpc>
                <a:spcPct val="69685"/>
              </a:lnSpc>
              <a:tabLst/>
            </a:pPr>
            <a:endParaRPr lang="Arial" altLang="Arial" sz="100" dirty="0"/>
          </a:p>
          <a:p>
            <a:pPr marL="476250" indent="-463550" algn="l" rtl="0" eaLnBrk="0">
              <a:lnSpc>
                <a:spcPct val="96000"/>
              </a:lnSpc>
              <a:tabLst/>
            </a:pPr>
            <a:r>
              <a:rPr sz="1400" b="1" kern="0" spc="-10" dirty="0">
                <a:solidFill>
                  <a:srgbClr val="404040">
                    <a:alpha val="100000"/>
                  </a:srgbClr>
                </a:solidFill>
                <a:latin typeface="Microsoft YaHei"/>
                <a:ea typeface="Microsoft YaHei"/>
                <a:cs typeface="Microsoft YaHei"/>
              </a:rPr>
              <a:t>MiniTracker-2021-2</a:t>
            </a:r>
            <a:r>
              <a:rPr sz="1400" b="1" kern="0" spc="-20" dirty="0">
                <a:solidFill>
                  <a:srgbClr val="404040">
                    <a:alpha val="100000"/>
                  </a:srgbClr>
                </a:solidFill>
                <a:latin typeface="Microsoft YaHei"/>
                <a:ea typeface="Microsoft YaHei"/>
                <a:cs typeface="Microsoft YaHei"/>
              </a:rPr>
              <a:t>023年5月奢侈品行业</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品牌小程序月活跃用户规模同比</a:t>
            </a:r>
            <a:endParaRPr lang="Microsoft YaHei" altLang="Microsoft YaHei" sz="1400" dirty="0"/>
          </a:p>
          <a:p>
            <a:pPr marL="2404745" algn="l" rtl="0" eaLnBrk="0">
              <a:lnSpc>
                <a:spcPct val="79000"/>
              </a:lnSpc>
              <a:spcBef>
                <a:spcPts val="1454"/>
              </a:spcBef>
              <a:tabLst>
                <a:tab pos="2644139" algn="l"/>
              </a:tabLst>
            </a:pPr>
            <a:r>
              <a:rPr sz="1000" kern="0" spc="0" dirty="0">
                <a:solidFill>
                  <a:srgbClr val="F38286">
                    <a:alpha val="100000"/>
                  </a:srgbClr>
                </a:solidFill>
                <a:latin typeface="Microsoft YaHei"/>
                <a:ea typeface="Microsoft YaHei"/>
                <a:cs typeface="Microsoft YaHei"/>
              </a:rPr>
              <a:t>	</a:t>
            </a:r>
            <a:r>
              <a:rPr sz="1000" kern="0" spc="-50" dirty="0">
                <a:solidFill>
                  <a:srgbClr val="F38286">
                    <a:alpha val="100000"/>
                  </a:srgbClr>
                </a:solidFill>
                <a:latin typeface="Microsoft YaHei"/>
                <a:ea typeface="Microsoft YaHei"/>
                <a:cs typeface="Microsoft YaHei"/>
              </a:rPr>
              <a:t>同比</a:t>
            </a:r>
            <a:r>
              <a:rPr sz="1000" kern="0" spc="0" dirty="0">
                <a:solidFill>
                  <a:srgbClr val="F38286">
                    <a:alpha val="100000"/>
                  </a:srgbClr>
                </a:solidFill>
                <a:latin typeface="Microsoft YaHei"/>
                <a:ea typeface="Microsoft YaHei"/>
                <a:cs typeface="Microsoft YaHei"/>
              </a:rPr>
              <a:t>   </a:t>
            </a:r>
            <a:endParaRPr lang="Microsoft YaHei" altLang="Microsoft YaHei" sz="1000" dirty="0"/>
          </a:p>
          <a:p>
            <a:pPr algn="l" rtl="0" eaLnBrk="0">
              <a:lnSpc>
                <a:spcPct val="123000"/>
              </a:lnSpc>
              <a:tabLst/>
            </a:pPr>
            <a:endParaRPr lang="Arial" altLang="Arial" sz="1000" dirty="0"/>
          </a:p>
          <a:p>
            <a:pPr algn="l" rtl="0" eaLnBrk="0">
              <a:lnSpc>
                <a:spcPct val="123000"/>
              </a:lnSpc>
              <a:tabLst/>
            </a:pPr>
            <a:endParaRPr lang="Arial" altLang="Arial" sz="1000" dirty="0"/>
          </a:p>
          <a:p>
            <a:pPr algn="l" rtl="0" eaLnBrk="0">
              <a:lnSpc>
                <a:spcPct val="129000"/>
              </a:lnSpc>
              <a:tabLst/>
            </a:pPr>
            <a:endParaRPr lang="Arial" altLang="Arial" sz="200" dirty="0"/>
          </a:p>
          <a:p>
            <a:pPr marL="2581275" algn="l" rtl="0" eaLnBrk="0">
              <a:lnSpc>
                <a:spcPct val="84000"/>
              </a:lnSpc>
              <a:spcBef>
                <a:spcPts val="2"/>
              </a:spcBef>
              <a:tabLst/>
            </a:pPr>
            <a:r>
              <a:rPr sz="1000" kern="0" spc="-10" dirty="0">
                <a:solidFill>
                  <a:srgbClr val="595959">
                    <a:alpha val="100000"/>
                  </a:srgbClr>
                </a:solidFill>
                <a:latin typeface="Microsoft YaHei"/>
                <a:ea typeface="Microsoft YaHei"/>
                <a:cs typeface="Microsoft YaHei"/>
              </a:rPr>
              <a:t>4,065.1</a:t>
            </a:r>
            <a:endParaRPr lang="Microsoft YaHei" altLang="Microsoft YaHei" sz="1000" dirty="0"/>
          </a:p>
        </p:txBody>
      </p:sp>
      <p:sp>
        <p:nvSpPr>
          <p:cNvPr id="200" name="path"/>
          <p:cNvSpPr/>
          <p:nvPr/>
        </p:nvSpPr>
        <p:spPr>
          <a:xfrm>
            <a:off x="3862209" y="3284722"/>
            <a:ext cx="202833" cy="146478"/>
          </a:xfrm>
          <a:custGeom>
            <a:avLst/>
            <a:gdLst/>
            <a:ahLst/>
            <a:cxnLst/>
            <a:rect l="0" t="0" r="0" b="0"/>
            <a:pathLst>
              <a:path w="319" h="230">
                <a:moveTo>
                  <a:pt x="318" y="2"/>
                </a:moveTo>
                <a:lnTo>
                  <a:pt x="37" y="112"/>
                </a:lnTo>
                <a:lnTo>
                  <a:pt x="115" y="187"/>
                </a:lnTo>
                <a:lnTo>
                  <a:pt x="0" y="228"/>
                </a:lnTo>
              </a:path>
            </a:pathLst>
          </a:custGeom>
          <a:noFill/>
          <a:ln w="3175" cap="flat">
            <a:solidFill>
              <a:srgbClr val="7F7F7F">
                <a:alpha val="100000"/>
              </a:srgbClr>
            </a:solidFill>
            <a:prstDash val="solid"/>
            <a:round/>
          </a:ln>
        </p:spPr>
        <p:txBody>
          <a:bodyPr rtlCol="0"/>
          <a:lstStyle/>
          <a:p>
            <a:pPr algn="ctr"/>
            <a:endParaRPr lang="zh-CN" altLang="en-US"/>
          </a:p>
        </p:txBody>
      </p:sp>
      <p:sp>
        <p:nvSpPr>
          <p:cNvPr id="202" name="textbox 202"/>
          <p:cNvSpPr/>
          <p:nvPr/>
        </p:nvSpPr>
        <p:spPr>
          <a:xfrm>
            <a:off x="533500" y="6302552"/>
            <a:ext cx="7841615" cy="251459"/>
          </a:xfrm>
          <a:prstGeom prst="rect">
            <a:avLst/>
          </a:prstGeom>
        </p:spPr>
        <p:txBody>
          <a:bodyPr vert="horz" wrap="square" lIns="0" tIns="0" rIns="0" bIns="0"/>
          <a:lstStyle/>
          <a:p>
            <a:pPr algn="l" rtl="0" eaLnBrk="0">
              <a:lnSpc>
                <a:spcPct val="84048"/>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注释：</a:t>
            </a:r>
            <a:r>
              <a:rPr sz="800" kern="0" spc="20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1.本报告研究范围为微信小程序；   2.筛选条件为统计周期内，日活跃用户大于1000台</a:t>
            </a:r>
            <a:r>
              <a:rPr sz="800" kern="0" spc="-30" dirty="0">
                <a:solidFill>
                  <a:srgbClr val="7F7F7F">
                    <a:alpha val="100000"/>
                  </a:srgbClr>
                </a:solidFill>
                <a:latin typeface="Microsoft YaHei"/>
                <a:ea typeface="Microsoft YaHei"/>
                <a:cs typeface="Microsoft YaHei"/>
              </a:rPr>
              <a:t>的奢侈品品牌小程序，不包含垂直电商、海淘等电商小程序；   3.活跃用户数未去重；</a:t>
            </a:r>
            <a:endParaRPr lang="Microsoft YaHei" altLang="Microsoft YaHei" sz="800" dirty="0"/>
          </a:p>
          <a:p>
            <a:pPr marL="12700" algn="l" rtl="0" eaLnBrk="0">
              <a:lnSpc>
                <a:spcPct val="90000"/>
              </a:lnSpc>
              <a:spcBef>
                <a:spcPts val="48"/>
              </a:spcBef>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204" name="textbox 204"/>
          <p:cNvSpPr/>
          <p:nvPr/>
        </p:nvSpPr>
        <p:spPr>
          <a:xfrm>
            <a:off x="5014290" y="2642818"/>
            <a:ext cx="3437254" cy="433069"/>
          </a:xfrm>
          <a:prstGeom prst="rect">
            <a:avLst/>
          </a:prstGeom>
        </p:spPr>
        <p:txBody>
          <a:bodyPr vert="horz" wrap="square" lIns="0" tIns="0" rIns="0" bIns="0"/>
          <a:lstStyle/>
          <a:p>
            <a:pPr algn="l" rtl="0" eaLnBrk="0">
              <a:lnSpc>
                <a:spcPct val="69685"/>
              </a:lnSpc>
              <a:tabLst/>
            </a:pPr>
            <a:endParaRPr lang="Arial" altLang="Arial" sz="100" dirty="0"/>
          </a:p>
          <a:p>
            <a:pPr marL="920750" indent="-908050" algn="l" rtl="0" eaLnBrk="0">
              <a:lnSpc>
                <a:spcPct val="96000"/>
              </a:lnSpc>
              <a:tabLst/>
            </a:pPr>
            <a:r>
              <a:rPr sz="1400" b="1" kern="0" spc="-10" dirty="0">
                <a:solidFill>
                  <a:srgbClr val="404040">
                    <a:alpha val="100000"/>
                  </a:srgbClr>
                </a:solidFill>
                <a:latin typeface="Microsoft YaHei"/>
                <a:ea typeface="Microsoft YaHei"/>
                <a:cs typeface="Microsoft YaHei"/>
              </a:rPr>
              <a:t>MiniTracker-2021-2</a:t>
            </a:r>
            <a:r>
              <a:rPr sz="1400" b="1" kern="0" spc="-20" dirty="0">
                <a:solidFill>
                  <a:srgbClr val="404040">
                    <a:alpha val="100000"/>
                  </a:srgbClr>
                </a:solidFill>
                <a:latin typeface="Microsoft YaHei"/>
                <a:ea typeface="Microsoft YaHei"/>
                <a:cs typeface="Microsoft YaHei"/>
              </a:rPr>
              <a:t>023年5月奢侈品行业</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品牌小程序数量同比</a:t>
            </a:r>
            <a:endParaRPr lang="Microsoft YaHei" altLang="Microsoft YaHei" sz="1400" dirty="0"/>
          </a:p>
        </p:txBody>
      </p:sp>
      <p:sp>
        <p:nvSpPr>
          <p:cNvPr id="206" name="textbox 206"/>
          <p:cNvSpPr/>
          <p:nvPr/>
        </p:nvSpPr>
        <p:spPr>
          <a:xfrm>
            <a:off x="1175113" y="5479160"/>
            <a:ext cx="2710814" cy="511175"/>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2021.5</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2022.5</a:t>
            </a:r>
            <a:r>
              <a:rPr sz="1000" kern="0" spc="1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2023.5</a:t>
            </a:r>
            <a:endParaRPr lang="Microsoft YaHei" altLang="Microsoft YaHei" sz="1000" dirty="0"/>
          </a:p>
          <a:p>
            <a:pPr algn="l" rtl="0" eaLnBrk="0">
              <a:lnSpc>
                <a:spcPct val="119000"/>
              </a:lnSpc>
              <a:tabLst/>
            </a:pPr>
            <a:endParaRPr lang="Arial" altLang="Arial" sz="1000" dirty="0"/>
          </a:p>
          <a:p>
            <a:pPr algn="l" rtl="0" eaLnBrk="0">
              <a:lnSpc>
                <a:spcPct val="125000"/>
              </a:lnSpc>
              <a:tabLst/>
            </a:pPr>
            <a:endParaRPr lang="Arial" altLang="Arial" sz="200" dirty="0"/>
          </a:p>
          <a:p>
            <a:pPr marL="772159" algn="l" rtl="0" eaLnBrk="0">
              <a:lnSpc>
                <a:spcPct val="90000"/>
              </a:lnSpc>
              <a:spcBef>
                <a:spcPts val="1"/>
              </a:spcBef>
              <a:tabLst>
                <a:tab pos="809625" algn="l"/>
              </a:tabLst>
            </a:pPr>
            <a:r>
              <a:rPr sz="1000" kern="0" spc="0" dirty="0">
                <a:solidFill>
                  <a:srgbClr val="595959">
                    <a:alpha val="100000"/>
                  </a:srgbClr>
                </a:solidFill>
                <a:latin typeface="Microsoft YaHei"/>
                <a:ea typeface="Microsoft YaHei"/>
                <a:cs typeface="Microsoft YaHei"/>
              </a:rPr>
              <a:t>	</a:t>
            </a:r>
            <a:r>
              <a:rPr sz="1000" kern="0" spc="-70" dirty="0">
                <a:solidFill>
                  <a:srgbClr val="595959">
                    <a:alpha val="100000"/>
                  </a:srgbClr>
                </a:solidFill>
                <a:latin typeface="Microsoft YaHei"/>
                <a:ea typeface="Microsoft YaHei"/>
                <a:cs typeface="Microsoft YaHei"/>
              </a:rPr>
              <a:t>月活跃用户数（万台）</a:t>
            </a:r>
            <a:endParaRPr lang="Microsoft YaHei" altLang="Microsoft YaHei" sz="1000" dirty="0"/>
          </a:p>
        </p:txBody>
      </p:sp>
      <p:pic>
        <p:nvPicPr>
          <p:cNvPr id="208" name="picture 208"/>
          <p:cNvPicPr>
            <a:picLocks noChangeAspect="1"/>
          </p:cNvPicPr>
          <p:nvPr/>
        </p:nvPicPr>
        <p:blipFill>
          <a:blip r:embed="rId5"/>
          <a:stretch>
            <a:fillRect/>
          </a:stretch>
        </p:blipFill>
        <p:spPr>
          <a:xfrm rot="21600000">
            <a:off x="1872177" y="5845796"/>
            <a:ext cx="75410" cy="75410"/>
          </a:xfrm>
          <a:prstGeom prst="rect">
            <a:avLst/>
          </a:prstGeom>
        </p:spPr>
      </p:pic>
      <p:sp>
        <p:nvSpPr>
          <p:cNvPr id="210" name="textbox 210"/>
          <p:cNvSpPr/>
          <p:nvPr/>
        </p:nvSpPr>
        <p:spPr>
          <a:xfrm>
            <a:off x="6024130" y="5479668"/>
            <a:ext cx="1899285" cy="510540"/>
          </a:xfrm>
          <a:prstGeom prst="rect">
            <a:avLst/>
          </a:prstGeom>
        </p:spPr>
        <p:txBody>
          <a:bodyPr vert="horz" wrap="square" lIns="0" tIns="0" rIns="0" bIns="0"/>
          <a:lstStyle/>
          <a:p>
            <a:pPr algn="l" rtl="0" eaLnBrk="0">
              <a:lnSpc>
                <a:spcPct val="83249"/>
              </a:lnSpc>
              <a:tabLst/>
            </a:pPr>
            <a:endParaRPr lang="Arial" altLang="Arial" sz="100" dirty="0"/>
          </a:p>
          <a:p>
            <a:pPr algn="r" rtl="0" eaLnBrk="0">
              <a:lnSpc>
                <a:spcPct val="84000"/>
              </a:lnSpc>
              <a:tabLst/>
            </a:pPr>
            <a:r>
              <a:rPr sz="1000" kern="0" spc="-10" dirty="0">
                <a:solidFill>
                  <a:srgbClr val="595959">
                    <a:alpha val="100000"/>
                  </a:srgbClr>
                </a:solidFill>
                <a:latin typeface="Microsoft YaHei"/>
                <a:ea typeface="Microsoft YaHei"/>
                <a:cs typeface="Microsoft YaHei"/>
              </a:rPr>
              <a:t>2022.5</a:t>
            </a:r>
            <a:r>
              <a:rPr sz="1000" kern="0" spc="10" dirty="0">
                <a:solidFill>
                  <a:srgbClr val="595959">
                    <a:alpha val="100000"/>
                  </a:srgbClr>
                </a:solidFill>
                <a:latin typeface="Microsoft YaHei"/>
                <a:ea typeface="Microsoft YaHei"/>
                <a:cs typeface="Microsoft YaHei"/>
              </a:rPr>
              <a:t>                  </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2023.5</a:t>
            </a:r>
            <a:endParaRPr lang="Microsoft YaHei" altLang="Microsoft YaHei" sz="1000" dirty="0"/>
          </a:p>
          <a:p>
            <a:pPr algn="l" rtl="0" eaLnBrk="0">
              <a:lnSpc>
                <a:spcPct val="119000"/>
              </a:lnSpc>
              <a:tabLst/>
            </a:pPr>
            <a:endParaRPr lang="Arial" altLang="Arial" sz="1000" dirty="0"/>
          </a:p>
          <a:p>
            <a:pPr algn="l" rtl="0" eaLnBrk="0">
              <a:lnSpc>
                <a:spcPct val="125000"/>
              </a:lnSpc>
              <a:tabLst/>
            </a:pPr>
            <a:endParaRPr lang="Arial" altLang="Arial" sz="200" dirty="0"/>
          </a:p>
          <a:p>
            <a:pPr marL="87630" algn="l" rtl="0" eaLnBrk="0">
              <a:lnSpc>
                <a:spcPct val="90000"/>
              </a:lnSpc>
              <a:spcBef>
                <a:spcPts val="1"/>
              </a:spcBef>
              <a:tabLst>
                <a:tab pos="123189" algn="l"/>
              </a:tabLst>
            </a:pPr>
            <a:r>
              <a:rPr sz="1000" kern="0" spc="0" dirty="0">
                <a:solidFill>
                  <a:srgbClr val="595959">
                    <a:alpha val="100000"/>
                  </a:srgbClr>
                </a:solidFill>
                <a:latin typeface="Microsoft YaHei"/>
                <a:ea typeface="Microsoft YaHei"/>
                <a:cs typeface="Microsoft YaHei"/>
              </a:rPr>
              <a:t>	</a:t>
            </a:r>
            <a:r>
              <a:rPr sz="1000" kern="0" spc="-80" dirty="0">
                <a:solidFill>
                  <a:srgbClr val="595959">
                    <a:alpha val="100000"/>
                  </a:srgbClr>
                </a:solidFill>
                <a:latin typeface="Microsoft YaHei"/>
                <a:ea typeface="Microsoft YaHei"/>
                <a:cs typeface="Microsoft YaHei"/>
              </a:rPr>
              <a:t>小程序数量（个）</a:t>
            </a:r>
            <a:endParaRPr lang="Microsoft YaHei" altLang="Microsoft YaHei" sz="1000" dirty="0"/>
          </a:p>
        </p:txBody>
      </p:sp>
      <p:pic>
        <p:nvPicPr>
          <p:cNvPr id="212" name="picture 212"/>
          <p:cNvPicPr>
            <a:picLocks noChangeAspect="1"/>
          </p:cNvPicPr>
          <p:nvPr/>
        </p:nvPicPr>
        <p:blipFill>
          <a:blip r:embed="rId6"/>
          <a:stretch>
            <a:fillRect/>
          </a:stretch>
        </p:blipFill>
        <p:spPr>
          <a:xfrm rot="21600000">
            <a:off x="6036830" y="5845796"/>
            <a:ext cx="75410" cy="75410"/>
          </a:xfrm>
          <a:prstGeom prst="rect">
            <a:avLst/>
          </a:prstGeom>
        </p:spPr>
      </p:pic>
      <p:sp>
        <p:nvSpPr>
          <p:cNvPr id="214" name="path"/>
          <p:cNvSpPr/>
          <p:nvPr/>
        </p:nvSpPr>
        <p:spPr>
          <a:xfrm>
            <a:off x="3231973" y="3117760"/>
            <a:ext cx="835081" cy="500636"/>
          </a:xfrm>
          <a:custGeom>
            <a:avLst/>
            <a:gdLst/>
            <a:ahLst/>
            <a:cxnLst/>
            <a:rect l="0" t="0" r="0" b="0"/>
            <a:pathLst>
              <a:path w="1315" h="788">
                <a:moveTo>
                  <a:pt x="900" y="0"/>
                </a:moveTo>
                <a:lnTo>
                  <a:pt x="884" y="230"/>
                </a:lnTo>
                <a:lnTo>
                  <a:pt x="1096" y="126"/>
                </a:lnTo>
                <a:lnTo>
                  <a:pt x="997" y="260"/>
                </a:lnTo>
                <a:lnTo>
                  <a:pt x="1315" y="265"/>
                </a:lnTo>
                <a:moveTo>
                  <a:pt x="891" y="572"/>
                </a:moveTo>
                <a:lnTo>
                  <a:pt x="909" y="693"/>
                </a:lnTo>
                <a:lnTo>
                  <a:pt x="741" y="635"/>
                </a:lnTo>
                <a:lnTo>
                  <a:pt x="707" y="751"/>
                </a:lnTo>
                <a:lnTo>
                  <a:pt x="601" y="693"/>
                </a:lnTo>
                <a:lnTo>
                  <a:pt x="529" y="786"/>
                </a:lnTo>
                <a:lnTo>
                  <a:pt x="458" y="723"/>
                </a:lnTo>
                <a:moveTo>
                  <a:pt x="292" y="727"/>
                </a:moveTo>
                <a:lnTo>
                  <a:pt x="78" y="711"/>
                </a:lnTo>
                <a:lnTo>
                  <a:pt x="203" y="613"/>
                </a:lnTo>
                <a:moveTo>
                  <a:pt x="0" y="513"/>
                </a:moveTo>
                <a:lnTo>
                  <a:pt x="239" y="462"/>
                </a:lnTo>
                <a:lnTo>
                  <a:pt x="71" y="330"/>
                </a:lnTo>
              </a:path>
            </a:pathLst>
          </a:custGeom>
          <a:noFill/>
          <a:ln w="3175" cap="flat">
            <a:solidFill>
              <a:srgbClr val="7F7F7F">
                <a:alpha val="100000"/>
              </a:srgbClr>
            </a:solidFill>
            <a:prstDash val="solid"/>
            <a:round/>
          </a:ln>
        </p:spPr>
        <p:txBody>
          <a:bodyPr rtlCol="0"/>
          <a:lstStyle/>
          <a:p>
            <a:pPr algn="ctr"/>
            <a:endParaRPr lang="zh-CN" altLang="en-US"/>
          </a:p>
        </p:txBody>
      </p:sp>
      <p:sp>
        <p:nvSpPr>
          <p:cNvPr id="216"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218" name="textbox 218"/>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220" name="textbox 220"/>
          <p:cNvSpPr/>
          <p:nvPr/>
        </p:nvSpPr>
        <p:spPr>
          <a:xfrm>
            <a:off x="3218906" y="3360800"/>
            <a:ext cx="756919" cy="189864"/>
          </a:xfrm>
          <a:prstGeom prst="rect">
            <a:avLst/>
          </a:prstGeom>
        </p:spPr>
        <p:txBody>
          <a:bodyPr vert="horz" wrap="square" lIns="0" tIns="0" rIns="0" bIns="0"/>
          <a:lstStyle/>
          <a:p>
            <a:pPr algn="l" rtl="0" eaLnBrk="0">
              <a:lnSpc>
                <a:spcPct val="83341"/>
              </a:lnSpc>
              <a:tabLst/>
            </a:pPr>
            <a:endParaRPr lang="Arial" altLang="Arial" sz="100" dirty="0"/>
          </a:p>
          <a:p>
            <a:pPr marL="142239" algn="l" rtl="0" eaLnBrk="0">
              <a:lnSpc>
                <a:spcPts val="1291"/>
              </a:lnSpc>
              <a:tabLst>
                <a:tab pos="199389" algn="l"/>
              </a:tabLst>
            </a:pPr>
            <a:r>
              <a:rPr sz="1000" kern="0" spc="0" dirty="0">
                <a:solidFill>
                  <a:srgbClr val="F38286">
                    <a:alpha val="100000"/>
                  </a:srgbClr>
                </a:solidFill>
                <a:latin typeface="Microsoft YaHei"/>
                <a:ea typeface="Microsoft YaHei"/>
                <a:cs typeface="Microsoft YaHei"/>
              </a:rPr>
              <a:t>	</a:t>
            </a:r>
            <a:r>
              <a:rPr sz="1000" kern="0" spc="-30" dirty="0">
                <a:solidFill>
                  <a:srgbClr val="F38286">
                    <a:alpha val="100000"/>
                  </a:srgbClr>
                </a:solidFill>
                <a:latin typeface="Microsoft YaHei"/>
                <a:ea typeface="Microsoft YaHei"/>
                <a:cs typeface="Microsoft YaHei"/>
              </a:rPr>
              <a:t>+54.1%</a:t>
            </a:r>
            <a:r>
              <a:rPr sz="1000" kern="0" spc="10" dirty="0">
                <a:solidFill>
                  <a:srgbClr val="F38286">
                    <a:alpha val="100000"/>
                  </a:srgbClr>
                </a:solidFill>
                <a:latin typeface="Microsoft YaHei"/>
                <a:ea typeface="Microsoft YaHei"/>
                <a:cs typeface="Microsoft YaHei"/>
              </a:rPr>
              <a:t>   </a:t>
            </a:r>
            <a:endParaRPr lang="Microsoft YaHei" altLang="Microsoft YaHei" sz="1000" dirty="0"/>
          </a:p>
        </p:txBody>
      </p:sp>
      <p:sp>
        <p:nvSpPr>
          <p:cNvPr id="222" name="path"/>
          <p:cNvSpPr/>
          <p:nvPr/>
        </p:nvSpPr>
        <p:spPr>
          <a:xfrm>
            <a:off x="3231606" y="3442642"/>
            <a:ext cx="130085" cy="66001"/>
          </a:xfrm>
          <a:custGeom>
            <a:avLst/>
            <a:gdLst/>
            <a:ahLst/>
            <a:cxnLst/>
            <a:rect l="0" t="0" r="0" b="0"/>
            <a:pathLst>
              <a:path w="204" h="103">
                <a:moveTo>
                  <a:pt x="203" y="101"/>
                </a:moveTo>
                <a:lnTo>
                  <a:pt x="1" y="2"/>
                </a:lnTo>
              </a:path>
            </a:pathLst>
          </a:custGeom>
          <a:noFill/>
          <a:ln w="3175" cap="flat">
            <a:solidFill>
              <a:srgbClr val="7F7F7F">
                <a:alpha val="100000"/>
              </a:srgbClr>
            </a:solidFill>
            <a:prstDash val="solid"/>
            <a:round/>
          </a:ln>
        </p:spPr>
        <p:txBody>
          <a:bodyPr rtlCol="0"/>
          <a:lstStyle/>
          <a:p>
            <a:pPr algn="ctr"/>
            <a:endParaRPr lang="zh-CN" altLang="en-US"/>
          </a:p>
        </p:txBody>
      </p:sp>
      <p:sp>
        <p:nvSpPr>
          <p:cNvPr id="224" name="textbox 224"/>
          <p:cNvSpPr/>
          <p:nvPr/>
        </p:nvSpPr>
        <p:spPr>
          <a:xfrm>
            <a:off x="523678" y="6634174"/>
            <a:ext cx="1095375" cy="123825"/>
          </a:xfrm>
          <a:prstGeom prst="rect">
            <a:avLst/>
          </a:prstGeom>
        </p:spPr>
        <p:txBody>
          <a:bodyPr vert="horz" wrap="square" lIns="0" tIns="0" rIns="0" bIns="0"/>
          <a:lstStyle/>
          <a:p>
            <a:pPr algn="l" rtl="0" eaLnBrk="0">
              <a:lnSpc>
                <a:spcPct val="80257"/>
              </a:lnSpc>
              <a:tabLst/>
            </a:pPr>
            <a:endParaRPr lang="Arial" altLang="Arial" sz="100" dirty="0"/>
          </a:p>
          <a:p>
            <a:pPr marL="12700" algn="l" rtl="0" eaLnBrk="0">
              <a:lnSpc>
                <a:spcPct val="81000"/>
              </a:lnSpc>
              <a:tabLst/>
            </a:pPr>
            <a:r>
              <a:rPr sz="800" kern="0" spc="-10" dirty="0">
                <a:solidFill>
                  <a:srgbClr val="7F7F7F">
                    <a:alpha val="100000"/>
                  </a:srgbClr>
                </a:solidFill>
                <a:latin typeface="Arial"/>
                <a:ea typeface="Arial"/>
                <a:cs typeface="Arial"/>
              </a:rPr>
              <a:t>©2023.7</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10" dirty="0">
                <a:solidFill>
                  <a:srgbClr val="7F7F7F">
                    <a:alpha val="100000"/>
                  </a:srgbClr>
                </a:solidFill>
                <a:latin typeface="Arial"/>
                <a:ea typeface="Arial"/>
                <a:cs typeface="Arial"/>
              </a:rPr>
              <a:t>Inc.</a:t>
            </a:r>
            <a:endParaRPr lang="Arial" altLang="Arial" sz="800" dirty="0"/>
          </a:p>
        </p:txBody>
      </p:sp>
      <p:sp>
        <p:nvSpPr>
          <p:cNvPr id="226" name="textbox 226"/>
          <p:cNvSpPr/>
          <p:nvPr/>
        </p:nvSpPr>
        <p:spPr>
          <a:xfrm>
            <a:off x="7594606" y="6635394"/>
            <a:ext cx="1048385" cy="122554"/>
          </a:xfrm>
          <a:prstGeom prst="rect">
            <a:avLst/>
          </a:prstGeom>
        </p:spPr>
        <p:txBody>
          <a:bodyPr vert="horz" wrap="square" lIns="0" tIns="0" rIns="0" bIns="0"/>
          <a:lstStyle/>
          <a:p>
            <a:pPr algn="l" rtl="0" eaLnBrk="0">
              <a:lnSpc>
                <a:spcPct val="80241"/>
              </a:lnSpc>
              <a:tabLst/>
            </a:pPr>
            <a:endParaRPr lang="Arial" altLang="Arial" sz="100" dirty="0"/>
          </a:p>
          <a:p>
            <a:pPr marL="12700" algn="l" rtl="0" eaLnBrk="0">
              <a:lnSpc>
                <a:spcPct val="80000"/>
              </a:lnSpc>
              <a:tabLst/>
            </a:pPr>
            <a:r>
              <a:rPr sz="800" kern="0" spc="0" dirty="0">
                <a:solidFill>
                  <a:srgbClr val="7F7F7F">
                    <a:alpha val="100000"/>
                  </a:srgbClr>
                </a:solidFill>
                <a:latin typeface="Arial"/>
                <a:ea typeface="Arial"/>
                <a:cs typeface="Arial"/>
              </a:rPr>
              <a:t>www.iresearch.c</a:t>
            </a:r>
            <a:r>
              <a:rPr sz="800" kern="0" spc="-10" dirty="0">
                <a:solidFill>
                  <a:srgbClr val="7F7F7F">
                    <a:alpha val="100000"/>
                  </a:srgbClr>
                </a:solidFill>
                <a:latin typeface="Arial"/>
                <a:ea typeface="Arial"/>
                <a:cs typeface="Arial"/>
              </a:rPr>
              <a:t>om.cn</a:t>
            </a:r>
            <a:endParaRPr lang="Arial" altLang="Arial" sz="800" dirty="0"/>
          </a:p>
        </p:txBody>
      </p:sp>
      <p:sp>
        <p:nvSpPr>
          <p:cNvPr id="228"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230" name="textbox 230"/>
          <p:cNvSpPr/>
          <p:nvPr/>
        </p:nvSpPr>
        <p:spPr>
          <a:xfrm>
            <a:off x="2303743" y="4251325"/>
            <a:ext cx="451484" cy="153670"/>
          </a:xfrm>
          <a:prstGeom prst="rect">
            <a:avLst/>
          </a:prstGeom>
        </p:spPr>
        <p:txBody>
          <a:bodyPr vert="horz" wrap="square" lIns="0" tIns="0" rIns="0" bIns="0"/>
          <a:lstStyle/>
          <a:p>
            <a:pPr algn="l" rtl="0" eaLnBrk="0">
              <a:lnSpc>
                <a:spcPct val="8367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2,637.3</a:t>
            </a:r>
            <a:endParaRPr lang="Microsoft YaHei" altLang="Microsoft YaHei" sz="1000" dirty="0"/>
          </a:p>
        </p:txBody>
      </p:sp>
      <p:sp>
        <p:nvSpPr>
          <p:cNvPr id="232" name="textbox 232"/>
          <p:cNvSpPr/>
          <p:nvPr/>
        </p:nvSpPr>
        <p:spPr>
          <a:xfrm>
            <a:off x="5212765" y="5479160"/>
            <a:ext cx="422909" cy="154304"/>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2021.5</a:t>
            </a:r>
            <a:endParaRPr lang="Microsoft YaHei" altLang="Microsoft YaHei" sz="1000" dirty="0"/>
          </a:p>
        </p:txBody>
      </p:sp>
      <p:sp>
        <p:nvSpPr>
          <p:cNvPr id="234" name="path"/>
          <p:cNvSpPr/>
          <p:nvPr/>
        </p:nvSpPr>
        <p:spPr>
          <a:xfrm>
            <a:off x="3606932" y="3116665"/>
            <a:ext cx="197961" cy="112403"/>
          </a:xfrm>
          <a:custGeom>
            <a:avLst/>
            <a:gdLst/>
            <a:ahLst/>
            <a:cxnLst/>
            <a:rect l="0" t="0" r="0" b="0"/>
            <a:pathLst>
              <a:path w="311" h="177">
                <a:moveTo>
                  <a:pt x="107" y="175"/>
                </a:moveTo>
                <a:lnTo>
                  <a:pt x="310" y="1"/>
                </a:lnTo>
                <a:moveTo>
                  <a:pt x="1" y="77"/>
                </a:moveTo>
                <a:lnTo>
                  <a:pt x="107" y="175"/>
                </a:lnTo>
              </a:path>
            </a:pathLst>
          </a:custGeom>
          <a:noFill/>
          <a:ln w="3175" cap="flat">
            <a:solidFill>
              <a:srgbClr val="7F7F7F">
                <a:alpha val="100000"/>
              </a:srgbClr>
            </a:solidFill>
            <a:prstDash val="solid"/>
            <a:round/>
          </a:ln>
        </p:spPr>
        <p:txBody>
          <a:bodyPr rtlCol="0"/>
          <a:lstStyle/>
          <a:p>
            <a:pPr algn="ctr"/>
            <a:endParaRPr lang="zh-CN" altLang="en-US"/>
          </a:p>
        </p:txBody>
      </p:sp>
      <p:sp>
        <p:nvSpPr>
          <p:cNvPr id="236" name="textbox 236"/>
          <p:cNvSpPr/>
          <p:nvPr/>
        </p:nvSpPr>
        <p:spPr>
          <a:xfrm>
            <a:off x="7627060" y="3669156"/>
            <a:ext cx="167639" cy="153670"/>
          </a:xfrm>
          <a:prstGeom prst="rect">
            <a:avLst/>
          </a:prstGeom>
        </p:spPr>
        <p:txBody>
          <a:bodyPr vert="horz" wrap="square" lIns="0" tIns="0" rIns="0" bIns="0"/>
          <a:lstStyle/>
          <a:p>
            <a:pPr algn="l" rtl="0" eaLnBrk="0">
              <a:lnSpc>
                <a:spcPct val="83230"/>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78</a:t>
            </a:r>
            <a:endParaRPr lang="Microsoft YaHei" altLang="Microsoft YaHei" sz="1000" dirty="0"/>
          </a:p>
        </p:txBody>
      </p:sp>
      <p:sp>
        <p:nvSpPr>
          <p:cNvPr id="238" name="path"/>
          <p:cNvSpPr/>
          <p:nvPr/>
        </p:nvSpPr>
        <p:spPr>
          <a:xfrm>
            <a:off x="3416408" y="3575811"/>
            <a:ext cx="107820" cy="90419"/>
          </a:xfrm>
          <a:custGeom>
            <a:avLst/>
            <a:gdLst/>
            <a:ahLst/>
            <a:cxnLst/>
            <a:rect l="0" t="0" r="0" b="0"/>
            <a:pathLst>
              <a:path w="169" h="142">
                <a:moveTo>
                  <a:pt x="168" y="1"/>
                </a:moveTo>
                <a:lnTo>
                  <a:pt x="9" y="140"/>
                </a:lnTo>
                <a:lnTo>
                  <a:pt x="2" y="6"/>
                </a:lnTo>
              </a:path>
            </a:pathLst>
          </a:custGeom>
          <a:noFill/>
          <a:ln w="3175" cap="flat">
            <a:solidFill>
              <a:srgbClr val="7F7F7F">
                <a:alpha val="100000"/>
              </a:srgbClr>
            </a:solidFill>
            <a:prstDash val="solid"/>
            <a:round/>
          </a:ln>
        </p:spPr>
        <p:txBody>
          <a:bodyPr rtlCol="0"/>
          <a:lstStyle/>
          <a:p>
            <a:pPr algn="ctr"/>
            <a:endParaRPr lang="zh-CN" altLang="en-US"/>
          </a:p>
        </p:txBody>
      </p:sp>
      <p:sp>
        <p:nvSpPr>
          <p:cNvPr id="240" name="textbox 240"/>
          <p:cNvSpPr/>
          <p:nvPr/>
        </p:nvSpPr>
        <p:spPr>
          <a:xfrm>
            <a:off x="8926111" y="6640474"/>
            <a:ext cx="80010" cy="127000"/>
          </a:xfrm>
          <a:prstGeom prst="rect">
            <a:avLst/>
          </a:prstGeom>
        </p:spPr>
        <p:txBody>
          <a:bodyPr vert="horz" wrap="square" lIns="0" tIns="0" rIns="0" bIns="0"/>
          <a:lstStyle/>
          <a:p>
            <a:pPr algn="l" rtl="0" eaLnBrk="0">
              <a:lnSpc>
                <a:spcPct val="83389"/>
              </a:lnSpc>
              <a:tabLst/>
            </a:pPr>
            <a:endParaRPr lang="Arial" altLang="Arial" sz="100" dirty="0"/>
          </a:p>
          <a:p>
            <a:pPr marL="12700" algn="l" rtl="0" eaLnBrk="0">
              <a:lnSpc>
                <a:spcPct val="83000"/>
              </a:lnSpc>
              <a:tabLst/>
            </a:pPr>
            <a:r>
              <a:rPr sz="800" kern="0" spc="-20" dirty="0">
                <a:solidFill>
                  <a:srgbClr val="7F7F7F">
                    <a:alpha val="100000"/>
                  </a:srgbClr>
                </a:solidFill>
                <a:latin typeface="Microsoft YaHei"/>
                <a:ea typeface="Microsoft YaHei"/>
                <a:cs typeface="Microsoft YaHei"/>
              </a:rPr>
              <a:t>7</a:t>
            </a:r>
            <a:endParaRPr lang="Microsoft YaHei" altLang="Microsoft YaHei"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242"/>
          <p:cNvSpPr/>
          <p:nvPr/>
        </p:nvSpPr>
        <p:spPr>
          <a:xfrm>
            <a:off x="-12699" y="276533"/>
            <a:ext cx="8893809" cy="1586230"/>
          </a:xfrm>
          <a:prstGeom prst="rect">
            <a:avLst/>
          </a:prstGeom>
        </p:spPr>
        <p:txBody>
          <a:bodyPr vert="horz" wrap="square" lIns="0" tIns="0" rIns="0" bIns="0"/>
          <a:lstStyle/>
          <a:p>
            <a:pPr algn="l" rtl="0" eaLnBrk="0">
              <a:lnSpc>
                <a:spcPct val="106000"/>
              </a:lnSpc>
              <a:tabLst/>
            </a:pPr>
            <a:endParaRPr lang="Arial" altLang="Arial" sz="1000" dirty="0"/>
          </a:p>
          <a:p>
            <a:pPr marL="12700" algn="l" rtl="0" eaLnBrk="0">
              <a:lnSpc>
                <a:spcPct val="88000"/>
              </a:lnSpc>
              <a:spcBef>
                <a:spcPts val="1"/>
              </a:spcBef>
              <a:tabLst>
                <a:tab pos="556894" algn="l"/>
              </a:tabLst>
            </a:pPr>
            <a:r>
              <a:rPr sz="3100" kern="0" spc="0" dirty="0">
                <a:solidFill>
                  <a:srgbClr val="8BC53F">
                    <a:alpha val="100000"/>
                  </a:srgbClr>
                </a:solidFill>
                <a:latin typeface="Microsoft YaHei"/>
                <a:ea typeface="Microsoft YaHei"/>
                <a:cs typeface="Microsoft YaHei"/>
              </a:rPr>
              <a:t>	</a:t>
            </a:r>
            <a:r>
              <a:rPr sz="3100" kern="0" spc="30" dirty="0">
                <a:solidFill>
                  <a:srgbClr val="8BC53F">
                    <a:alpha val="100000"/>
                  </a:srgbClr>
                </a:solidFill>
                <a:latin typeface="Microsoft YaHei"/>
                <a:ea typeface="Microsoft YaHei"/>
                <a:cs typeface="Microsoft YaHei"/>
              </a:rPr>
              <a:t>细分行业                                              </a:t>
            </a:r>
            <a:r>
              <a:rPr sz="3100" kern="0" spc="20" dirty="0">
                <a:solidFill>
                  <a:srgbClr val="8BC53F">
                    <a:alpha val="100000"/>
                  </a:srgbClr>
                </a:solidFill>
                <a:latin typeface="Microsoft YaHei"/>
                <a:ea typeface="Microsoft YaHei"/>
                <a:cs typeface="Microsoft YaHei"/>
              </a:rPr>
              <a:t>  </a:t>
            </a:r>
            <a:endParaRPr lang="Microsoft YaHei" altLang="Microsoft YaHei" sz="3100" dirty="0"/>
          </a:p>
          <a:p>
            <a:pPr marL="554990" algn="l" rtl="0" eaLnBrk="0">
              <a:lnSpc>
                <a:spcPct val="90000"/>
              </a:lnSpc>
              <a:spcBef>
                <a:spcPts val="1098"/>
              </a:spcBef>
              <a:tabLst/>
            </a:pPr>
            <a:r>
              <a:rPr sz="2400" kern="0" spc="0" dirty="0">
                <a:solidFill>
                  <a:srgbClr val="595959">
                    <a:alpha val="100000"/>
                  </a:srgbClr>
                </a:solidFill>
                <a:latin typeface="Microsoft YaHei"/>
                <a:ea typeface="Microsoft YaHei"/>
                <a:cs typeface="Microsoft YaHei"/>
              </a:rPr>
              <a:t>奢侈品小程序占比六成，其次是美妆类、免税店</a:t>
            </a:r>
            <a:r>
              <a:rPr sz="2400" kern="0" spc="-10" dirty="0">
                <a:solidFill>
                  <a:srgbClr val="595959">
                    <a:alpha val="100000"/>
                  </a:srgbClr>
                </a:solidFill>
                <a:latin typeface="Microsoft YaHei"/>
                <a:ea typeface="Microsoft YaHei"/>
                <a:cs typeface="Microsoft YaHei"/>
              </a:rPr>
              <a:t>类小程序</a:t>
            </a:r>
            <a:endParaRPr lang="Microsoft YaHei" altLang="Microsoft YaHei" sz="2400" dirty="0"/>
          </a:p>
          <a:p>
            <a:pPr algn="l" rtl="0" eaLnBrk="0">
              <a:lnSpc>
                <a:spcPct val="104000"/>
              </a:lnSpc>
              <a:tabLst/>
            </a:pPr>
            <a:endParaRPr lang="Arial" altLang="Arial" sz="1100" dirty="0"/>
          </a:p>
          <a:p>
            <a:pPr algn="l" rtl="0" eaLnBrk="0">
              <a:lnSpc>
                <a:spcPct val="7534"/>
              </a:lnSpc>
              <a:tabLst/>
            </a:pPr>
            <a:endParaRPr lang="Arial" altLang="Arial" sz="100" dirty="0"/>
          </a:p>
          <a:p>
            <a:pPr marL="553719" indent="-635" algn="l" rtl="0" eaLnBrk="0">
              <a:lnSpc>
                <a:spcPct val="105000"/>
              </a:lnSpc>
              <a:tabLst/>
            </a:pPr>
            <a:r>
              <a:rPr sz="1100" kern="0" spc="-10" dirty="0">
                <a:solidFill>
                  <a:srgbClr val="595959">
                    <a:alpha val="100000"/>
                  </a:srgbClr>
                </a:solidFill>
                <a:latin typeface="Microsoft YaHei"/>
                <a:ea typeface="Microsoft YaHei"/>
                <a:cs typeface="Microsoft YaHei"/>
              </a:rPr>
              <a:t>从小程序数量变化来看，奢侈品细分行业品牌主体众多且仍保持积极布局，贡献行业小程序全部新增份额（新增9个</a:t>
            </a:r>
            <a:r>
              <a:rPr sz="1100" kern="0" spc="-100" dirty="0">
                <a:solidFill>
                  <a:srgbClr val="595959">
                    <a:alpha val="100000"/>
                  </a:srgbClr>
                </a:solidFill>
                <a:latin typeface="Microsoft YaHei"/>
                <a:ea typeface="Microsoft YaHei"/>
                <a:cs typeface="Microsoft YaHei"/>
              </a:rPr>
              <a:t>），</a:t>
            </a:r>
            <a:r>
              <a:rPr sz="1100" kern="0" spc="-10" dirty="0">
                <a:solidFill>
                  <a:srgbClr val="595959">
                    <a:alpha val="100000"/>
                  </a:srgbClr>
                </a:solidFill>
                <a:latin typeface="Microsoft YaHei"/>
                <a:ea typeface="Microsoft YaHei"/>
                <a:cs typeface="Microsoft YaHei"/>
              </a:rPr>
              <a:t>相比之下，          </a:t>
            </a:r>
            <a:r>
              <a:rPr sz="1100" kern="0" spc="0" dirty="0">
                <a:solidFill>
                  <a:srgbClr val="595959">
                    <a:alpha val="100000"/>
                  </a:srgbClr>
                </a:solidFill>
                <a:latin typeface="Microsoft YaHei"/>
                <a:ea typeface="Microsoft YaHei"/>
                <a:cs typeface="Microsoft YaHei"/>
              </a:rPr>
              <a:t>美妆类奢侈品、免税店小程序品牌主体基</a:t>
            </a:r>
            <a:r>
              <a:rPr sz="1100" kern="0" spc="-10" dirty="0">
                <a:solidFill>
                  <a:srgbClr val="595959">
                    <a:alpha val="100000"/>
                  </a:srgbClr>
                </a:solidFill>
                <a:latin typeface="Microsoft YaHei"/>
                <a:ea typeface="Microsoft YaHei"/>
                <a:cs typeface="Microsoft YaHei"/>
              </a:rPr>
              <a:t>本维持不变。从流量变化来看，各细分行业格局稳定。</a:t>
            </a:r>
            <a:endParaRPr lang="Microsoft YaHei" altLang="Microsoft YaHei" sz="1100" dirty="0"/>
          </a:p>
        </p:txBody>
      </p:sp>
      <p:pic>
        <p:nvPicPr>
          <p:cNvPr id="244" name="picture 244"/>
          <p:cNvPicPr>
            <a:picLocks noChangeAspect="1"/>
          </p:cNvPicPr>
          <p:nvPr/>
        </p:nvPicPr>
        <p:blipFill>
          <a:blip r:embed="rId2"/>
          <a:stretch>
            <a:fillRect/>
          </a:stretch>
        </p:blipFill>
        <p:spPr>
          <a:xfrm rot="21600000">
            <a:off x="7848087" y="289233"/>
            <a:ext cx="988988" cy="490439"/>
          </a:xfrm>
          <a:prstGeom prst="rect">
            <a:avLst/>
          </a:prstGeom>
        </p:spPr>
      </p:pic>
      <p:grpSp>
        <p:nvGrpSpPr>
          <p:cNvPr id="18" name="group 18"/>
          <p:cNvGrpSpPr/>
          <p:nvPr/>
        </p:nvGrpSpPr>
        <p:grpSpPr>
          <a:xfrm rot="21600000">
            <a:off x="5064833" y="3621023"/>
            <a:ext cx="3062136" cy="1768580"/>
            <a:chOff x="0" y="0"/>
            <a:chExt cx="3062136" cy="1768580"/>
          </a:xfrm>
        </p:grpSpPr>
        <p:pic>
          <p:nvPicPr>
            <p:cNvPr id="246" name="picture 246"/>
            <p:cNvPicPr>
              <a:picLocks noChangeAspect="1"/>
            </p:cNvPicPr>
            <p:nvPr/>
          </p:nvPicPr>
          <p:blipFill>
            <a:blip r:embed="rId3"/>
            <a:stretch>
              <a:fillRect/>
            </a:stretch>
          </p:blipFill>
          <p:spPr>
            <a:xfrm rot="21600000">
              <a:off x="189918" y="0"/>
              <a:ext cx="2682240" cy="1766991"/>
            </a:xfrm>
            <a:prstGeom prst="rect">
              <a:avLst/>
            </a:prstGeom>
          </p:spPr>
        </p:pic>
        <p:sp>
          <p:nvSpPr>
            <p:cNvPr id="248" name="textbox 248"/>
            <p:cNvSpPr/>
            <p:nvPr/>
          </p:nvSpPr>
          <p:spPr>
            <a:xfrm>
              <a:off x="1342251" y="87248"/>
              <a:ext cx="1405889" cy="1239519"/>
            </a:xfrm>
            <a:prstGeom prst="rect">
              <a:avLst/>
            </a:prstGeom>
          </p:spPr>
          <p:txBody>
            <a:bodyPr vert="horz" wrap="square" lIns="0" tIns="0" rIns="0" bIns="0"/>
            <a:lstStyle/>
            <a:p>
              <a:pPr algn="l" rtl="0" eaLnBrk="0">
                <a:lnSpc>
                  <a:spcPct val="86989"/>
                </a:lnSpc>
                <a:tabLst/>
              </a:pPr>
              <a:endParaRPr lang="Arial" altLang="Arial" sz="100" dirty="0"/>
            </a:p>
            <a:p>
              <a:pPr marL="18415" algn="l" rtl="0" eaLnBrk="0">
                <a:lnSpc>
                  <a:spcPct val="84000"/>
                </a:lnSpc>
                <a:tabLst/>
              </a:pPr>
              <a:r>
                <a:rPr sz="1000" kern="0" spc="-30" dirty="0">
                  <a:solidFill>
                    <a:srgbClr val="595959">
                      <a:alpha val="100000"/>
                    </a:srgbClr>
                  </a:solidFill>
                  <a:latin typeface="Microsoft YaHei"/>
                  <a:ea typeface="Microsoft YaHei"/>
                  <a:cs typeface="Microsoft YaHei"/>
                </a:rPr>
                <a:t>16.0%</a:t>
              </a:r>
              <a:endParaRPr lang="Microsoft YaHei" altLang="Microsoft YaHei" sz="1000" dirty="0"/>
            </a:p>
            <a:p>
              <a:pPr algn="l" rtl="0" eaLnBrk="0">
                <a:lnSpc>
                  <a:spcPct val="137000"/>
                </a:lnSpc>
                <a:tabLst/>
              </a:pPr>
              <a:endParaRPr lang="Arial" altLang="Arial" sz="1000" dirty="0"/>
            </a:p>
            <a:p>
              <a:pPr marL="12700" algn="l" rtl="0" eaLnBrk="0">
                <a:lnSpc>
                  <a:spcPct val="84000"/>
                </a:lnSpc>
                <a:spcBef>
                  <a:spcPts val="300"/>
                </a:spcBef>
                <a:tabLst/>
              </a:pPr>
              <a:r>
                <a:rPr sz="1000" kern="0" spc="-20" dirty="0">
                  <a:solidFill>
                    <a:srgbClr val="595959">
                      <a:alpha val="100000"/>
                    </a:srgbClr>
                  </a:solidFill>
                  <a:latin typeface="Microsoft YaHei"/>
                  <a:ea typeface="Microsoft YaHei"/>
                  <a:cs typeface="Microsoft YaHei"/>
                </a:rPr>
                <a:t>26.4%</a:t>
              </a:r>
              <a:endParaRPr lang="Microsoft YaHei" altLang="Microsoft YaHei" sz="1000" dirty="0"/>
            </a:p>
            <a:p>
              <a:pPr algn="l" rtl="0" eaLnBrk="0">
                <a:lnSpc>
                  <a:spcPct val="119000"/>
                </a:lnSpc>
                <a:tabLst/>
              </a:pPr>
              <a:endParaRPr lang="Arial" altLang="Arial" sz="1000" dirty="0"/>
            </a:p>
            <a:p>
              <a:pPr algn="l" rtl="0" eaLnBrk="0">
                <a:lnSpc>
                  <a:spcPct val="119000"/>
                </a:lnSpc>
                <a:tabLst/>
              </a:pPr>
              <a:endParaRPr lang="Arial" altLang="Arial" sz="1000" dirty="0"/>
            </a:p>
            <a:p>
              <a:pPr algn="l" rtl="0" eaLnBrk="0">
                <a:lnSpc>
                  <a:spcPct val="119000"/>
                </a:lnSpc>
                <a:tabLst/>
              </a:pPr>
              <a:endParaRPr lang="Arial" altLang="Arial" sz="1000" dirty="0"/>
            </a:p>
            <a:p>
              <a:pPr algn="l" rtl="0" eaLnBrk="0">
                <a:lnSpc>
                  <a:spcPct val="125000"/>
                </a:lnSpc>
                <a:tabLst/>
              </a:pPr>
              <a:endParaRPr lang="Arial" altLang="Arial" sz="200" dirty="0"/>
            </a:p>
            <a:p>
              <a:pPr algn="r" rtl="0" eaLnBrk="0">
                <a:lnSpc>
                  <a:spcPct val="84000"/>
                </a:lnSpc>
                <a:spcBef>
                  <a:spcPts val="1"/>
                </a:spcBef>
                <a:tabLst/>
              </a:pPr>
              <a:r>
                <a:rPr sz="1000" kern="0" spc="-20" dirty="0">
                  <a:solidFill>
                    <a:srgbClr val="595959">
                      <a:alpha val="100000"/>
                    </a:srgbClr>
                  </a:solidFill>
                  <a:latin typeface="Microsoft YaHei"/>
                  <a:ea typeface="Microsoft YaHei"/>
                  <a:cs typeface="Microsoft YaHei"/>
                </a:rPr>
                <a:t>61.1%</a:t>
              </a:r>
              <a:endParaRPr lang="Microsoft YaHei" altLang="Microsoft YaHei" sz="1000" dirty="0"/>
            </a:p>
          </p:txBody>
        </p:sp>
        <p:sp>
          <p:nvSpPr>
            <p:cNvPr id="250" name="path"/>
            <p:cNvSpPr/>
            <p:nvPr/>
          </p:nvSpPr>
          <p:spPr>
            <a:xfrm>
              <a:off x="0" y="1765404"/>
              <a:ext cx="3062136" cy="3175"/>
            </a:xfrm>
            <a:custGeom>
              <a:avLst/>
              <a:gdLst/>
              <a:ahLst/>
              <a:cxnLst/>
              <a:rect l="0" t="0" r="0" b="0"/>
              <a:pathLst>
                <a:path w="4822" h="5">
                  <a:moveTo>
                    <a:pt x="0" y="2"/>
                  </a:moveTo>
                  <a:lnTo>
                    <a:pt x="4822" y="2"/>
                  </a:lnTo>
                </a:path>
              </a:pathLst>
            </a:custGeom>
            <a:noFill/>
            <a:ln w="3175" cap="flat">
              <a:solidFill>
                <a:srgbClr val="595959">
                  <a:alpha val="100000"/>
                </a:srgbClr>
              </a:solidFill>
              <a:prstDash val="solid"/>
              <a:round/>
            </a:ln>
          </p:spPr>
          <p:txBody>
            <a:bodyPr rtlCol="0"/>
            <a:lstStyle/>
            <a:p>
              <a:pPr algn="ctr"/>
              <a:endParaRPr lang="zh-CN" altLang="en-US"/>
            </a:p>
          </p:txBody>
        </p:sp>
      </p:grpSp>
      <p:pic>
        <p:nvPicPr>
          <p:cNvPr id="252" name="picture 252"/>
          <p:cNvPicPr>
            <a:picLocks noChangeAspect="1"/>
          </p:cNvPicPr>
          <p:nvPr/>
        </p:nvPicPr>
        <p:blipFill>
          <a:blip r:embed="rId4"/>
          <a:stretch>
            <a:fillRect/>
          </a:stretch>
        </p:blipFill>
        <p:spPr>
          <a:xfrm rot="21600000">
            <a:off x="905255" y="3776471"/>
            <a:ext cx="3240023" cy="1581911"/>
          </a:xfrm>
          <a:prstGeom prst="rect">
            <a:avLst/>
          </a:prstGeom>
        </p:spPr>
      </p:pic>
      <p:sp>
        <p:nvSpPr>
          <p:cNvPr id="254" name="textbox 254"/>
          <p:cNvSpPr/>
          <p:nvPr/>
        </p:nvSpPr>
        <p:spPr>
          <a:xfrm>
            <a:off x="533500" y="5497702"/>
            <a:ext cx="4409440" cy="1056005"/>
          </a:xfrm>
          <a:prstGeom prst="rect">
            <a:avLst/>
          </a:prstGeom>
        </p:spPr>
        <p:txBody>
          <a:bodyPr vert="horz" wrap="square" lIns="0" tIns="0" rIns="0" bIns="0"/>
          <a:lstStyle/>
          <a:p>
            <a:pPr algn="l" rtl="0" eaLnBrk="0">
              <a:lnSpc>
                <a:spcPct val="85000"/>
              </a:lnSpc>
              <a:tabLst/>
            </a:pPr>
            <a:endParaRPr lang="Arial" altLang="Arial" sz="100" dirty="0"/>
          </a:p>
          <a:p>
            <a:pPr marL="659130" algn="l" rtl="0" eaLnBrk="0">
              <a:lnSpc>
                <a:spcPct val="90000"/>
              </a:lnSpc>
              <a:tabLst/>
            </a:pPr>
            <a:r>
              <a:rPr sz="1000" kern="0" spc="0" dirty="0">
                <a:solidFill>
                  <a:srgbClr val="595959">
                    <a:alpha val="100000"/>
                  </a:srgbClr>
                </a:solidFill>
                <a:latin typeface="Microsoft YaHei"/>
                <a:ea typeface="Microsoft YaHei"/>
                <a:cs typeface="Microsoft YaHei"/>
              </a:rPr>
              <a:t>奢侈品               美妆类奢侈品               免税</a:t>
            </a:r>
            <a:r>
              <a:rPr sz="1000" kern="0" spc="-10" dirty="0">
                <a:solidFill>
                  <a:srgbClr val="595959">
                    <a:alpha val="100000"/>
                  </a:srgbClr>
                </a:solidFill>
                <a:latin typeface="Microsoft YaHei"/>
                <a:ea typeface="Microsoft YaHei"/>
                <a:cs typeface="Microsoft YaHei"/>
              </a:rPr>
              <a:t>店</a:t>
            </a:r>
            <a:endParaRPr lang="Microsoft YaHei" altLang="Microsoft YaHei" sz="1000" dirty="0"/>
          </a:p>
          <a:p>
            <a:pPr marL="615950" algn="l" rtl="0" eaLnBrk="0">
              <a:lnSpc>
                <a:spcPct val="90000"/>
              </a:lnSpc>
              <a:spcBef>
                <a:spcPts val="1392"/>
              </a:spcBef>
              <a:tabLst>
                <a:tab pos="655955" algn="l"/>
              </a:tabLst>
            </a:pPr>
            <a:r>
              <a:rPr sz="1000" kern="0" spc="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2021.5小程序</a:t>
            </a:r>
            <a:r>
              <a:rPr sz="1000" kern="0" spc="-40" dirty="0">
                <a:solidFill>
                  <a:srgbClr val="595959">
                    <a:alpha val="100000"/>
                  </a:srgbClr>
                </a:solidFill>
                <a:latin typeface="Microsoft YaHei"/>
                <a:ea typeface="Microsoft YaHei"/>
                <a:cs typeface="Microsoft YaHei"/>
              </a:rPr>
              <a:t>数（个）               2022.5小程序数（个）</a:t>
            </a:r>
            <a:endParaRPr lang="Microsoft YaHei" altLang="Microsoft YaHei" sz="1000" dirty="0"/>
          </a:p>
          <a:p>
            <a:pPr marL="615950" algn="l" rtl="0" eaLnBrk="0">
              <a:lnSpc>
                <a:spcPct val="90000"/>
              </a:lnSpc>
              <a:spcBef>
                <a:spcPts val="360"/>
              </a:spcBef>
              <a:tabLst>
                <a:tab pos="655955" algn="l"/>
              </a:tabLst>
            </a:pPr>
            <a:r>
              <a:rPr sz="1000" kern="0" spc="0" dirty="0">
                <a:solidFill>
                  <a:srgbClr val="595959">
                    <a:alpha val="100000"/>
                  </a:srgbClr>
                </a:solidFill>
                <a:latin typeface="Microsoft YaHei"/>
                <a:ea typeface="Microsoft YaHei"/>
                <a:cs typeface="Microsoft YaHei"/>
              </a:rPr>
              <a:t>	</a:t>
            </a:r>
            <a:r>
              <a:rPr sz="1000" kern="0" spc="-50" dirty="0">
                <a:solidFill>
                  <a:srgbClr val="595959">
                    <a:alpha val="100000"/>
                  </a:srgbClr>
                </a:solidFill>
                <a:latin typeface="Microsoft YaHei"/>
                <a:ea typeface="Microsoft YaHei"/>
                <a:cs typeface="Microsoft YaHei"/>
              </a:rPr>
              <a:t>2023.5小程序数（个）</a:t>
            </a:r>
            <a:endParaRPr lang="Microsoft YaHei" altLang="Microsoft YaHei" sz="1000" dirty="0"/>
          </a:p>
          <a:p>
            <a:pPr algn="l" rtl="0" eaLnBrk="0">
              <a:lnSpc>
                <a:spcPct val="101000"/>
              </a:lnSpc>
              <a:tabLst/>
            </a:pPr>
            <a:endParaRPr lang="Arial" altLang="Arial" sz="1100" dirty="0"/>
          </a:p>
          <a:p>
            <a:pPr marL="12700" algn="l" rtl="0" eaLnBrk="0">
              <a:lnSpc>
                <a:spcPct val="93000"/>
              </a:lnSpc>
              <a:spcBef>
                <a:spcPts val="1"/>
              </a:spcBef>
              <a:tabLst/>
            </a:pPr>
            <a:r>
              <a:rPr sz="800" kern="0" spc="-10" dirty="0">
                <a:solidFill>
                  <a:srgbClr val="7F7F7F">
                    <a:alpha val="100000"/>
                  </a:srgbClr>
                </a:solidFill>
                <a:latin typeface="Microsoft YaHei"/>
                <a:ea typeface="Microsoft YaHei"/>
                <a:cs typeface="Microsoft YaHei"/>
              </a:rPr>
              <a:t>注释：筛选条件为统计周期内，日活跃用户大于1000台的</a:t>
            </a:r>
            <a:r>
              <a:rPr sz="800" kern="0" spc="-20" dirty="0">
                <a:solidFill>
                  <a:srgbClr val="7F7F7F">
                    <a:alpha val="100000"/>
                  </a:srgbClr>
                </a:solidFill>
                <a:latin typeface="Microsoft YaHei"/>
                <a:ea typeface="Microsoft YaHei"/>
                <a:cs typeface="Microsoft YaHei"/>
              </a:rPr>
              <a:t>奢侈品品牌小程序；活跃用户数未去重；   </a:t>
            </a:r>
            <a:r>
              <a:rPr sz="800" kern="0" spc="-10" dirty="0">
                <a:solidFill>
                  <a:srgbClr val="7F7F7F">
                    <a:alpha val="100000"/>
                  </a:srgbClr>
                </a:solidFill>
                <a:latin typeface="Microsoft YaHei"/>
                <a:ea typeface="Microsoft YaHei"/>
                <a:cs typeface="Microsoft YaHei"/>
              </a:rPr>
              <a:t>来源：艾瑞咨询</a:t>
            </a:r>
            <a:r>
              <a:rPr sz="800" kern="0" spc="120" dirty="0">
                <a:solidFill>
                  <a:srgbClr val="7F7F7F">
                    <a:alpha val="100000"/>
                  </a:srgbClr>
                </a:solidFill>
                <a:latin typeface="Microsoft YaHei"/>
                <a:ea typeface="Microsoft YaHei"/>
                <a:cs typeface="Microsoft YaHei"/>
              </a:rPr>
              <a:t> </a:t>
            </a:r>
            <a:r>
              <a:rPr sz="800" kern="0" spc="-1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pic>
        <p:nvPicPr>
          <p:cNvPr id="256" name="picture 256"/>
          <p:cNvPicPr>
            <a:picLocks noChangeAspect="1"/>
          </p:cNvPicPr>
          <p:nvPr/>
        </p:nvPicPr>
        <p:blipFill>
          <a:blip r:embed="rId5"/>
          <a:stretch>
            <a:fillRect/>
          </a:stretch>
        </p:blipFill>
        <p:spPr>
          <a:xfrm rot="21600000">
            <a:off x="1074302" y="6028881"/>
            <a:ext cx="75410" cy="75409"/>
          </a:xfrm>
          <a:prstGeom prst="rect">
            <a:avLst/>
          </a:prstGeom>
        </p:spPr>
      </p:pic>
      <p:pic>
        <p:nvPicPr>
          <p:cNvPr id="258" name="picture 258"/>
          <p:cNvPicPr>
            <a:picLocks noChangeAspect="1"/>
          </p:cNvPicPr>
          <p:nvPr/>
        </p:nvPicPr>
        <p:blipFill>
          <a:blip r:embed="rId6"/>
          <a:stretch>
            <a:fillRect/>
          </a:stretch>
        </p:blipFill>
        <p:spPr>
          <a:xfrm rot="21600000">
            <a:off x="2857586" y="5845646"/>
            <a:ext cx="75410" cy="75409"/>
          </a:xfrm>
          <a:prstGeom prst="rect">
            <a:avLst/>
          </a:prstGeom>
        </p:spPr>
      </p:pic>
      <p:pic>
        <p:nvPicPr>
          <p:cNvPr id="260" name="picture 260"/>
          <p:cNvPicPr>
            <a:picLocks noChangeAspect="1"/>
          </p:cNvPicPr>
          <p:nvPr/>
        </p:nvPicPr>
        <p:blipFill>
          <a:blip r:embed="rId7"/>
          <a:stretch>
            <a:fillRect/>
          </a:stretch>
        </p:blipFill>
        <p:spPr>
          <a:xfrm rot="21600000">
            <a:off x="1074302" y="5845646"/>
            <a:ext cx="75410" cy="75409"/>
          </a:xfrm>
          <a:prstGeom prst="rect">
            <a:avLst/>
          </a:prstGeom>
        </p:spPr>
      </p:pic>
      <p:sp>
        <p:nvSpPr>
          <p:cNvPr id="262" name="textbox 262"/>
          <p:cNvSpPr/>
          <p:nvPr/>
        </p:nvSpPr>
        <p:spPr>
          <a:xfrm>
            <a:off x="4865226" y="2627578"/>
            <a:ext cx="3632834" cy="433069"/>
          </a:xfrm>
          <a:prstGeom prst="rect">
            <a:avLst/>
          </a:prstGeom>
        </p:spPr>
        <p:txBody>
          <a:bodyPr vert="horz" wrap="square" lIns="0" tIns="0" rIns="0" bIns="0"/>
          <a:lstStyle/>
          <a:p>
            <a:pPr algn="l" rtl="0" eaLnBrk="0">
              <a:lnSpc>
                <a:spcPct val="69688"/>
              </a:lnSpc>
              <a:tabLst/>
            </a:pPr>
            <a:endParaRPr lang="Arial" altLang="Arial" sz="100" dirty="0"/>
          </a:p>
          <a:p>
            <a:pPr marL="662940" indent="-650240" algn="l" rtl="0" eaLnBrk="0">
              <a:lnSpc>
                <a:spcPct val="96000"/>
              </a:lnSpc>
              <a:tabLst/>
            </a:pPr>
            <a:r>
              <a:rPr sz="1400" b="1" kern="0" spc="-10" dirty="0">
                <a:solidFill>
                  <a:srgbClr val="404040">
                    <a:alpha val="100000"/>
                  </a:srgbClr>
                </a:solidFill>
                <a:latin typeface="Microsoft YaHei"/>
                <a:ea typeface="Microsoft YaHei"/>
                <a:cs typeface="Microsoft YaHei"/>
              </a:rPr>
              <a:t>MiniTracker-2023年</a:t>
            </a:r>
            <a:r>
              <a:rPr sz="1400" b="1" kern="0" spc="-20" dirty="0">
                <a:solidFill>
                  <a:srgbClr val="404040">
                    <a:alpha val="100000"/>
                  </a:srgbClr>
                </a:solidFill>
                <a:latin typeface="Microsoft YaHei"/>
                <a:ea typeface="Microsoft YaHei"/>
                <a:cs typeface="Microsoft YaHei"/>
              </a:rPr>
              <a:t>5月奢侈品行业不同品类</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品牌小程序月活跃用户数占比</a:t>
            </a:r>
            <a:endParaRPr lang="Microsoft YaHei" altLang="Microsoft YaHei" sz="1400" dirty="0"/>
          </a:p>
        </p:txBody>
      </p:sp>
      <p:sp>
        <p:nvSpPr>
          <p:cNvPr id="264" name="textbox 264"/>
          <p:cNvSpPr/>
          <p:nvPr/>
        </p:nvSpPr>
        <p:spPr>
          <a:xfrm>
            <a:off x="1073055" y="2651962"/>
            <a:ext cx="2921635" cy="433069"/>
          </a:xfrm>
          <a:prstGeom prst="rect">
            <a:avLst/>
          </a:prstGeom>
        </p:spPr>
        <p:txBody>
          <a:bodyPr vert="horz" wrap="square" lIns="0" tIns="0" rIns="0" bIns="0"/>
          <a:lstStyle/>
          <a:p>
            <a:pPr algn="l" rtl="0" eaLnBrk="0">
              <a:lnSpc>
                <a:spcPct val="69548"/>
              </a:lnSpc>
              <a:tabLst/>
            </a:pPr>
            <a:endParaRPr lang="Arial" altLang="Arial" sz="100" dirty="0"/>
          </a:p>
          <a:p>
            <a:pPr marL="476250" indent="-464184" algn="l" rtl="0" eaLnBrk="0">
              <a:lnSpc>
                <a:spcPct val="96000"/>
              </a:lnSpc>
              <a:tabLst/>
            </a:pPr>
            <a:r>
              <a:rPr sz="1400" b="1" kern="0" spc="-10" dirty="0">
                <a:solidFill>
                  <a:srgbClr val="404040">
                    <a:alpha val="100000"/>
                  </a:srgbClr>
                </a:solidFill>
                <a:latin typeface="Microsoft YaHei"/>
                <a:ea typeface="Microsoft YaHei"/>
                <a:cs typeface="Microsoft YaHei"/>
              </a:rPr>
              <a:t>MiniTrack</a:t>
            </a:r>
            <a:r>
              <a:rPr sz="1400" b="1" kern="0" spc="-20" dirty="0">
                <a:solidFill>
                  <a:srgbClr val="404040">
                    <a:alpha val="100000"/>
                  </a:srgbClr>
                </a:solidFill>
                <a:latin typeface="Microsoft YaHei"/>
                <a:ea typeface="Microsoft YaHei"/>
                <a:cs typeface="Microsoft YaHei"/>
              </a:rPr>
              <a:t>er-2023年5月奢侈品行业</a:t>
            </a:r>
            <a:r>
              <a:rPr sz="1400" b="1" kern="0" spc="0" dirty="0">
                <a:solidFill>
                  <a:srgbClr val="404040">
                    <a:alpha val="100000"/>
                  </a:srgbClr>
                </a:solidFill>
                <a:latin typeface="Microsoft YaHei"/>
                <a:ea typeface="Microsoft YaHei"/>
                <a:cs typeface="Microsoft YaHei"/>
              </a:rPr>
              <a:t> </a:t>
            </a:r>
            <a:r>
              <a:rPr sz="1400" b="1" kern="0" spc="-10" dirty="0">
                <a:solidFill>
                  <a:srgbClr val="404040">
                    <a:alpha val="100000"/>
                  </a:srgbClr>
                </a:solidFill>
                <a:latin typeface="Microsoft YaHei"/>
                <a:ea typeface="Microsoft YaHei"/>
                <a:cs typeface="Microsoft YaHei"/>
              </a:rPr>
              <a:t>不同品类品牌小程序个数</a:t>
            </a:r>
            <a:endParaRPr lang="Microsoft YaHei" altLang="Microsoft YaHei" sz="1400" dirty="0"/>
          </a:p>
        </p:txBody>
      </p:sp>
      <p:sp>
        <p:nvSpPr>
          <p:cNvPr id="266" name="textbox 266"/>
          <p:cNvSpPr/>
          <p:nvPr/>
        </p:nvSpPr>
        <p:spPr>
          <a:xfrm>
            <a:off x="523678" y="6634174"/>
            <a:ext cx="8482330" cy="133350"/>
          </a:xfrm>
          <a:prstGeom prst="rect">
            <a:avLst/>
          </a:prstGeom>
        </p:spPr>
        <p:txBody>
          <a:bodyPr vert="horz" wrap="square" lIns="0" tIns="0" rIns="0" bIns="0"/>
          <a:lstStyle/>
          <a:p>
            <a:pPr algn="l" rtl="0" eaLnBrk="0">
              <a:lnSpc>
                <a:spcPct val="83599"/>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8</a:t>
            </a:r>
            <a:endParaRPr lang="Microsoft YaHei" altLang="Microsoft YaHei" sz="1200" baseline="-4340" dirty="0"/>
          </a:p>
        </p:txBody>
      </p:sp>
      <p:sp>
        <p:nvSpPr>
          <p:cNvPr id="268"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270" name="textbox 270"/>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272" name="textbox 272"/>
          <p:cNvSpPr/>
          <p:nvPr/>
        </p:nvSpPr>
        <p:spPr>
          <a:xfrm>
            <a:off x="6174020" y="5507100"/>
            <a:ext cx="895985" cy="431165"/>
          </a:xfrm>
          <a:prstGeom prst="rect">
            <a:avLst/>
          </a:prstGeom>
        </p:spPr>
        <p:txBody>
          <a:bodyPr vert="horz" wrap="square" lIns="0" tIns="0" rIns="0" bIns="0"/>
          <a:lstStyle/>
          <a:p>
            <a:pPr algn="l" rtl="0" eaLnBrk="0">
              <a:lnSpc>
                <a:spcPct val="83249"/>
              </a:lnSpc>
              <a:tabLst/>
            </a:pPr>
            <a:endParaRPr lang="Arial" altLang="Arial" sz="100" dirty="0"/>
          </a:p>
          <a:p>
            <a:pPr marL="227329" algn="l" rtl="0" eaLnBrk="0">
              <a:lnSpc>
                <a:spcPct val="84000"/>
              </a:lnSpc>
              <a:tabLst/>
            </a:pPr>
            <a:r>
              <a:rPr sz="1000" kern="0" spc="-10" dirty="0">
                <a:solidFill>
                  <a:srgbClr val="595959">
                    <a:alpha val="100000"/>
                  </a:srgbClr>
                </a:solidFill>
                <a:latin typeface="Microsoft YaHei"/>
                <a:ea typeface="Microsoft YaHei"/>
                <a:cs typeface="Microsoft YaHei"/>
              </a:rPr>
              <a:t>2022.5</a:t>
            </a:r>
            <a:endParaRPr lang="Microsoft YaHei" altLang="Microsoft YaHei" sz="1000" dirty="0"/>
          </a:p>
          <a:p>
            <a:pPr algn="l" rtl="0" eaLnBrk="0">
              <a:lnSpc>
                <a:spcPct val="102000"/>
              </a:lnSpc>
              <a:tabLst/>
            </a:pPr>
            <a:endParaRPr lang="Arial" altLang="Arial" sz="900" dirty="0"/>
          </a:p>
          <a:p>
            <a:pPr marL="87630" algn="l" rtl="0" eaLnBrk="0">
              <a:lnSpc>
                <a:spcPct val="90000"/>
              </a:lnSpc>
              <a:spcBef>
                <a:spcPts val="3"/>
              </a:spcBef>
              <a:tabLst>
                <a:tab pos="122554"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美妆类奢侈品</a:t>
            </a:r>
            <a:endParaRPr lang="Microsoft YaHei" altLang="Microsoft YaHei" sz="1000" dirty="0"/>
          </a:p>
        </p:txBody>
      </p:sp>
      <p:pic>
        <p:nvPicPr>
          <p:cNvPr id="274" name="picture 274"/>
          <p:cNvPicPr>
            <a:picLocks noChangeAspect="1"/>
          </p:cNvPicPr>
          <p:nvPr/>
        </p:nvPicPr>
        <p:blipFill>
          <a:blip r:embed="rId8"/>
          <a:stretch>
            <a:fillRect/>
          </a:stretch>
        </p:blipFill>
        <p:spPr>
          <a:xfrm rot="21600000">
            <a:off x="6186720" y="5811062"/>
            <a:ext cx="75409" cy="75410"/>
          </a:xfrm>
          <a:prstGeom prst="rect">
            <a:avLst/>
          </a:prstGeom>
        </p:spPr>
      </p:pic>
      <p:sp>
        <p:nvSpPr>
          <p:cNvPr id="276" name="textbox 276"/>
          <p:cNvSpPr/>
          <p:nvPr/>
        </p:nvSpPr>
        <p:spPr>
          <a:xfrm>
            <a:off x="985887" y="3643376"/>
            <a:ext cx="801369" cy="401320"/>
          </a:xfrm>
          <a:prstGeom prst="rect">
            <a:avLst/>
          </a:prstGeom>
        </p:spPr>
        <p:txBody>
          <a:bodyPr vert="horz" wrap="square" lIns="0" tIns="0" rIns="0" bIns="0"/>
          <a:lstStyle/>
          <a:p>
            <a:pPr algn="l" rtl="0" eaLnBrk="0">
              <a:lnSpc>
                <a:spcPct val="83401"/>
              </a:lnSpc>
              <a:tabLst/>
            </a:pPr>
            <a:endParaRPr lang="Arial" altLang="Arial" sz="100" dirty="0"/>
          </a:p>
          <a:p>
            <a:pPr algn="r" rtl="0" eaLnBrk="0">
              <a:lnSpc>
                <a:spcPct val="83000"/>
              </a:lnSpc>
              <a:tabLst/>
            </a:pPr>
            <a:r>
              <a:rPr sz="1000" kern="0" spc="-10" dirty="0">
                <a:solidFill>
                  <a:srgbClr val="595959">
                    <a:alpha val="100000"/>
                  </a:srgbClr>
                </a:solidFill>
                <a:latin typeface="Microsoft YaHei"/>
                <a:ea typeface="Microsoft YaHei"/>
                <a:cs typeface="Microsoft YaHei"/>
              </a:rPr>
              <a:t>47</a:t>
            </a:r>
            <a:endParaRPr lang="Microsoft YaHei" altLang="Microsoft YaHei" sz="1000" dirty="0"/>
          </a:p>
          <a:p>
            <a:pPr algn="l" rtl="0" eaLnBrk="0">
              <a:lnSpc>
                <a:spcPct val="115000"/>
              </a:lnSpc>
              <a:tabLst/>
            </a:pPr>
            <a:endParaRPr lang="Arial" altLang="Arial" sz="500" dirty="0"/>
          </a:p>
          <a:p>
            <a:pPr marL="12700" algn="l" rtl="0" eaLnBrk="0">
              <a:lnSpc>
                <a:spcPts val="1266"/>
              </a:lnSpc>
              <a:spcBef>
                <a:spcPts val="5"/>
              </a:spcBef>
              <a:tabLst/>
            </a:pPr>
            <a:r>
              <a:rPr sz="1500" kern="0" spc="-30" baseline="-6163" dirty="0">
                <a:solidFill>
                  <a:srgbClr val="595959">
                    <a:alpha val="100000"/>
                  </a:srgbClr>
                </a:solidFill>
                <a:latin typeface="Microsoft YaHei"/>
                <a:ea typeface="Microsoft YaHei"/>
                <a:cs typeface="Microsoft YaHei"/>
              </a:rPr>
              <a:t>37</a:t>
            </a:r>
            <a:r>
              <a:rPr sz="900" kern="0" spc="20" dirty="0">
                <a:solidFill>
                  <a:srgbClr val="595959">
                    <a:alpha val="100000"/>
                  </a:srgbClr>
                </a:solidFill>
                <a:latin typeface="Microsoft YaHei"/>
                <a:ea typeface="Microsoft YaHei"/>
                <a:cs typeface="Microsoft YaHei"/>
              </a:rPr>
              <a:t>     </a:t>
            </a:r>
            <a:r>
              <a:rPr sz="1500" kern="0" spc="-30" baseline="7727" dirty="0">
                <a:solidFill>
                  <a:srgbClr val="595959">
                    <a:alpha val="100000"/>
                  </a:srgbClr>
                </a:solidFill>
                <a:latin typeface="Microsoft YaHei"/>
                <a:ea typeface="Microsoft YaHei"/>
                <a:cs typeface="Microsoft YaHei"/>
              </a:rPr>
              <a:t>38</a:t>
            </a:r>
            <a:endParaRPr lang="Microsoft YaHei" altLang="Microsoft YaHei" sz="1500" baseline="7727" dirty="0"/>
          </a:p>
        </p:txBody>
      </p:sp>
      <p:sp>
        <p:nvSpPr>
          <p:cNvPr id="278" name="textbox 278"/>
          <p:cNvSpPr/>
          <p:nvPr/>
        </p:nvSpPr>
        <p:spPr>
          <a:xfrm>
            <a:off x="5368368" y="5506592"/>
            <a:ext cx="690244" cy="431800"/>
          </a:xfrm>
          <a:prstGeom prst="rect">
            <a:avLst/>
          </a:prstGeom>
        </p:spPr>
        <p:txBody>
          <a:bodyPr vert="horz" wrap="square" lIns="0" tIns="0" rIns="0" bIns="0"/>
          <a:lstStyle/>
          <a:p>
            <a:pPr algn="l" rtl="0" eaLnBrk="0">
              <a:lnSpc>
                <a:spcPct val="86583"/>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2021.5</a:t>
            </a:r>
            <a:endParaRPr lang="Microsoft YaHei" altLang="Microsoft YaHei" sz="1000" dirty="0"/>
          </a:p>
          <a:p>
            <a:pPr algn="l" rtl="0" eaLnBrk="0">
              <a:lnSpc>
                <a:spcPct val="103000"/>
              </a:lnSpc>
              <a:tabLst/>
            </a:pPr>
            <a:endParaRPr lang="Arial" altLang="Arial" sz="900" dirty="0"/>
          </a:p>
          <a:p>
            <a:pPr marL="262890" algn="l" rtl="0" eaLnBrk="0">
              <a:lnSpc>
                <a:spcPct val="89000"/>
              </a:lnSpc>
              <a:spcBef>
                <a:spcPts val="4"/>
              </a:spcBef>
              <a:tabLst>
                <a:tab pos="297179"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奢侈品</a:t>
            </a:r>
            <a:endParaRPr lang="Microsoft YaHei" altLang="Microsoft YaHei" sz="1000" dirty="0"/>
          </a:p>
        </p:txBody>
      </p:sp>
      <p:pic>
        <p:nvPicPr>
          <p:cNvPr id="280" name="picture 280"/>
          <p:cNvPicPr>
            <a:picLocks noChangeAspect="1"/>
          </p:cNvPicPr>
          <p:nvPr/>
        </p:nvPicPr>
        <p:blipFill>
          <a:blip r:embed="rId9"/>
          <a:stretch>
            <a:fillRect/>
          </a:stretch>
        </p:blipFill>
        <p:spPr>
          <a:xfrm rot="21600000">
            <a:off x="5556078" y="5811062"/>
            <a:ext cx="75410" cy="75410"/>
          </a:xfrm>
          <a:prstGeom prst="rect">
            <a:avLst/>
          </a:prstGeom>
        </p:spPr>
      </p:pic>
      <p:sp>
        <p:nvSpPr>
          <p:cNvPr id="282" name="textbox 282"/>
          <p:cNvSpPr/>
          <p:nvPr/>
        </p:nvSpPr>
        <p:spPr>
          <a:xfrm>
            <a:off x="7185661" y="5507100"/>
            <a:ext cx="647065" cy="418465"/>
          </a:xfrm>
          <a:prstGeom prst="rect">
            <a:avLst/>
          </a:prstGeom>
        </p:spPr>
        <p:txBody>
          <a:bodyPr vert="horz" wrap="square" lIns="0" tIns="0" rIns="0" bIns="0"/>
          <a:lstStyle/>
          <a:p>
            <a:pPr algn="l" rtl="0" eaLnBrk="0">
              <a:lnSpc>
                <a:spcPct val="83341"/>
              </a:lnSpc>
              <a:tabLst/>
            </a:pPr>
            <a:endParaRPr lang="Arial" altLang="Arial" sz="100" dirty="0"/>
          </a:p>
          <a:p>
            <a:pPr algn="r" rtl="0" eaLnBrk="0">
              <a:lnSpc>
                <a:spcPts val="781"/>
              </a:lnSpc>
              <a:tabLst/>
            </a:pPr>
            <a:r>
              <a:rPr sz="1000" kern="0" spc="-10" dirty="0">
                <a:solidFill>
                  <a:srgbClr val="595959">
                    <a:alpha val="100000"/>
                  </a:srgbClr>
                </a:solidFill>
                <a:latin typeface="Microsoft YaHei"/>
                <a:ea typeface="Microsoft YaHei"/>
                <a:cs typeface="Microsoft YaHei"/>
              </a:rPr>
              <a:t>2023.5</a:t>
            </a:r>
            <a:endParaRPr lang="Microsoft YaHei" altLang="Microsoft YaHei" sz="1000" dirty="0"/>
          </a:p>
          <a:p>
            <a:pPr marL="87630" algn="l" rtl="0" eaLnBrk="0">
              <a:lnSpc>
                <a:spcPts val="2313"/>
              </a:lnSpc>
              <a:tabLst>
                <a:tab pos="12192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免税店</a:t>
            </a:r>
            <a:endParaRPr lang="Microsoft YaHei" altLang="Microsoft YaHei" sz="1000" dirty="0"/>
          </a:p>
        </p:txBody>
      </p:sp>
      <p:pic>
        <p:nvPicPr>
          <p:cNvPr id="284" name="picture 284"/>
          <p:cNvPicPr>
            <a:picLocks noChangeAspect="1"/>
          </p:cNvPicPr>
          <p:nvPr/>
        </p:nvPicPr>
        <p:blipFill>
          <a:blip r:embed="rId10"/>
          <a:stretch>
            <a:fillRect/>
          </a:stretch>
        </p:blipFill>
        <p:spPr>
          <a:xfrm rot="21600000">
            <a:off x="7198361" y="5811062"/>
            <a:ext cx="75410" cy="75410"/>
          </a:xfrm>
          <a:prstGeom prst="rect">
            <a:avLst/>
          </a:prstGeom>
        </p:spPr>
      </p:pic>
      <p:sp>
        <p:nvSpPr>
          <p:cNvPr id="286" name="textbox 286"/>
          <p:cNvSpPr/>
          <p:nvPr/>
        </p:nvSpPr>
        <p:spPr>
          <a:xfrm>
            <a:off x="5386371" y="3677792"/>
            <a:ext cx="385445" cy="495934"/>
          </a:xfrm>
          <a:prstGeom prst="rect">
            <a:avLst/>
          </a:prstGeom>
        </p:spPr>
        <p:txBody>
          <a:bodyPr vert="horz" wrap="square" lIns="0" tIns="0" rIns="0" bIns="0"/>
          <a:lstStyle/>
          <a:p>
            <a:pPr algn="l" rtl="0" eaLnBrk="0">
              <a:lnSpc>
                <a:spcPct val="86970"/>
              </a:lnSpc>
              <a:tabLst/>
            </a:pPr>
            <a:endParaRPr lang="Arial" altLang="Arial" sz="100" dirty="0"/>
          </a:p>
          <a:p>
            <a:pPr marL="18415" algn="l" rtl="0" eaLnBrk="0">
              <a:lnSpc>
                <a:spcPct val="84000"/>
              </a:lnSpc>
              <a:tabLst/>
            </a:pPr>
            <a:r>
              <a:rPr sz="1000" kern="0" spc="-30" dirty="0">
                <a:solidFill>
                  <a:srgbClr val="595959">
                    <a:alpha val="100000"/>
                  </a:srgbClr>
                </a:solidFill>
                <a:latin typeface="Microsoft YaHei"/>
                <a:ea typeface="Microsoft YaHei"/>
                <a:cs typeface="Microsoft YaHei"/>
              </a:rPr>
              <a:t>12.7%</a:t>
            </a:r>
            <a:endParaRPr lang="Microsoft YaHei" altLang="Microsoft YaHei" sz="1000" dirty="0"/>
          </a:p>
          <a:p>
            <a:pPr algn="l" rtl="0" eaLnBrk="0">
              <a:lnSpc>
                <a:spcPct val="115000"/>
              </a:lnSpc>
              <a:tabLst/>
            </a:pPr>
            <a:endParaRPr lang="Arial" altLang="Arial" sz="1000" dirty="0"/>
          </a:p>
          <a:p>
            <a:pPr algn="l" rtl="0" eaLnBrk="0">
              <a:lnSpc>
                <a:spcPct val="125000"/>
              </a:lnSpc>
              <a:tabLst/>
            </a:pPr>
            <a:endParaRPr lang="Arial" altLang="Arial" sz="2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26.1%</a:t>
            </a:r>
            <a:endParaRPr lang="Microsoft YaHei" altLang="Microsoft YaHei" sz="1000" dirty="0"/>
          </a:p>
        </p:txBody>
      </p:sp>
      <p:sp>
        <p:nvSpPr>
          <p:cNvPr id="288" name="textbox 288"/>
          <p:cNvSpPr/>
          <p:nvPr/>
        </p:nvSpPr>
        <p:spPr>
          <a:xfrm>
            <a:off x="7427797" y="3696080"/>
            <a:ext cx="385445" cy="495934"/>
          </a:xfrm>
          <a:prstGeom prst="rect">
            <a:avLst/>
          </a:prstGeom>
        </p:spPr>
        <p:txBody>
          <a:bodyPr vert="horz" wrap="square" lIns="0" tIns="0" rIns="0" bIns="0"/>
          <a:lstStyle/>
          <a:p>
            <a:pPr algn="l" rtl="0" eaLnBrk="0">
              <a:lnSpc>
                <a:spcPct val="86989"/>
              </a:lnSpc>
              <a:tabLst/>
            </a:pPr>
            <a:endParaRPr lang="Arial" altLang="Arial" sz="100" dirty="0"/>
          </a:p>
          <a:p>
            <a:pPr marL="18415" algn="l" rtl="0" eaLnBrk="0">
              <a:lnSpc>
                <a:spcPct val="84000"/>
              </a:lnSpc>
              <a:tabLst/>
            </a:pPr>
            <a:r>
              <a:rPr sz="1000" kern="0" spc="-30" dirty="0">
                <a:solidFill>
                  <a:srgbClr val="595959">
                    <a:alpha val="100000"/>
                  </a:srgbClr>
                </a:solidFill>
                <a:latin typeface="Microsoft YaHei"/>
                <a:ea typeface="Microsoft YaHei"/>
                <a:cs typeface="Microsoft YaHei"/>
              </a:rPr>
              <a:t>14.6%</a:t>
            </a:r>
            <a:endParaRPr lang="Microsoft YaHei" altLang="Microsoft YaHei" sz="1000" dirty="0"/>
          </a:p>
          <a:p>
            <a:pPr algn="l" rtl="0" eaLnBrk="0">
              <a:lnSpc>
                <a:spcPct val="115000"/>
              </a:lnSpc>
              <a:tabLst/>
            </a:pPr>
            <a:endParaRPr lang="Arial" altLang="Arial" sz="1000" dirty="0"/>
          </a:p>
          <a:p>
            <a:pPr algn="l" rtl="0" eaLnBrk="0">
              <a:lnSpc>
                <a:spcPct val="125000"/>
              </a:lnSpc>
              <a:tabLst/>
            </a:pPr>
            <a:endParaRPr lang="Arial" altLang="Arial" sz="2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24.2%</a:t>
            </a:r>
            <a:endParaRPr lang="Microsoft YaHei" altLang="Microsoft YaHei" sz="1000" dirty="0"/>
          </a:p>
        </p:txBody>
      </p:sp>
      <p:sp>
        <p:nvSpPr>
          <p:cNvPr id="290" name="textbox 290"/>
          <p:cNvSpPr/>
          <p:nvPr/>
        </p:nvSpPr>
        <p:spPr>
          <a:xfrm>
            <a:off x="2446014" y="4433696"/>
            <a:ext cx="485140" cy="187325"/>
          </a:xfrm>
          <a:prstGeom prst="rect">
            <a:avLst/>
          </a:prstGeom>
        </p:spPr>
        <p:txBody>
          <a:bodyPr vert="horz" wrap="square" lIns="0" tIns="0" rIns="0" bIns="0"/>
          <a:lstStyle/>
          <a:p>
            <a:pPr algn="l" rtl="0" eaLnBrk="0">
              <a:lnSpc>
                <a:spcPct val="83341"/>
              </a:lnSpc>
              <a:tabLst/>
            </a:pPr>
            <a:endParaRPr lang="Arial" altLang="Arial" sz="100" dirty="0"/>
          </a:p>
          <a:p>
            <a:pPr marL="12700" algn="l" rtl="0" eaLnBrk="0">
              <a:lnSpc>
                <a:spcPts val="1270"/>
              </a:lnSpc>
              <a:tabLst/>
            </a:pPr>
            <a:r>
              <a:rPr sz="1500" kern="0" spc="-20" baseline="-6212" dirty="0">
                <a:solidFill>
                  <a:srgbClr val="595959">
                    <a:alpha val="100000"/>
                  </a:srgbClr>
                </a:solidFill>
                <a:latin typeface="Microsoft YaHei"/>
                <a:ea typeface="Microsoft YaHei"/>
                <a:cs typeface="Microsoft YaHei"/>
              </a:rPr>
              <a:t>20</a:t>
            </a:r>
            <a:r>
              <a:rPr sz="900" kern="0" spc="10" dirty="0">
                <a:solidFill>
                  <a:srgbClr val="595959">
                    <a:alpha val="100000"/>
                  </a:srgbClr>
                </a:solidFill>
                <a:latin typeface="Microsoft YaHei"/>
                <a:ea typeface="Microsoft YaHei"/>
                <a:cs typeface="Microsoft YaHei"/>
              </a:rPr>
              <a:t>     </a:t>
            </a:r>
            <a:r>
              <a:rPr sz="1500" kern="0" spc="-20" baseline="7678" dirty="0">
                <a:solidFill>
                  <a:srgbClr val="595959">
                    <a:alpha val="100000"/>
                  </a:srgbClr>
                </a:solidFill>
                <a:latin typeface="Microsoft YaHei"/>
                <a:ea typeface="Microsoft YaHei"/>
                <a:cs typeface="Microsoft YaHei"/>
              </a:rPr>
              <a:t>21</a:t>
            </a:r>
            <a:endParaRPr lang="Microsoft YaHei" altLang="Microsoft YaHei" sz="1500" baseline="7678" dirty="0"/>
          </a:p>
        </p:txBody>
      </p:sp>
      <p:sp>
        <p:nvSpPr>
          <p:cNvPr id="292"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294" name="textbox 294"/>
          <p:cNvSpPr/>
          <p:nvPr/>
        </p:nvSpPr>
        <p:spPr>
          <a:xfrm>
            <a:off x="5386371" y="4790312"/>
            <a:ext cx="385445"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61.3%</a:t>
            </a:r>
            <a:endParaRPr lang="Microsoft YaHei" altLang="Microsoft YaHei" sz="1000" dirty="0"/>
          </a:p>
        </p:txBody>
      </p:sp>
      <p:sp>
        <p:nvSpPr>
          <p:cNvPr id="296" name="textbox 296"/>
          <p:cNvSpPr/>
          <p:nvPr/>
        </p:nvSpPr>
        <p:spPr>
          <a:xfrm>
            <a:off x="6410514" y="4824348"/>
            <a:ext cx="381634" cy="153670"/>
          </a:xfrm>
          <a:prstGeom prst="rect">
            <a:avLst/>
          </a:prstGeom>
        </p:spPr>
        <p:txBody>
          <a:bodyPr vert="horz" wrap="square" lIns="0" tIns="0" rIns="0" bIns="0"/>
          <a:lstStyle/>
          <a:p>
            <a:pPr algn="l" rtl="0" eaLnBrk="0">
              <a:lnSpc>
                <a:spcPct val="8324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57.6%</a:t>
            </a:r>
            <a:endParaRPr lang="Microsoft YaHei" altLang="Microsoft YaHei" sz="1000" dirty="0"/>
          </a:p>
        </p:txBody>
      </p:sp>
      <p:sp>
        <p:nvSpPr>
          <p:cNvPr id="298" name="textbox 298"/>
          <p:cNvSpPr/>
          <p:nvPr/>
        </p:nvSpPr>
        <p:spPr>
          <a:xfrm>
            <a:off x="2134106" y="4500752"/>
            <a:ext cx="161289"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19</a:t>
            </a:r>
            <a:endParaRPr lang="Microsoft YaHei" altLang="Microsoft YaHei" sz="1000" dirty="0"/>
          </a:p>
        </p:txBody>
      </p:sp>
      <p:sp>
        <p:nvSpPr>
          <p:cNvPr id="300" name="textbox 300"/>
          <p:cNvSpPr/>
          <p:nvPr/>
        </p:nvSpPr>
        <p:spPr>
          <a:xfrm>
            <a:off x="3595758" y="4802504"/>
            <a:ext cx="161289"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40" dirty="0">
                <a:solidFill>
                  <a:srgbClr val="595959">
                    <a:alpha val="100000"/>
                  </a:srgbClr>
                </a:solidFill>
                <a:latin typeface="Microsoft YaHei"/>
                <a:ea typeface="Microsoft YaHei"/>
                <a:cs typeface="Microsoft YaHei"/>
              </a:rPr>
              <a:t>10</a:t>
            </a:r>
            <a:endParaRPr lang="Microsoft YaHei" altLang="Microsoft YaHei" sz="1000" dirty="0"/>
          </a:p>
        </p:txBody>
      </p:sp>
      <p:sp>
        <p:nvSpPr>
          <p:cNvPr id="302" name="path"/>
          <p:cNvSpPr/>
          <p:nvPr/>
        </p:nvSpPr>
        <p:spPr>
          <a:xfrm>
            <a:off x="809983" y="5360544"/>
            <a:ext cx="3431702" cy="3175"/>
          </a:xfrm>
          <a:custGeom>
            <a:avLst/>
            <a:gdLst/>
            <a:ahLst/>
            <a:cxnLst/>
            <a:rect l="0" t="0" r="0" b="0"/>
            <a:pathLst>
              <a:path w="5404" h="5">
                <a:moveTo>
                  <a:pt x="0" y="2"/>
                </a:moveTo>
                <a:lnTo>
                  <a:pt x="5404" y="2"/>
                </a:lnTo>
              </a:path>
            </a:pathLst>
          </a:custGeom>
          <a:noFill/>
          <a:ln w="3175" cap="flat">
            <a:solidFill>
              <a:srgbClr val="595959">
                <a:alpha val="100000"/>
              </a:srgbClr>
            </a:solidFill>
            <a:prstDash val="solid"/>
            <a:round/>
          </a:ln>
        </p:spPr>
        <p:txBody>
          <a:bodyPr rtlCol="0"/>
          <a:lstStyle/>
          <a:p>
            <a:pPr algn="ctr"/>
            <a:endParaRPr lang="zh-CN" altLang="en-US"/>
          </a:p>
        </p:txBody>
      </p:sp>
      <p:sp>
        <p:nvSpPr>
          <p:cNvPr id="304" name="textbox 304"/>
          <p:cNvSpPr/>
          <p:nvPr/>
        </p:nvSpPr>
        <p:spPr>
          <a:xfrm>
            <a:off x="3308137" y="4873116"/>
            <a:ext cx="93980" cy="153670"/>
          </a:xfrm>
          <a:prstGeom prst="rect">
            <a:avLst/>
          </a:prstGeom>
        </p:spPr>
        <p:txBody>
          <a:bodyPr vert="horz" wrap="square" lIns="0" tIns="0" rIns="0" bIns="0"/>
          <a:lstStyle/>
          <a:p>
            <a:pPr algn="l" rtl="0" eaLnBrk="0">
              <a:lnSpc>
                <a:spcPct val="83230"/>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8</a:t>
            </a:r>
            <a:endParaRPr lang="Microsoft YaHei" altLang="Microsoft YaHei" sz="1000" dirty="0"/>
          </a:p>
        </p:txBody>
      </p:sp>
      <p:sp>
        <p:nvSpPr>
          <p:cNvPr id="306" name="textbox 306"/>
          <p:cNvSpPr/>
          <p:nvPr/>
        </p:nvSpPr>
        <p:spPr>
          <a:xfrm>
            <a:off x="3943765" y="4836540"/>
            <a:ext cx="93980" cy="153670"/>
          </a:xfrm>
          <a:prstGeom prst="rect">
            <a:avLst/>
          </a:prstGeom>
        </p:spPr>
        <p:txBody>
          <a:bodyPr vert="horz" wrap="square" lIns="0" tIns="0" rIns="0" bIns="0"/>
          <a:lstStyle/>
          <a:p>
            <a:pPr algn="l" rtl="0" eaLnBrk="0">
              <a:lnSpc>
                <a:spcPct val="83656"/>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9</a:t>
            </a:r>
            <a:endParaRPr lang="Microsoft YaHei" altLang="Microsoft YaHei"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8"/>
          <p:cNvPicPr>
            <a:picLocks noChangeAspect="1"/>
          </p:cNvPicPr>
          <p:nvPr/>
        </p:nvPicPr>
        <p:blipFill>
          <a:blip r:embed="rId2"/>
          <a:stretch>
            <a:fillRect/>
          </a:stretch>
        </p:blipFill>
        <p:spPr>
          <a:xfrm rot="21600000">
            <a:off x="5230531" y="3438144"/>
            <a:ext cx="582004" cy="2642615"/>
          </a:xfrm>
          <a:prstGeom prst="rect">
            <a:avLst/>
          </a:prstGeom>
        </p:spPr>
      </p:pic>
      <p:pic>
        <p:nvPicPr>
          <p:cNvPr id="310" name="picture 310"/>
          <p:cNvPicPr>
            <a:picLocks noChangeAspect="1"/>
          </p:cNvPicPr>
          <p:nvPr/>
        </p:nvPicPr>
        <p:blipFill>
          <a:blip r:embed="rId3"/>
          <a:stretch>
            <a:fillRect/>
          </a:stretch>
        </p:blipFill>
        <p:spPr>
          <a:xfrm rot="21600000">
            <a:off x="7412046" y="3444240"/>
            <a:ext cx="390834" cy="2630423"/>
          </a:xfrm>
          <a:prstGeom prst="rect">
            <a:avLst/>
          </a:prstGeom>
        </p:spPr>
      </p:pic>
      <p:graphicFrame>
        <p:nvGraphicFramePr>
          <p:cNvPr id="312" name="table 312"/>
          <p:cNvGraphicFramePr>
            <a:graphicFrameLocks noGrp="1"/>
          </p:cNvGraphicFramePr>
          <p:nvPr/>
        </p:nvGraphicFramePr>
        <p:xfrm>
          <a:off x="3631423" y="3387617"/>
          <a:ext cx="4575174" cy="2743835"/>
        </p:xfrm>
        <a:graphic>
          <a:graphicData uri="http://schemas.openxmlformats.org/drawingml/2006/table">
            <a:tbl>
              <a:tblPr/>
              <a:tblGrid>
                <a:gridCol w="1534160"/>
                <a:gridCol w="3041014"/>
              </a:tblGrid>
              <a:tr h="2743835">
                <a:tc>
                  <a:txBody>
                    <a:bodyPr/>
                    <a:lstStyle/>
                    <a:p>
                      <a:pPr algn="l" rtl="0" eaLnBrk="0">
                        <a:lnSpc>
                          <a:spcPct val="101000"/>
                        </a:lnSpc>
                        <a:tabLst/>
                      </a:pPr>
                      <a:endParaRPr lang="Arial" altLang="Arial" sz="500" dirty="0"/>
                    </a:p>
                    <a:p>
                      <a:pPr marL="80010" algn="l" rtl="0" eaLnBrk="0">
                        <a:lnSpc>
                          <a:spcPct val="82000"/>
                        </a:lnSpc>
                        <a:spcBef>
                          <a:spcPts val="2"/>
                        </a:spcBef>
                        <a:tabLst/>
                      </a:pPr>
                      <a:r>
                        <a:rPr sz="1000" kern="0" spc="-10" dirty="0">
                          <a:solidFill>
                            <a:srgbClr val="595959">
                              <a:alpha val="100000"/>
                            </a:srgbClr>
                          </a:solidFill>
                          <a:latin typeface="Microsoft YaHei"/>
                          <a:ea typeface="Microsoft YaHei"/>
                          <a:cs typeface="Microsoft YaHei"/>
                        </a:rPr>
                        <a:t>Dior迪奥官方美妆精品店</a:t>
                      </a:r>
                      <a:endParaRPr lang="Microsoft YaHei" altLang="Microsoft YaHei" sz="1000" dirty="0"/>
                    </a:p>
                    <a:p>
                      <a:pPr marL="113029" algn="l" rtl="0" eaLnBrk="0">
                        <a:lnSpc>
                          <a:spcPts val="2168"/>
                        </a:lnSpc>
                        <a:tabLst/>
                      </a:pPr>
                      <a:r>
                        <a:rPr sz="1000" kern="0" spc="0" dirty="0">
                          <a:solidFill>
                            <a:srgbClr val="595959">
                              <a:alpha val="100000"/>
                            </a:srgbClr>
                          </a:solidFill>
                          <a:latin typeface="Microsoft YaHei"/>
                          <a:ea typeface="Microsoft YaHei"/>
                          <a:cs typeface="Microsoft YaHei"/>
                        </a:rPr>
                        <a:t>YSL圣罗兰美妆官方</a:t>
                      </a:r>
                      <a:r>
                        <a:rPr sz="1000" kern="0" spc="-10" dirty="0">
                          <a:solidFill>
                            <a:srgbClr val="595959">
                              <a:alpha val="100000"/>
                            </a:srgbClr>
                          </a:solidFill>
                          <a:latin typeface="Microsoft YaHei"/>
                          <a:ea typeface="Microsoft YaHei"/>
                          <a:cs typeface="Microsoft YaHei"/>
                        </a:rPr>
                        <a:t>商城</a:t>
                      </a:r>
                      <a:endParaRPr lang="Microsoft YaHei" altLang="Microsoft YaHei" sz="1000" dirty="0"/>
                    </a:p>
                    <a:p>
                      <a:pPr marL="457200" algn="l" rtl="0" eaLnBrk="0">
                        <a:lnSpc>
                          <a:spcPct val="81000"/>
                        </a:lnSpc>
                        <a:spcBef>
                          <a:spcPts val="1172"/>
                        </a:spcBef>
                        <a:tabLst/>
                      </a:pPr>
                      <a:r>
                        <a:rPr sz="1000" kern="0" spc="-10" dirty="0">
                          <a:solidFill>
                            <a:srgbClr val="595959">
                              <a:alpha val="100000"/>
                            </a:srgbClr>
                          </a:solidFill>
                          <a:latin typeface="Microsoft YaHei"/>
                          <a:ea typeface="Microsoft YaHei"/>
                          <a:cs typeface="Microsoft YaHei"/>
                        </a:rPr>
                        <a:t>兰蔻官网精品商城</a:t>
                      </a:r>
                      <a:endParaRPr lang="Microsoft YaHei" altLang="Microsoft YaHei" sz="1000" dirty="0"/>
                    </a:p>
                    <a:p>
                      <a:pPr marL="81280" algn="r" rtl="0" eaLnBrk="0">
                        <a:lnSpc>
                          <a:spcPct val="184000"/>
                        </a:lnSpc>
                        <a:spcBef>
                          <a:spcPts val="12"/>
                        </a:spcBef>
                        <a:tabLst/>
                      </a:pPr>
                      <a:r>
                        <a:rPr sz="1000" kern="0" spc="-10" dirty="0">
                          <a:solidFill>
                            <a:srgbClr val="595959">
                              <a:alpha val="100000"/>
                            </a:srgbClr>
                          </a:solidFill>
                          <a:latin typeface="Microsoft YaHei"/>
                          <a:ea typeface="Microsoft YaHei"/>
                          <a:cs typeface="Microsoft YaHei"/>
                        </a:rPr>
                        <a:t>阿玛尼美妆官方精品商城</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科颜氏官方商城</a:t>
                      </a:r>
                      <a:endParaRPr lang="Microsoft YaHei" altLang="Microsoft YaHei" sz="1000" dirty="0"/>
                    </a:p>
                    <a:p>
                      <a:pPr marL="582294" algn="l" rtl="0" eaLnBrk="0">
                        <a:lnSpc>
                          <a:spcPct val="81000"/>
                        </a:lnSpc>
                        <a:spcBef>
                          <a:spcPts val="1088"/>
                        </a:spcBef>
                        <a:tabLst/>
                      </a:pPr>
                      <a:r>
                        <a:rPr sz="1000" kern="0" spc="-10" dirty="0">
                          <a:solidFill>
                            <a:srgbClr val="595959">
                              <a:alpha val="100000"/>
                            </a:srgbClr>
                          </a:solidFill>
                          <a:latin typeface="Microsoft YaHei"/>
                          <a:ea typeface="Microsoft YaHei"/>
                          <a:cs typeface="Microsoft YaHei"/>
                        </a:rPr>
                        <a:t>娇韵诗官方商城</a:t>
                      </a:r>
                      <a:endParaRPr lang="Microsoft YaHei" altLang="Microsoft YaHei" sz="1000" dirty="0"/>
                    </a:p>
                    <a:p>
                      <a:pPr marL="35559" algn="l" rtl="0" eaLnBrk="0">
                        <a:lnSpc>
                          <a:spcPts val="2156"/>
                        </a:lnSpc>
                        <a:tabLst/>
                      </a:pPr>
                      <a:r>
                        <a:rPr sz="1000" kern="0" spc="-10" dirty="0">
                          <a:solidFill>
                            <a:srgbClr val="595959">
                              <a:alpha val="100000"/>
                            </a:srgbClr>
                          </a:solidFill>
                          <a:latin typeface="Microsoft YaHei"/>
                          <a:ea typeface="Microsoft YaHei"/>
                          <a:cs typeface="Microsoft YaHei"/>
                        </a:rPr>
                        <a:t>LAMER海蓝之谜官方商城</a:t>
                      </a:r>
                      <a:endParaRPr lang="Microsoft YaHei" altLang="Microsoft YaHei" sz="1000" dirty="0"/>
                    </a:p>
                    <a:p>
                      <a:pPr marL="340359" algn="l" rtl="0" eaLnBrk="0">
                        <a:lnSpc>
                          <a:spcPct val="81000"/>
                        </a:lnSpc>
                        <a:spcBef>
                          <a:spcPts val="1187"/>
                        </a:spcBef>
                        <a:tabLst/>
                      </a:pPr>
                      <a:r>
                        <a:rPr sz="1000" kern="0" spc="-20" dirty="0">
                          <a:solidFill>
                            <a:srgbClr val="595959">
                              <a:alpha val="100000"/>
                            </a:srgbClr>
                          </a:solidFill>
                          <a:latin typeface="Microsoft YaHei"/>
                          <a:ea typeface="Microsoft YaHei"/>
                          <a:cs typeface="Microsoft YaHei"/>
                        </a:rPr>
                        <a:t>巴黎欧莱雅官方商城</a:t>
                      </a:r>
                      <a:endParaRPr lang="Microsoft YaHei" altLang="Microsoft YaHei" sz="1000" dirty="0"/>
                    </a:p>
                    <a:p>
                      <a:pPr indent="582930" algn="r" rtl="0" eaLnBrk="0">
                        <a:lnSpc>
                          <a:spcPct val="184000"/>
                        </a:lnSpc>
                        <a:spcBef>
                          <a:spcPts val="8"/>
                        </a:spcBef>
                        <a:tabLst/>
                      </a:pPr>
                      <a:r>
                        <a:rPr sz="1000" kern="0" spc="-10" dirty="0">
                          <a:solidFill>
                            <a:srgbClr val="595959">
                              <a:alpha val="100000"/>
                            </a:srgbClr>
                          </a:solidFill>
                          <a:latin typeface="Microsoft YaHei"/>
                          <a:ea typeface="Microsoft YaHei"/>
                          <a:cs typeface="Microsoft YaHei"/>
                        </a:rPr>
                        <a:t>祖玛珑官方商城</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SHISEIDO资生堂官方商城</a:t>
                      </a:r>
                      <a:endParaRPr lang="Microsoft YaHei" altLang="Microsoft YaHei" sz="1000" dirty="0"/>
                    </a:p>
                  </a:txBody>
                  <a:tcPr marL="0" marR="0" marT="0" marB="0" vert="horz">
                    <a:lnL>
                      <a:noFill/>
                    </a:lnL>
                    <a:lnR>
                      <a:noFill/>
                    </a:lnR>
                    <a:lnT>
                      <a:noFill/>
                    </a:lnT>
                    <a:lnB>
                      <a:noFill/>
                    </a:lnB>
                  </a:tcPr>
                </a:tc>
                <a:tc>
                  <a:txBody>
                    <a:bodyPr/>
                    <a:lstStyle/>
                    <a:p>
                      <a:pPr algn="l" rtl="0" eaLnBrk="0">
                        <a:lnSpc>
                          <a:spcPct val="104000"/>
                        </a:lnSpc>
                        <a:tabLst/>
                      </a:pPr>
                      <a:endParaRPr lang="Arial" altLang="Arial" sz="700" dirty="0"/>
                    </a:p>
                    <a:p>
                      <a:pPr algn="r" rtl="0" eaLnBrk="0">
                        <a:lnSpc>
                          <a:spcPts val="780"/>
                        </a:lnSpc>
                        <a:spcBef>
                          <a:spcPts val="3"/>
                        </a:spcBef>
                        <a:tabLst/>
                      </a:pPr>
                      <a:r>
                        <a:rPr sz="1000" kern="0" spc="-20" dirty="0">
                          <a:solidFill>
                            <a:srgbClr val="595959">
                              <a:alpha val="100000"/>
                            </a:srgbClr>
                          </a:solidFill>
                          <a:latin typeface="Microsoft YaHei"/>
                          <a:ea typeface="Microsoft YaHei"/>
                          <a:cs typeface="Microsoft YaHei"/>
                        </a:rPr>
                        <a:t>929.9</a:t>
                      </a:r>
                      <a:endParaRPr lang="Microsoft YaHei" altLang="Microsoft YaHei" sz="1000" dirty="0"/>
                    </a:p>
                    <a:p>
                      <a:pPr algn="r" rtl="0" eaLnBrk="0">
                        <a:lnSpc>
                          <a:spcPts val="2400"/>
                        </a:lnSpc>
                        <a:tabLst/>
                      </a:pPr>
                      <a:r>
                        <a:rPr sz="1000" kern="0" spc="-20" dirty="0">
                          <a:solidFill>
                            <a:srgbClr val="595959">
                              <a:alpha val="100000"/>
                            </a:srgbClr>
                          </a:solidFill>
                          <a:latin typeface="Microsoft YaHei"/>
                          <a:ea typeface="Microsoft YaHei"/>
                          <a:cs typeface="Microsoft YaHei"/>
                        </a:rPr>
                        <a:t>928.9</a:t>
                      </a:r>
                      <a:endParaRPr lang="Microsoft YaHei" altLang="Microsoft YaHei" sz="1000" dirty="0"/>
                    </a:p>
                    <a:p>
                      <a:pPr algn="l" rtl="0" eaLnBrk="0">
                        <a:lnSpc>
                          <a:spcPct val="109000"/>
                        </a:lnSpc>
                        <a:tabLst/>
                      </a:pPr>
                      <a:endParaRPr lang="Arial" altLang="Arial" sz="1000" dirty="0"/>
                    </a:p>
                    <a:p>
                      <a:pPr marL="2637154" algn="l" rtl="0" eaLnBrk="0">
                        <a:lnSpc>
                          <a:spcPct val="84000"/>
                        </a:lnSpc>
                        <a:spcBef>
                          <a:spcPts val="312"/>
                        </a:spcBef>
                        <a:tabLst/>
                      </a:pPr>
                      <a:r>
                        <a:rPr sz="1000" kern="0" spc="-20" dirty="0">
                          <a:solidFill>
                            <a:srgbClr val="595959">
                              <a:alpha val="100000"/>
                            </a:srgbClr>
                          </a:solidFill>
                          <a:latin typeface="Microsoft YaHei"/>
                          <a:ea typeface="Microsoft YaHei"/>
                          <a:cs typeface="Microsoft YaHei"/>
                        </a:rPr>
                        <a:t>734.2</a:t>
                      </a:r>
                      <a:endParaRPr lang="Microsoft YaHei" altLang="Microsoft YaHei" sz="1000" dirty="0"/>
                    </a:p>
                    <a:p>
                      <a:pPr marL="549275" algn="l" rtl="0" eaLnBrk="0">
                        <a:lnSpc>
                          <a:spcPct val="70000"/>
                        </a:lnSpc>
                        <a:spcBef>
                          <a:spcPts val="552"/>
                        </a:spcBef>
                        <a:tabLst/>
                      </a:pPr>
                      <a:r>
                        <a:rPr sz="1000" kern="0" spc="-20" dirty="0">
                          <a:solidFill>
                            <a:srgbClr val="595959">
                              <a:alpha val="100000"/>
                            </a:srgbClr>
                          </a:solidFill>
                          <a:latin typeface="Microsoft YaHei"/>
                          <a:ea typeface="Microsoft YaHei"/>
                          <a:cs typeface="Microsoft YaHei"/>
                        </a:rPr>
                        <a:t>687.8</a:t>
                      </a:r>
                      <a:endParaRPr lang="Microsoft YaHei" altLang="Microsoft YaHei" sz="1000" dirty="0"/>
                    </a:p>
                    <a:p>
                      <a:pPr marL="2562860" algn="l" rtl="0" eaLnBrk="0">
                        <a:lnSpc>
                          <a:spcPct val="83000"/>
                        </a:lnSpc>
                        <a:spcBef>
                          <a:spcPts val="12"/>
                        </a:spcBef>
                        <a:tabLst/>
                      </a:pPr>
                      <a:r>
                        <a:rPr sz="1000" kern="0" spc="-20" dirty="0">
                          <a:solidFill>
                            <a:srgbClr val="595959">
                              <a:alpha val="100000"/>
                            </a:srgbClr>
                          </a:solidFill>
                          <a:latin typeface="Microsoft YaHei"/>
                          <a:ea typeface="Microsoft YaHei"/>
                          <a:cs typeface="Microsoft YaHei"/>
                        </a:rPr>
                        <a:t>548.2</a:t>
                      </a:r>
                      <a:endParaRPr lang="Microsoft YaHei" altLang="Microsoft YaHei" sz="1000" dirty="0"/>
                    </a:p>
                    <a:p>
                      <a:pPr marL="543559" algn="l" rtl="0" eaLnBrk="0">
                        <a:lnSpc>
                          <a:spcPct val="84000"/>
                        </a:lnSpc>
                        <a:spcBef>
                          <a:spcPts val="313"/>
                        </a:spcBef>
                        <a:tabLst/>
                      </a:pPr>
                      <a:r>
                        <a:rPr sz="1000" kern="0" spc="-20" dirty="0">
                          <a:solidFill>
                            <a:srgbClr val="595959">
                              <a:alpha val="100000"/>
                            </a:srgbClr>
                          </a:solidFill>
                          <a:latin typeface="Microsoft YaHei"/>
                          <a:ea typeface="Microsoft YaHei"/>
                          <a:cs typeface="Microsoft YaHei"/>
                        </a:rPr>
                        <a:t>677.6</a:t>
                      </a:r>
                      <a:endParaRPr lang="Microsoft YaHei" altLang="Microsoft YaHei" sz="1000" dirty="0"/>
                    </a:p>
                    <a:p>
                      <a:pPr marL="2549525" algn="l" rtl="0" eaLnBrk="0">
                        <a:lnSpc>
                          <a:spcPct val="84000"/>
                        </a:lnSpc>
                        <a:spcBef>
                          <a:spcPts val="72"/>
                        </a:spcBef>
                        <a:tabLst/>
                      </a:pPr>
                      <a:r>
                        <a:rPr sz="1000" kern="0" spc="-20" dirty="0">
                          <a:solidFill>
                            <a:srgbClr val="595959">
                              <a:alpha val="100000"/>
                            </a:srgbClr>
                          </a:solidFill>
                          <a:latin typeface="Microsoft YaHei"/>
                          <a:ea typeface="Microsoft YaHei"/>
                          <a:cs typeface="Microsoft YaHei"/>
                        </a:rPr>
                        <a:t>516.0</a:t>
                      </a:r>
                      <a:endParaRPr lang="Microsoft YaHei" altLang="Microsoft YaHei" sz="1000" dirty="0"/>
                    </a:p>
                    <a:p>
                      <a:pPr marL="534034" algn="l" rtl="0" eaLnBrk="0">
                        <a:lnSpc>
                          <a:spcPct val="84000"/>
                        </a:lnSpc>
                        <a:spcBef>
                          <a:spcPts val="73"/>
                        </a:spcBef>
                        <a:tabLst/>
                      </a:pPr>
                      <a:r>
                        <a:rPr sz="1000" kern="0" spc="-20" dirty="0">
                          <a:solidFill>
                            <a:srgbClr val="595959">
                              <a:alpha val="100000"/>
                            </a:srgbClr>
                          </a:solidFill>
                          <a:latin typeface="Microsoft YaHei"/>
                          <a:ea typeface="Microsoft YaHei"/>
                          <a:cs typeface="Microsoft YaHei"/>
                        </a:rPr>
                        <a:t>661.3</a:t>
                      </a:r>
                      <a:endParaRPr lang="Microsoft YaHei" altLang="Microsoft YaHei" sz="1000" dirty="0"/>
                    </a:p>
                    <a:p>
                      <a:pPr marL="2499995" algn="l" rtl="0" eaLnBrk="0">
                        <a:lnSpc>
                          <a:spcPct val="70000"/>
                        </a:lnSpc>
                        <a:spcBef>
                          <a:spcPts val="312"/>
                        </a:spcBef>
                        <a:tabLst/>
                      </a:pPr>
                      <a:r>
                        <a:rPr sz="1000" kern="0" spc="-10" dirty="0">
                          <a:solidFill>
                            <a:srgbClr val="595959">
                              <a:alpha val="100000"/>
                            </a:srgbClr>
                          </a:solidFill>
                          <a:latin typeface="Microsoft YaHei"/>
                          <a:ea typeface="Microsoft YaHei"/>
                          <a:cs typeface="Microsoft YaHei"/>
                        </a:rPr>
                        <a:t>421.1</a:t>
                      </a:r>
                      <a:endParaRPr lang="Microsoft YaHei" altLang="Microsoft YaHei" sz="1000" dirty="0"/>
                    </a:p>
                    <a:p>
                      <a:pPr marL="502284" algn="l" rtl="0" eaLnBrk="0">
                        <a:lnSpc>
                          <a:spcPct val="84000"/>
                        </a:lnSpc>
                        <a:tabLst/>
                      </a:pPr>
                      <a:r>
                        <a:rPr sz="1000" kern="0" spc="-20" dirty="0">
                          <a:solidFill>
                            <a:srgbClr val="595959">
                              <a:alpha val="100000"/>
                            </a:srgbClr>
                          </a:solidFill>
                          <a:latin typeface="Microsoft YaHei"/>
                          <a:ea typeface="Microsoft YaHei"/>
                          <a:cs typeface="Microsoft YaHei"/>
                        </a:rPr>
                        <a:t>606.8</a:t>
                      </a:r>
                      <a:endParaRPr lang="Microsoft YaHei" altLang="Microsoft YaHei" sz="1000" dirty="0"/>
                    </a:p>
                    <a:p>
                      <a:pPr marL="2418079" algn="l" rtl="0" eaLnBrk="0">
                        <a:lnSpc>
                          <a:spcPts val="692"/>
                        </a:lnSpc>
                        <a:spcBef>
                          <a:spcPts val="548"/>
                        </a:spcBef>
                        <a:tabLst/>
                      </a:pPr>
                      <a:r>
                        <a:rPr sz="1000" kern="0" spc="-30" dirty="0">
                          <a:solidFill>
                            <a:srgbClr val="595959">
                              <a:alpha val="100000"/>
                            </a:srgbClr>
                          </a:solidFill>
                          <a:latin typeface="Microsoft YaHei"/>
                          <a:ea typeface="Microsoft YaHei"/>
                          <a:cs typeface="Microsoft YaHei"/>
                        </a:rPr>
                        <a:t>197.1</a:t>
                      </a:r>
                      <a:endParaRPr lang="Microsoft YaHei" altLang="Microsoft YaHei" sz="1000" dirty="0"/>
                    </a:p>
                    <a:p>
                      <a:pPr marL="450850" algn="l" rtl="0" eaLnBrk="0">
                        <a:lnSpc>
                          <a:spcPct val="76000"/>
                        </a:lnSpc>
                        <a:spcBef>
                          <a:spcPts val="7"/>
                        </a:spcBef>
                        <a:tabLst/>
                      </a:pPr>
                      <a:r>
                        <a:rPr sz="1000" kern="0" spc="-20" dirty="0">
                          <a:solidFill>
                            <a:srgbClr val="595959">
                              <a:alpha val="100000"/>
                            </a:srgbClr>
                          </a:solidFill>
                          <a:latin typeface="Microsoft YaHei"/>
                          <a:ea typeface="Microsoft YaHei"/>
                          <a:cs typeface="Microsoft YaHei"/>
                        </a:rPr>
                        <a:t>512.7</a:t>
                      </a:r>
                      <a:endParaRPr lang="Microsoft YaHei" altLang="Microsoft YaHei" sz="1000" dirty="0"/>
                    </a:p>
                    <a:p>
                      <a:pPr marL="2418079" algn="l" rtl="0" eaLnBrk="0">
                        <a:lnSpc>
                          <a:spcPct val="84000"/>
                        </a:lnSpc>
                        <a:spcBef>
                          <a:spcPts val="793"/>
                        </a:spcBef>
                        <a:tabLst/>
                      </a:pPr>
                      <a:r>
                        <a:rPr sz="1000" kern="0" spc="-30" dirty="0">
                          <a:solidFill>
                            <a:srgbClr val="595959">
                              <a:alpha val="100000"/>
                            </a:srgbClr>
                          </a:solidFill>
                          <a:latin typeface="Microsoft YaHei"/>
                          <a:ea typeface="Microsoft YaHei"/>
                          <a:cs typeface="Microsoft YaHei"/>
                        </a:rPr>
                        <a:t>197.1</a:t>
                      </a:r>
                      <a:endParaRPr lang="Microsoft YaHei" altLang="Microsoft YaHei" sz="1000" dirty="0"/>
                    </a:p>
                    <a:p>
                      <a:pPr algn="l" rtl="0" eaLnBrk="0">
                        <a:lnSpc>
                          <a:spcPct val="105000"/>
                        </a:lnSpc>
                        <a:tabLst/>
                      </a:pPr>
                      <a:endParaRPr lang="Arial" altLang="Arial" sz="1100" dirty="0"/>
                    </a:p>
                    <a:p>
                      <a:pPr marL="2366010" algn="l" rtl="0" eaLnBrk="0">
                        <a:lnSpc>
                          <a:spcPct val="84000"/>
                        </a:lnSpc>
                        <a:spcBef>
                          <a:spcPts val="6"/>
                        </a:spcBef>
                        <a:tabLst/>
                      </a:pPr>
                      <a:r>
                        <a:rPr sz="1000" kern="0" spc="-20" dirty="0">
                          <a:solidFill>
                            <a:srgbClr val="595959">
                              <a:alpha val="100000"/>
                            </a:srgbClr>
                          </a:solidFill>
                          <a:latin typeface="Microsoft YaHei"/>
                          <a:ea typeface="Microsoft YaHei"/>
                          <a:cs typeface="Microsoft YaHei"/>
                        </a:rPr>
                        <a:t>89.9</a:t>
                      </a:r>
                      <a:endParaRPr lang="Microsoft YaHei" altLang="Microsoft YaHei" sz="1000" dirty="0"/>
                    </a:p>
                  </a:txBody>
                  <a:tcPr marL="0" marR="0" marT="0" marB="0" vert="horz">
                    <a:lnL>
                      <a:noFill/>
                    </a:lnL>
                    <a:lnR>
                      <a:noFill/>
                    </a:lnR>
                    <a:lnT>
                      <a:noFill/>
                    </a:lnT>
                    <a:lnB>
                      <a:noFill/>
                    </a:lnB>
                  </a:tcPr>
                </a:tc>
              </a:tr>
            </a:tbl>
          </a:graphicData>
        </a:graphic>
      </p:graphicFrame>
      <p:sp>
        <p:nvSpPr>
          <p:cNvPr id="314" name="textbox 314"/>
          <p:cNvSpPr/>
          <p:nvPr/>
        </p:nvSpPr>
        <p:spPr>
          <a:xfrm>
            <a:off x="527717" y="1484414"/>
            <a:ext cx="8079740" cy="1262380"/>
          </a:xfrm>
          <a:prstGeom prst="rect">
            <a:avLst/>
          </a:prstGeom>
        </p:spPr>
        <p:txBody>
          <a:bodyPr vert="horz" wrap="square" lIns="0" tIns="0" rIns="0" bIns="0"/>
          <a:lstStyle/>
          <a:p>
            <a:pPr algn="l" rtl="0" eaLnBrk="0">
              <a:lnSpc>
                <a:spcPct val="71709"/>
              </a:lnSpc>
              <a:tabLst/>
            </a:pPr>
            <a:endParaRPr lang="Arial" altLang="Arial" sz="100" dirty="0"/>
          </a:p>
          <a:p>
            <a:pPr marL="12700" algn="l" rtl="0" eaLnBrk="0">
              <a:lnSpc>
                <a:spcPct val="112000"/>
              </a:lnSpc>
              <a:tabLst/>
            </a:pPr>
            <a:r>
              <a:rPr sz="1100" kern="0" spc="-10" dirty="0">
                <a:solidFill>
                  <a:srgbClr val="595959">
                    <a:alpha val="100000"/>
                  </a:srgbClr>
                </a:solidFill>
                <a:latin typeface="Microsoft YaHei"/>
                <a:ea typeface="Microsoft YaHei"/>
                <a:cs typeface="Microsoft YaHei"/>
              </a:rPr>
              <a:t>奢侈品因品牌号召力和产品的特殊稀缺性，官方渠道的正品保障可吸引众多用户，品牌小程序流量普遍较高，  TOP1</a:t>
            </a:r>
            <a:r>
              <a:rPr sz="1100" kern="0" spc="-20" dirty="0">
                <a:solidFill>
                  <a:srgbClr val="595959">
                    <a:alpha val="100000"/>
                  </a:srgbClr>
                </a:solidFill>
                <a:latin typeface="Microsoft YaHei"/>
                <a:ea typeface="Microsoft YaHei"/>
                <a:cs typeface="Microsoft YaHei"/>
              </a:rPr>
              <a:t>5小程序月活跃</a:t>
            </a:r>
            <a:r>
              <a:rPr sz="1100" kern="0" spc="-1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指数超700，相比之下，美妆类奢侈品仅TOP3品牌月活跃指数在700以上，</a:t>
            </a:r>
            <a:r>
              <a:rPr sz="1100" kern="0" spc="290" dirty="0">
                <a:solidFill>
                  <a:srgbClr val="595959">
                    <a:alpha val="100000"/>
                  </a:srgbClr>
                </a:solidFill>
                <a:latin typeface="Microsoft YaHei"/>
                <a:ea typeface="Microsoft YaHei"/>
                <a:cs typeface="Microsoft YaHei"/>
              </a:rPr>
              <a:t> </a:t>
            </a:r>
            <a:r>
              <a:rPr sz="1100" kern="0" spc="-10" dirty="0">
                <a:solidFill>
                  <a:srgbClr val="595959">
                    <a:alpha val="100000"/>
                  </a:srgbClr>
                </a:solidFill>
                <a:latin typeface="Microsoft YaHei"/>
                <a:ea typeface="Microsoft YaHei"/>
                <a:cs typeface="Microsoft YaHei"/>
              </a:rPr>
              <a:t>DIOR布局时装精品与美妆精品小程序商城，包揽</a:t>
            </a:r>
            <a:r>
              <a:rPr sz="1100" kern="0" spc="-20" dirty="0">
                <a:solidFill>
                  <a:srgbClr val="595959">
                    <a:alpha val="100000"/>
                  </a:srgbClr>
                </a:solidFill>
                <a:latin typeface="Microsoft YaHei"/>
                <a:ea typeface="Microsoft YaHei"/>
                <a:cs typeface="Microsoft YaHei"/>
              </a:rPr>
              <a:t>双品类</a:t>
            </a:r>
            <a:r>
              <a:rPr sz="1100" kern="0" spc="0" dirty="0">
                <a:solidFill>
                  <a:srgbClr val="595959">
                    <a:alpha val="100000"/>
                  </a:srgbClr>
                </a:solidFill>
                <a:latin typeface="Microsoft YaHei"/>
                <a:ea typeface="Microsoft YaHei"/>
                <a:cs typeface="Microsoft YaHei"/>
              </a:rPr>
              <a:t> </a:t>
            </a:r>
            <a:r>
              <a:rPr sz="1100" kern="0" spc="0" dirty="0">
                <a:solidFill>
                  <a:srgbClr val="595959">
                    <a:alpha val="100000"/>
                  </a:srgbClr>
                </a:solidFill>
                <a:latin typeface="Microsoft YaHei"/>
                <a:ea typeface="Microsoft YaHei"/>
                <a:cs typeface="Microsoft YaHei"/>
              </a:rPr>
              <a:t>第一；自疫情以来，海南岛承接了大量境内奢侈品消费需求，疫后cdf海南免税、cdf会员购小程序流量仍然可观，月活跃指</a:t>
            </a:r>
            <a:r>
              <a:rPr sz="1100" kern="0" spc="-10" dirty="0">
                <a:solidFill>
                  <a:srgbClr val="595959">
                    <a:alpha val="100000"/>
                  </a:srgbClr>
                </a:solidFill>
                <a:latin typeface="Microsoft YaHei"/>
                <a:ea typeface="Microsoft YaHei"/>
                <a:cs typeface="Microsoft YaHei"/>
              </a:rPr>
              <a:t>数分别   </a:t>
            </a:r>
            <a:r>
              <a:rPr sz="1100" kern="0" spc="0" dirty="0">
                <a:solidFill>
                  <a:srgbClr val="595959">
                    <a:alpha val="100000"/>
                  </a:srgbClr>
                </a:solidFill>
                <a:latin typeface="Microsoft YaHei"/>
                <a:ea typeface="Microsoft YaHei"/>
                <a:cs typeface="Microsoft YaHei"/>
              </a:rPr>
              <a:t>达929.9、928</a:t>
            </a:r>
            <a:r>
              <a:rPr sz="1100" kern="0" spc="-10" dirty="0">
                <a:solidFill>
                  <a:srgbClr val="595959">
                    <a:alpha val="100000"/>
                  </a:srgbClr>
                </a:solidFill>
                <a:latin typeface="Microsoft YaHei"/>
                <a:ea typeface="Microsoft YaHei"/>
                <a:cs typeface="Microsoft YaHei"/>
              </a:rPr>
              <a:t>.9。</a:t>
            </a:r>
            <a:endParaRPr lang="Microsoft YaHei" altLang="Microsoft YaHei" sz="1100" dirty="0"/>
          </a:p>
          <a:p>
            <a:pPr algn="l" rtl="0" eaLnBrk="0">
              <a:lnSpc>
                <a:spcPct val="158000"/>
              </a:lnSpc>
              <a:tabLst/>
            </a:pPr>
            <a:endParaRPr lang="Arial" altLang="Arial" sz="1000" dirty="0"/>
          </a:p>
          <a:p>
            <a:pPr algn="l" rtl="0" eaLnBrk="0">
              <a:lnSpc>
                <a:spcPct val="119000"/>
              </a:lnSpc>
              <a:tabLst/>
            </a:pPr>
            <a:endParaRPr lang="Arial" altLang="Arial" sz="300" dirty="0"/>
          </a:p>
          <a:p>
            <a:pPr marL="1339214" algn="l" rtl="0" eaLnBrk="0">
              <a:lnSpc>
                <a:spcPct val="90000"/>
              </a:lnSpc>
              <a:spcBef>
                <a:spcPts val="3"/>
              </a:spcBef>
              <a:tabLst/>
            </a:pPr>
            <a:r>
              <a:rPr sz="1400" b="1" kern="0" spc="-10" dirty="0">
                <a:solidFill>
                  <a:srgbClr val="404040">
                    <a:alpha val="100000"/>
                  </a:srgbClr>
                </a:solidFill>
                <a:latin typeface="Microsoft YaHei"/>
                <a:ea typeface="Microsoft YaHei"/>
                <a:cs typeface="Microsoft YaHei"/>
              </a:rPr>
              <a:t>MiniTracker-2023年5月奢侈品行业月活跃用户数TOP10品牌</a:t>
            </a:r>
            <a:r>
              <a:rPr sz="1400" b="1" kern="0" spc="-20" dirty="0">
                <a:solidFill>
                  <a:srgbClr val="404040">
                    <a:alpha val="100000"/>
                  </a:srgbClr>
                </a:solidFill>
                <a:latin typeface="Microsoft YaHei"/>
                <a:ea typeface="Microsoft YaHei"/>
                <a:cs typeface="Microsoft YaHei"/>
              </a:rPr>
              <a:t>小程序榜</a:t>
            </a:r>
            <a:endParaRPr lang="Microsoft YaHei" altLang="Microsoft YaHei" sz="1400" dirty="0"/>
          </a:p>
        </p:txBody>
      </p:sp>
      <p:sp>
        <p:nvSpPr>
          <p:cNvPr id="316" name="textbox 316"/>
          <p:cNvSpPr/>
          <p:nvPr/>
        </p:nvSpPr>
        <p:spPr>
          <a:xfrm>
            <a:off x="-12699" y="422350"/>
            <a:ext cx="6203315" cy="913130"/>
          </a:xfrm>
          <a:prstGeom prst="rect">
            <a:avLst/>
          </a:prstGeom>
        </p:spPr>
        <p:txBody>
          <a:bodyPr vert="horz" wrap="square" lIns="0" tIns="0" rIns="0" bIns="0"/>
          <a:lstStyle/>
          <a:p>
            <a:pPr algn="l" rtl="0" eaLnBrk="0">
              <a:lnSpc>
                <a:spcPct val="74689"/>
              </a:lnSpc>
              <a:tabLst/>
            </a:pPr>
            <a:endParaRPr lang="Arial" altLang="Arial" sz="100" dirty="0"/>
          </a:p>
          <a:p>
            <a:pPr marL="12700" algn="l" rtl="0" eaLnBrk="0">
              <a:lnSpc>
                <a:spcPct val="89000"/>
              </a:lnSpc>
              <a:tabLst>
                <a:tab pos="560069" algn="l"/>
              </a:tabLst>
            </a:pPr>
            <a:r>
              <a:rPr sz="3100" kern="0" spc="0" dirty="0">
                <a:solidFill>
                  <a:srgbClr val="8BC53F">
                    <a:alpha val="100000"/>
                  </a:srgbClr>
                </a:solidFill>
                <a:latin typeface="Microsoft YaHei"/>
                <a:ea typeface="Microsoft YaHei"/>
                <a:cs typeface="Microsoft YaHei"/>
              </a:rPr>
              <a:t>	</a:t>
            </a:r>
            <a:r>
              <a:rPr sz="3100" kern="0" spc="0" dirty="0">
                <a:solidFill>
                  <a:srgbClr val="8BC53F">
                    <a:alpha val="100000"/>
                  </a:srgbClr>
                </a:solidFill>
                <a:latin typeface="Microsoft YaHei"/>
                <a:ea typeface="Microsoft YaHei"/>
                <a:cs typeface="Microsoft YaHei"/>
              </a:rPr>
              <a:t>TOP</a:t>
            </a:r>
            <a:r>
              <a:rPr sz="3100" kern="0" spc="90" dirty="0">
                <a:solidFill>
                  <a:srgbClr val="8BC53F">
                    <a:alpha val="100000"/>
                  </a:srgbClr>
                </a:solidFill>
                <a:latin typeface="Microsoft YaHei"/>
                <a:ea typeface="Microsoft YaHei"/>
                <a:cs typeface="Microsoft YaHei"/>
              </a:rPr>
              <a:t>小程序榜</a:t>
            </a:r>
            <a:endParaRPr lang="Microsoft YaHei" altLang="Microsoft YaHei" sz="3100" dirty="0"/>
          </a:p>
          <a:p>
            <a:pPr algn="l" rtl="0" eaLnBrk="0">
              <a:lnSpc>
                <a:spcPct val="101000"/>
              </a:lnSpc>
              <a:tabLst/>
            </a:pPr>
            <a:endParaRPr lang="Arial" altLang="Arial" sz="900" dirty="0"/>
          </a:p>
          <a:p>
            <a:pPr algn="r" rtl="0" eaLnBrk="0">
              <a:lnSpc>
                <a:spcPct val="90000"/>
              </a:lnSpc>
              <a:spcBef>
                <a:spcPts val="5"/>
              </a:spcBef>
              <a:tabLst/>
            </a:pPr>
            <a:r>
              <a:rPr sz="2400" kern="0" spc="-10" dirty="0">
                <a:solidFill>
                  <a:srgbClr val="595959">
                    <a:alpha val="100000"/>
                  </a:srgbClr>
                </a:solidFill>
                <a:latin typeface="Microsoft YaHei"/>
                <a:ea typeface="Microsoft YaHei"/>
                <a:cs typeface="Microsoft YaHei"/>
              </a:rPr>
              <a:t>DIOR包揽双品类第</a:t>
            </a:r>
            <a:r>
              <a:rPr sz="2400" kern="0" spc="-20" dirty="0">
                <a:solidFill>
                  <a:srgbClr val="595959">
                    <a:alpha val="100000"/>
                  </a:srgbClr>
                </a:solidFill>
                <a:latin typeface="Microsoft YaHei"/>
                <a:ea typeface="Microsoft YaHei"/>
                <a:cs typeface="Microsoft YaHei"/>
              </a:rPr>
              <a:t>一，海南免税热度持续</a:t>
            </a:r>
            <a:endParaRPr lang="Microsoft YaHei" altLang="Microsoft YaHei" sz="2400" dirty="0"/>
          </a:p>
        </p:txBody>
      </p:sp>
      <p:sp>
        <p:nvSpPr>
          <p:cNvPr id="318" name="textbox 318"/>
          <p:cNvSpPr/>
          <p:nvPr/>
        </p:nvSpPr>
        <p:spPr>
          <a:xfrm>
            <a:off x="648588" y="3483101"/>
            <a:ext cx="1575435" cy="2590164"/>
          </a:xfrm>
          <a:prstGeom prst="rect">
            <a:avLst/>
          </a:prstGeom>
        </p:spPr>
        <p:txBody>
          <a:bodyPr vert="horz" wrap="square" lIns="0" tIns="0" rIns="0" bIns="0"/>
          <a:lstStyle/>
          <a:p>
            <a:pPr algn="l" rtl="0" eaLnBrk="0">
              <a:lnSpc>
                <a:spcPct val="80087"/>
              </a:lnSpc>
              <a:tabLst/>
            </a:pPr>
            <a:endParaRPr lang="Arial" altLang="Arial" sz="100" dirty="0"/>
          </a:p>
          <a:p>
            <a:pPr marL="12700" algn="l" rtl="0" eaLnBrk="0">
              <a:lnSpc>
                <a:spcPct val="82000"/>
              </a:lnSpc>
              <a:tabLst/>
            </a:pPr>
            <a:r>
              <a:rPr sz="1000" kern="0" spc="-10" dirty="0">
                <a:solidFill>
                  <a:srgbClr val="595959">
                    <a:alpha val="100000"/>
                  </a:srgbClr>
                </a:solidFill>
                <a:latin typeface="Microsoft YaHei"/>
                <a:ea typeface="Microsoft YaHei"/>
                <a:cs typeface="Microsoft YaHei"/>
              </a:rPr>
              <a:t>DIOR迪奥官方时装精品店</a:t>
            </a:r>
            <a:endParaRPr lang="Microsoft YaHei" altLang="Microsoft YaHei" sz="1000" dirty="0"/>
          </a:p>
          <a:p>
            <a:pPr marL="575309" algn="l" rtl="0" eaLnBrk="0">
              <a:lnSpc>
                <a:spcPts val="2133"/>
              </a:lnSpc>
              <a:tabLst/>
            </a:pPr>
            <a:r>
              <a:rPr sz="1000" kern="0" spc="-10" dirty="0">
                <a:solidFill>
                  <a:srgbClr val="595959">
                    <a:alpha val="100000"/>
                  </a:srgbClr>
                </a:solidFill>
                <a:latin typeface="Microsoft YaHei"/>
                <a:ea typeface="Microsoft YaHei"/>
                <a:cs typeface="Microsoft YaHei"/>
              </a:rPr>
              <a:t>周大福官方商城</a:t>
            </a:r>
            <a:endParaRPr lang="Microsoft YaHei" altLang="Microsoft YaHei" sz="1000" dirty="0"/>
          </a:p>
          <a:p>
            <a:pPr marL="322579" algn="l" rtl="0" eaLnBrk="0">
              <a:lnSpc>
                <a:spcPct val="82000"/>
              </a:lnSpc>
              <a:spcBef>
                <a:spcPts val="1155"/>
              </a:spcBef>
              <a:tabLst/>
            </a:pPr>
            <a:r>
              <a:rPr sz="1000" kern="0" spc="-10" dirty="0">
                <a:solidFill>
                  <a:srgbClr val="595959">
                    <a:alpha val="100000"/>
                  </a:srgbClr>
                </a:solidFill>
                <a:latin typeface="Microsoft YaHei"/>
                <a:ea typeface="Microsoft YaHei"/>
                <a:cs typeface="Microsoft YaHei"/>
              </a:rPr>
              <a:t>路易威登新品体验店</a:t>
            </a:r>
            <a:endParaRPr lang="Microsoft YaHei" altLang="Microsoft YaHei" sz="1000" dirty="0"/>
          </a:p>
          <a:p>
            <a:pPr marL="184150" indent="263525" algn="r" rtl="0" eaLnBrk="0">
              <a:lnSpc>
                <a:spcPct val="180000"/>
              </a:lnSpc>
              <a:spcBef>
                <a:spcPts val="29"/>
              </a:spcBef>
              <a:tabLst/>
            </a:pPr>
            <a:r>
              <a:rPr sz="1000" kern="0" spc="-10" dirty="0">
                <a:solidFill>
                  <a:srgbClr val="595959">
                    <a:alpha val="100000"/>
                  </a:srgbClr>
                </a:solidFill>
                <a:latin typeface="Microsoft YaHei"/>
                <a:ea typeface="Microsoft YaHei"/>
                <a:cs typeface="Microsoft YaHei"/>
              </a:rPr>
              <a:t>爱马仕限时体验店</a:t>
            </a:r>
            <a:r>
              <a:rPr sz="1000" kern="0" spc="1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GUCCI古驰线上旗舰店</a:t>
            </a: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卡地亚Cartier</a:t>
            </a:r>
            <a:endParaRPr lang="Microsoft YaHei" altLang="Microsoft YaHei" sz="1000" dirty="0"/>
          </a:p>
          <a:p>
            <a:pPr marL="179070" algn="l" rtl="0" eaLnBrk="0">
              <a:lnSpc>
                <a:spcPct val="82000"/>
              </a:lnSpc>
              <a:spcBef>
                <a:spcPts val="1049"/>
              </a:spcBef>
              <a:tabLst/>
            </a:pPr>
            <a:r>
              <a:rPr sz="1000" kern="0" spc="-10" dirty="0">
                <a:solidFill>
                  <a:srgbClr val="595959">
                    <a:alpha val="100000"/>
                  </a:srgbClr>
                </a:solidFill>
                <a:latin typeface="Microsoft YaHei"/>
                <a:ea typeface="Microsoft YaHei"/>
                <a:cs typeface="Microsoft YaHei"/>
              </a:rPr>
              <a:t>BVLGARI宝格丽精品店</a:t>
            </a:r>
            <a:endParaRPr lang="Microsoft YaHei" altLang="Microsoft YaHei" sz="1000" dirty="0"/>
          </a:p>
          <a:p>
            <a:pPr algn="r" rtl="0" eaLnBrk="0">
              <a:lnSpc>
                <a:spcPts val="2138"/>
              </a:lnSpc>
              <a:tabLst/>
            </a:pPr>
            <a:r>
              <a:rPr sz="1000" kern="0" spc="-10" dirty="0">
                <a:solidFill>
                  <a:srgbClr val="595959">
                    <a:alpha val="100000"/>
                  </a:srgbClr>
                </a:solidFill>
                <a:latin typeface="Microsoft YaHei"/>
                <a:ea typeface="Microsoft YaHei"/>
                <a:cs typeface="Microsoft YaHei"/>
              </a:rPr>
              <a:t>LOUIS VUITTON路易威…</a:t>
            </a:r>
            <a:endParaRPr lang="Microsoft YaHei" altLang="Microsoft YaHei" sz="1000" dirty="0"/>
          </a:p>
          <a:p>
            <a:pPr marL="330200" algn="l" rtl="0" eaLnBrk="0">
              <a:lnSpc>
                <a:spcPct val="81000"/>
              </a:lnSpc>
              <a:spcBef>
                <a:spcPts val="1161"/>
              </a:spcBef>
              <a:tabLst/>
            </a:pPr>
            <a:r>
              <a:rPr sz="1000" kern="0" spc="-10" dirty="0">
                <a:solidFill>
                  <a:srgbClr val="595959">
                    <a:alpha val="100000"/>
                  </a:srgbClr>
                </a:solidFill>
                <a:latin typeface="Microsoft YaHei"/>
                <a:ea typeface="Microsoft YaHei"/>
                <a:cs typeface="Microsoft YaHei"/>
              </a:rPr>
              <a:t>Coach蔻驰官方平台</a:t>
            </a:r>
            <a:endParaRPr lang="Microsoft YaHei" altLang="Microsoft YaHei" sz="1000" dirty="0"/>
          </a:p>
          <a:p>
            <a:pPr marL="819150" algn="l" rtl="0" eaLnBrk="0">
              <a:lnSpc>
                <a:spcPts val="2124"/>
              </a:lnSpc>
              <a:tabLst/>
            </a:pPr>
            <a:r>
              <a:rPr sz="1000" kern="0" spc="-20" dirty="0">
                <a:solidFill>
                  <a:srgbClr val="595959">
                    <a:alpha val="100000"/>
                  </a:srgbClr>
                </a:solidFill>
                <a:latin typeface="Microsoft YaHei"/>
                <a:ea typeface="Microsoft YaHei"/>
                <a:cs typeface="Microsoft YaHei"/>
              </a:rPr>
              <a:t>GUCCI古驰</a:t>
            </a:r>
            <a:endParaRPr lang="Microsoft YaHei" altLang="Microsoft YaHei" sz="1000" dirty="0"/>
          </a:p>
        </p:txBody>
      </p:sp>
      <p:pic>
        <p:nvPicPr>
          <p:cNvPr id="320" name="picture 320"/>
          <p:cNvPicPr>
            <a:picLocks noChangeAspect="1"/>
          </p:cNvPicPr>
          <p:nvPr/>
        </p:nvPicPr>
        <p:blipFill>
          <a:blip r:embed="rId4"/>
          <a:stretch>
            <a:fillRect/>
          </a:stretch>
        </p:blipFill>
        <p:spPr>
          <a:xfrm rot="21600000">
            <a:off x="2240902" y="3471671"/>
            <a:ext cx="608977" cy="2612135"/>
          </a:xfrm>
          <a:prstGeom prst="rect">
            <a:avLst/>
          </a:prstGeom>
        </p:spPr>
      </p:pic>
      <p:sp>
        <p:nvSpPr>
          <p:cNvPr id="322" name="textbox 322"/>
          <p:cNvSpPr/>
          <p:nvPr/>
        </p:nvSpPr>
        <p:spPr>
          <a:xfrm>
            <a:off x="533500" y="6314744"/>
            <a:ext cx="6938009" cy="248284"/>
          </a:xfrm>
          <a:prstGeom prst="rect">
            <a:avLst/>
          </a:prstGeom>
        </p:spPr>
        <p:txBody>
          <a:bodyPr vert="horz" wrap="square" lIns="0" tIns="0" rIns="0" bIns="0"/>
          <a:lstStyle/>
          <a:p>
            <a:pPr algn="l" rtl="0" eaLnBrk="0">
              <a:lnSpc>
                <a:spcPct val="84048"/>
              </a:lnSpc>
              <a:tabLst/>
            </a:pPr>
            <a:endParaRPr lang="Arial" altLang="Arial" sz="100" dirty="0"/>
          </a:p>
          <a:p>
            <a:pPr marL="12700" algn="l" rtl="0" eaLnBrk="0">
              <a:lnSpc>
                <a:spcPct val="90000"/>
              </a:lnSpc>
              <a:tabLst/>
            </a:pPr>
            <a:r>
              <a:rPr sz="800" kern="0" spc="-20" dirty="0">
                <a:solidFill>
                  <a:srgbClr val="7F7F7F">
                    <a:alpha val="100000"/>
                  </a:srgbClr>
                </a:solidFill>
                <a:latin typeface="Microsoft YaHei"/>
                <a:ea typeface="Microsoft YaHei"/>
                <a:cs typeface="Microsoft YaHei"/>
              </a:rPr>
              <a:t>注释：</a:t>
            </a:r>
            <a:r>
              <a:rPr sz="800" kern="0" spc="20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1.本榜单以品牌单个小程序月活跃指数排列，不包括某品牌旗下多个小程序合计的情况；</a:t>
            </a:r>
            <a:r>
              <a:rPr sz="800" kern="0" spc="6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2.月活跃指数为MiniTracker小程序月</a:t>
            </a:r>
            <a:r>
              <a:rPr sz="800" kern="0" spc="-30" dirty="0">
                <a:solidFill>
                  <a:srgbClr val="7F7F7F">
                    <a:alpha val="100000"/>
                  </a:srgbClr>
                </a:solidFill>
                <a:latin typeface="Microsoft YaHei"/>
                <a:ea typeface="Microsoft YaHei"/>
                <a:cs typeface="Microsoft YaHei"/>
              </a:rPr>
              <a:t>活跃用户数计算所得。</a:t>
            </a:r>
            <a:endParaRPr lang="Microsoft YaHei" altLang="Microsoft YaHei" sz="800" dirty="0"/>
          </a:p>
          <a:p>
            <a:pPr marL="12700" algn="l" rtl="0" eaLnBrk="0">
              <a:lnSpc>
                <a:spcPct val="90000"/>
              </a:lnSpc>
              <a:spcBef>
                <a:spcPts val="24"/>
              </a:spcBef>
              <a:tabLst/>
            </a:pPr>
            <a:r>
              <a:rPr sz="800" kern="0" spc="-20" dirty="0">
                <a:solidFill>
                  <a:srgbClr val="7F7F7F">
                    <a:alpha val="100000"/>
                  </a:srgbClr>
                </a:solidFill>
                <a:latin typeface="Microsoft YaHei"/>
                <a:ea typeface="Microsoft YaHei"/>
                <a:cs typeface="Microsoft YaHei"/>
              </a:rPr>
              <a:t>来源：艾瑞咨询</a:t>
            </a:r>
            <a:r>
              <a:rPr sz="800" kern="0" spc="70" dirty="0">
                <a:solidFill>
                  <a:srgbClr val="7F7F7F">
                    <a:alpha val="100000"/>
                  </a:srgbClr>
                </a:solidFill>
                <a:latin typeface="Microsoft YaHei"/>
                <a:ea typeface="Microsoft YaHei"/>
                <a:cs typeface="Microsoft YaHei"/>
              </a:rPr>
              <a:t> </a:t>
            </a:r>
            <a:r>
              <a:rPr sz="800" kern="0" spc="-20" dirty="0">
                <a:solidFill>
                  <a:srgbClr val="7F7F7F">
                    <a:alpha val="100000"/>
                  </a:srgbClr>
                </a:solidFill>
                <a:latin typeface="Microsoft YaHei"/>
                <a:ea typeface="Microsoft YaHei"/>
                <a:cs typeface="Microsoft YaHei"/>
              </a:rPr>
              <a:t>MiniTracker 第三方小程序行为监测平台。</a:t>
            </a:r>
            <a:endParaRPr lang="Microsoft YaHei" altLang="Microsoft YaHei" sz="800" dirty="0"/>
          </a:p>
        </p:txBody>
      </p:sp>
      <p:sp>
        <p:nvSpPr>
          <p:cNvPr id="324" name="textbox 324"/>
          <p:cNvSpPr/>
          <p:nvPr/>
        </p:nvSpPr>
        <p:spPr>
          <a:xfrm>
            <a:off x="2753386" y="3501008"/>
            <a:ext cx="513080" cy="2595879"/>
          </a:xfrm>
          <a:prstGeom prst="rect">
            <a:avLst/>
          </a:prstGeom>
        </p:spPr>
        <p:txBody>
          <a:bodyPr vert="horz" wrap="square" lIns="0" tIns="0" rIns="0" bIns="0"/>
          <a:lstStyle/>
          <a:p>
            <a:pPr algn="l" rtl="0" eaLnBrk="0">
              <a:lnSpc>
                <a:spcPct val="86989"/>
              </a:lnSpc>
              <a:tabLst/>
            </a:pPr>
            <a:endParaRPr lang="Arial" altLang="Arial" sz="100" dirty="0"/>
          </a:p>
          <a:p>
            <a:pPr algn="r" rtl="0" eaLnBrk="0">
              <a:lnSpc>
                <a:spcPct val="84000"/>
              </a:lnSpc>
              <a:tabLst/>
            </a:pPr>
            <a:r>
              <a:rPr sz="1000" kern="0" spc="-20" dirty="0">
                <a:solidFill>
                  <a:srgbClr val="595959">
                    <a:alpha val="100000"/>
                  </a:srgbClr>
                </a:solidFill>
                <a:latin typeface="Microsoft YaHei"/>
                <a:ea typeface="Microsoft YaHei"/>
                <a:cs typeface="Microsoft YaHei"/>
              </a:rPr>
              <a:t>972.1</a:t>
            </a:r>
            <a:endParaRPr lang="Microsoft YaHei" altLang="Microsoft YaHei" sz="1000" dirty="0"/>
          </a:p>
          <a:p>
            <a:pPr marL="176529" algn="l" rtl="0" eaLnBrk="0">
              <a:lnSpc>
                <a:spcPts val="784"/>
              </a:lnSpc>
              <a:spcBef>
                <a:spcPts val="1124"/>
              </a:spcBef>
              <a:tabLst/>
            </a:pPr>
            <a:r>
              <a:rPr sz="1000" kern="0" spc="-20" dirty="0">
                <a:solidFill>
                  <a:srgbClr val="595959">
                    <a:alpha val="100000"/>
                  </a:srgbClr>
                </a:solidFill>
                <a:latin typeface="Microsoft YaHei"/>
                <a:ea typeface="Microsoft YaHei"/>
                <a:cs typeface="Microsoft YaHei"/>
              </a:rPr>
              <a:t>971.1</a:t>
            </a:r>
            <a:endParaRPr lang="Microsoft YaHei" altLang="Microsoft YaHei" sz="1000" dirty="0"/>
          </a:p>
          <a:p>
            <a:pPr marL="123825" indent="48259" algn="l" rtl="0" eaLnBrk="0">
              <a:lnSpc>
                <a:spcPct val="182000"/>
              </a:lnSpc>
              <a:spcBef>
                <a:spcPts val="36"/>
              </a:spcBef>
              <a:tabLst/>
            </a:pPr>
            <a:r>
              <a:rPr sz="1000" kern="0" spc="-20" dirty="0">
                <a:solidFill>
                  <a:srgbClr val="595959">
                    <a:alpha val="100000"/>
                  </a:srgbClr>
                </a:solidFill>
                <a:latin typeface="Microsoft YaHei"/>
                <a:ea typeface="Microsoft YaHei"/>
                <a:cs typeface="Microsoft YaHei"/>
              </a:rPr>
              <a:t>964.1</a:t>
            </a:r>
            <a:r>
              <a:rPr sz="1000" kern="0" spc="30" dirty="0">
                <a:solidFill>
                  <a:srgbClr val="595959">
                    <a:alpha val="100000"/>
                  </a:srgbClr>
                </a:solidFill>
                <a:latin typeface="Microsoft YaHei"/>
                <a:ea typeface="Microsoft YaHei"/>
                <a:cs typeface="Microsoft YaHei"/>
              </a:rPr>
              <a:t> </a:t>
            </a:r>
            <a:r>
              <a:rPr sz="1000" kern="0" spc="40" dirty="0">
                <a:solidFill>
                  <a:srgbClr val="595959">
                    <a:alpha val="100000"/>
                  </a:srgbClr>
                </a:solidFill>
                <a:latin typeface="Microsoft YaHei"/>
                <a:ea typeface="Microsoft YaHei"/>
                <a:cs typeface="Microsoft YaHei"/>
              </a:rPr>
              <a:t>945.2</a:t>
            </a:r>
            <a:r>
              <a:rPr sz="1000" kern="0" spc="10" dirty="0">
                <a:solidFill>
                  <a:srgbClr val="595959">
                    <a:alpha val="100000"/>
                  </a:srgbClr>
                </a:solidFill>
                <a:latin typeface="Microsoft YaHei"/>
                <a:ea typeface="Microsoft YaHei"/>
                <a:cs typeface="Microsoft YaHei"/>
              </a:rPr>
              <a:t>  </a:t>
            </a:r>
            <a:r>
              <a:rPr sz="1000" kern="0" spc="30" dirty="0">
                <a:solidFill>
                  <a:srgbClr val="595959">
                    <a:alpha val="100000"/>
                  </a:srgbClr>
                </a:solidFill>
                <a:latin typeface="Microsoft YaHei"/>
                <a:ea typeface="Microsoft YaHei"/>
                <a:cs typeface="Microsoft YaHei"/>
              </a:rPr>
              <a:t>934.9</a:t>
            </a:r>
            <a:r>
              <a:rPr sz="1000" kern="0" spc="10" dirty="0">
                <a:solidFill>
                  <a:srgbClr val="595959">
                    <a:alpha val="100000"/>
                  </a:srgbClr>
                </a:solidFill>
                <a:latin typeface="Microsoft YaHei"/>
                <a:ea typeface="Microsoft YaHei"/>
                <a:cs typeface="Microsoft YaHei"/>
              </a:rPr>
              <a:t>  </a:t>
            </a:r>
            <a:r>
              <a:rPr sz="1000" kern="0" spc="-20" dirty="0">
                <a:solidFill>
                  <a:srgbClr val="595959">
                    <a:alpha val="100000"/>
                  </a:srgbClr>
                </a:solidFill>
                <a:latin typeface="Microsoft YaHei"/>
                <a:ea typeface="Microsoft YaHei"/>
                <a:cs typeface="Microsoft YaHei"/>
              </a:rPr>
              <a:t>886.3</a:t>
            </a:r>
            <a:endParaRPr lang="Microsoft YaHei" altLang="Microsoft YaHei" sz="1000" dirty="0"/>
          </a:p>
          <a:p>
            <a:pPr marL="93344" algn="l" rtl="0" eaLnBrk="0">
              <a:lnSpc>
                <a:spcPct val="84000"/>
              </a:lnSpc>
              <a:spcBef>
                <a:spcPts val="1128"/>
              </a:spcBef>
              <a:tabLst/>
            </a:pPr>
            <a:r>
              <a:rPr sz="1000" kern="0" spc="-20" dirty="0">
                <a:solidFill>
                  <a:srgbClr val="595959">
                    <a:alpha val="100000"/>
                  </a:srgbClr>
                </a:solidFill>
                <a:latin typeface="Microsoft YaHei"/>
                <a:ea typeface="Microsoft YaHei"/>
                <a:cs typeface="Microsoft YaHei"/>
              </a:rPr>
              <a:t>837.5</a:t>
            </a:r>
            <a:endParaRPr lang="Microsoft YaHei" altLang="Microsoft YaHei" sz="1000" dirty="0"/>
          </a:p>
          <a:p>
            <a:pPr marL="39369" algn="l" rtl="0" eaLnBrk="0">
              <a:lnSpc>
                <a:spcPct val="84000"/>
              </a:lnSpc>
              <a:spcBef>
                <a:spcPts val="1128"/>
              </a:spcBef>
              <a:tabLst/>
            </a:pPr>
            <a:r>
              <a:rPr sz="1000" kern="0" spc="-20" dirty="0">
                <a:solidFill>
                  <a:srgbClr val="595959">
                    <a:alpha val="100000"/>
                  </a:srgbClr>
                </a:solidFill>
                <a:latin typeface="Microsoft YaHei"/>
                <a:ea typeface="Microsoft YaHei"/>
                <a:cs typeface="Microsoft YaHei"/>
              </a:rPr>
              <a:t>750.0</a:t>
            </a:r>
            <a:endParaRPr lang="Microsoft YaHei" altLang="Microsoft YaHei" sz="1000" dirty="0"/>
          </a:p>
          <a:p>
            <a:pPr marL="34290" algn="l" rtl="0" eaLnBrk="0">
              <a:lnSpc>
                <a:spcPct val="84000"/>
              </a:lnSpc>
              <a:spcBef>
                <a:spcPts val="1129"/>
              </a:spcBef>
              <a:tabLst/>
            </a:pPr>
            <a:r>
              <a:rPr sz="1000" kern="0" spc="-20" dirty="0">
                <a:solidFill>
                  <a:srgbClr val="595959">
                    <a:alpha val="100000"/>
                  </a:srgbClr>
                </a:solidFill>
                <a:latin typeface="Microsoft YaHei"/>
                <a:ea typeface="Microsoft YaHei"/>
                <a:cs typeface="Microsoft YaHei"/>
              </a:rPr>
              <a:t>742.3</a:t>
            </a:r>
            <a:endParaRPr lang="Microsoft YaHei" altLang="Microsoft YaHei" sz="1000" dirty="0"/>
          </a:p>
          <a:p>
            <a:pPr algn="l" rtl="0" eaLnBrk="0">
              <a:lnSpc>
                <a:spcPct val="104000"/>
              </a:lnSpc>
              <a:tabLst/>
            </a:pPr>
            <a:endParaRPr lang="Arial" altLang="Arial" sz="900" dirty="0"/>
          </a:p>
          <a:p>
            <a:pPr marL="12700" algn="l" rtl="0" eaLnBrk="0">
              <a:lnSpc>
                <a:spcPct val="84000"/>
              </a:lnSpc>
              <a:spcBef>
                <a:spcPts val="5"/>
              </a:spcBef>
              <a:tabLst/>
            </a:pPr>
            <a:r>
              <a:rPr sz="1000" kern="0" spc="-20" dirty="0">
                <a:solidFill>
                  <a:srgbClr val="595959">
                    <a:alpha val="100000"/>
                  </a:srgbClr>
                </a:solidFill>
                <a:latin typeface="Microsoft YaHei"/>
                <a:ea typeface="Microsoft YaHei"/>
                <a:cs typeface="Microsoft YaHei"/>
              </a:rPr>
              <a:t>707.1</a:t>
            </a:r>
            <a:endParaRPr lang="Microsoft YaHei" altLang="Microsoft YaHei" sz="1000" dirty="0"/>
          </a:p>
        </p:txBody>
      </p:sp>
      <p:sp>
        <p:nvSpPr>
          <p:cNvPr id="326" name="textbox 326"/>
          <p:cNvSpPr/>
          <p:nvPr/>
        </p:nvSpPr>
        <p:spPr>
          <a:xfrm>
            <a:off x="6383549" y="3443096"/>
            <a:ext cx="913130" cy="1421130"/>
          </a:xfrm>
          <a:prstGeom prst="rect">
            <a:avLst/>
          </a:prstGeom>
        </p:spPr>
        <p:txBody>
          <a:bodyPr vert="horz" wrap="square" lIns="0" tIns="0" rIns="0" bIns="0"/>
          <a:lstStyle/>
          <a:p>
            <a:pPr algn="l" rtl="0" eaLnBrk="0">
              <a:lnSpc>
                <a:spcPct val="83341"/>
              </a:lnSpc>
              <a:tabLst/>
            </a:pPr>
            <a:endParaRPr lang="Arial" altLang="Arial" sz="100" dirty="0"/>
          </a:p>
          <a:p>
            <a:pPr algn="r" rtl="0" eaLnBrk="0">
              <a:lnSpc>
                <a:spcPts val="1291"/>
              </a:lnSpc>
              <a:tabLst/>
            </a:pPr>
            <a:r>
              <a:rPr sz="1000" kern="0" spc="-10" dirty="0">
                <a:solidFill>
                  <a:srgbClr val="595959">
                    <a:alpha val="100000"/>
                  </a:srgbClr>
                </a:solidFill>
                <a:latin typeface="Microsoft YaHei"/>
                <a:ea typeface="Microsoft YaHei"/>
                <a:cs typeface="Microsoft YaHei"/>
              </a:rPr>
              <a:t>cdf海南免税</a:t>
            </a:r>
            <a:endParaRPr lang="Microsoft YaHei" altLang="Microsoft YaHei" sz="1000" dirty="0"/>
          </a:p>
          <a:p>
            <a:pPr algn="r" rtl="0" eaLnBrk="0">
              <a:lnSpc>
                <a:spcPts val="2400"/>
              </a:lnSpc>
              <a:tabLst/>
            </a:pPr>
            <a:r>
              <a:rPr sz="1000" kern="0" spc="-10" dirty="0">
                <a:solidFill>
                  <a:srgbClr val="595959">
                    <a:alpha val="100000"/>
                  </a:srgbClr>
                </a:solidFill>
                <a:latin typeface="Microsoft YaHei"/>
                <a:ea typeface="Microsoft YaHei"/>
                <a:cs typeface="Microsoft YaHei"/>
              </a:rPr>
              <a:t>cdf会员购</a:t>
            </a:r>
            <a:endParaRPr lang="Microsoft YaHei" altLang="Microsoft YaHei" sz="1000" dirty="0"/>
          </a:p>
          <a:p>
            <a:pPr algn="r" rtl="0" eaLnBrk="0">
              <a:lnSpc>
                <a:spcPts val="1291"/>
              </a:lnSpc>
              <a:spcBef>
                <a:spcPts val="1108"/>
              </a:spcBef>
              <a:tabLst/>
            </a:pPr>
            <a:r>
              <a:rPr sz="1000" kern="0" spc="-10" dirty="0">
                <a:solidFill>
                  <a:srgbClr val="595959">
                    <a:alpha val="100000"/>
                  </a:srgbClr>
                </a:solidFill>
                <a:latin typeface="Microsoft YaHei"/>
                <a:ea typeface="Microsoft YaHei"/>
                <a:cs typeface="Microsoft YaHei"/>
              </a:rPr>
              <a:t>cdf会员购北京</a:t>
            </a:r>
            <a:endParaRPr lang="Microsoft YaHei" altLang="Microsoft YaHei" sz="1000" dirty="0"/>
          </a:p>
          <a:p>
            <a:pPr marL="12700" algn="r" rtl="0" eaLnBrk="0">
              <a:lnSpc>
                <a:spcPct val="204000"/>
              </a:lnSpc>
              <a:spcBef>
                <a:spcPts val="2"/>
              </a:spcBef>
              <a:tabLst/>
            </a:pPr>
            <a:r>
              <a:rPr sz="1000" kern="0" spc="-10" dirty="0">
                <a:solidFill>
                  <a:srgbClr val="595959">
                    <a:alpha val="100000"/>
                  </a:srgbClr>
                </a:solidFill>
                <a:latin typeface="Microsoft YaHei"/>
                <a:ea typeface="Microsoft YaHei"/>
                <a:cs typeface="Microsoft YaHei"/>
              </a:rPr>
              <a:t>海旅免税会员购</a:t>
            </a:r>
            <a:r>
              <a:rPr sz="1000" kern="0" spc="4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cdf会员购广州</a:t>
            </a:r>
            <a:endParaRPr lang="Microsoft YaHei" altLang="Microsoft YaHei" sz="1000" dirty="0"/>
          </a:p>
        </p:txBody>
      </p:sp>
      <p:sp>
        <p:nvSpPr>
          <p:cNvPr id="328" name="textbox 328"/>
          <p:cNvSpPr/>
          <p:nvPr/>
        </p:nvSpPr>
        <p:spPr>
          <a:xfrm>
            <a:off x="6283727" y="4992242"/>
            <a:ext cx="1012825" cy="1063625"/>
          </a:xfrm>
          <a:prstGeom prst="rect">
            <a:avLst/>
          </a:prstGeom>
        </p:spPr>
        <p:txBody>
          <a:bodyPr vert="horz" wrap="square" lIns="0" tIns="0" rIns="0" bIns="0"/>
          <a:lstStyle/>
          <a:p>
            <a:pPr algn="l" rtl="0" eaLnBrk="0">
              <a:lnSpc>
                <a:spcPct val="80086"/>
              </a:lnSpc>
              <a:tabLst/>
            </a:pPr>
            <a:endParaRPr lang="Arial" altLang="Arial" sz="100" dirty="0"/>
          </a:p>
          <a:p>
            <a:pPr marL="24129" algn="l" rtl="0" eaLnBrk="0">
              <a:lnSpc>
                <a:spcPct val="82000"/>
              </a:lnSpc>
              <a:tabLst/>
            </a:pPr>
            <a:r>
              <a:rPr sz="1000" kern="0" spc="-10" dirty="0">
                <a:solidFill>
                  <a:srgbClr val="595959">
                    <a:alpha val="100000"/>
                  </a:srgbClr>
                </a:solidFill>
                <a:latin typeface="Microsoft YaHei"/>
                <a:ea typeface="Microsoft YaHei"/>
                <a:cs typeface="Microsoft YaHei"/>
              </a:rPr>
              <a:t>CNSC离岛免税购</a:t>
            </a:r>
            <a:endParaRPr lang="Microsoft YaHei" altLang="Microsoft YaHei" sz="1000" dirty="0"/>
          </a:p>
          <a:p>
            <a:pPr algn="r" rtl="0" eaLnBrk="0">
              <a:lnSpc>
                <a:spcPts val="2399"/>
              </a:lnSpc>
              <a:tabLst/>
            </a:pPr>
            <a:r>
              <a:rPr sz="1000" kern="0" spc="-10" dirty="0">
                <a:solidFill>
                  <a:srgbClr val="595959">
                    <a:alpha val="100000"/>
                  </a:srgbClr>
                </a:solidFill>
                <a:latin typeface="Microsoft YaHei"/>
                <a:ea typeface="Microsoft YaHei"/>
                <a:cs typeface="Microsoft YaHei"/>
              </a:rPr>
              <a:t>GM国免跨境</a:t>
            </a:r>
            <a:endParaRPr lang="Microsoft YaHei" altLang="Microsoft YaHei" sz="1000" dirty="0"/>
          </a:p>
          <a:p>
            <a:pPr algn="r" rtl="0" eaLnBrk="0">
              <a:lnSpc>
                <a:spcPts val="1292"/>
              </a:lnSpc>
              <a:spcBef>
                <a:spcPts val="1222"/>
              </a:spcBef>
              <a:tabLst/>
            </a:pPr>
            <a:r>
              <a:rPr sz="1000" kern="0" spc="-10" dirty="0">
                <a:solidFill>
                  <a:srgbClr val="595959">
                    <a:alpha val="100000"/>
                  </a:srgbClr>
                </a:solidFill>
                <a:latin typeface="Microsoft YaHei"/>
                <a:ea typeface="Microsoft YaHei"/>
                <a:cs typeface="Microsoft YaHei"/>
              </a:rPr>
              <a:t>cdf会员购杭州</a:t>
            </a:r>
            <a:endParaRPr lang="Microsoft YaHei" altLang="Microsoft YaHei" sz="1000" dirty="0"/>
          </a:p>
          <a:p>
            <a:pPr marL="12700" algn="l" rtl="0" eaLnBrk="0">
              <a:lnSpc>
                <a:spcPts val="2279"/>
              </a:lnSpc>
              <a:tabLst/>
            </a:pPr>
            <a:r>
              <a:rPr sz="1000" kern="0" spc="-20" dirty="0">
                <a:solidFill>
                  <a:srgbClr val="595959">
                    <a:alpha val="100000"/>
                  </a:srgbClr>
                </a:solidFill>
                <a:latin typeface="Microsoft YaHei"/>
                <a:ea typeface="Microsoft YaHei"/>
                <a:cs typeface="Microsoft YaHei"/>
              </a:rPr>
              <a:t>DFS香港官方商城</a:t>
            </a:r>
            <a:endParaRPr lang="Microsoft YaHei" altLang="Microsoft YaHei" sz="1000" dirty="0"/>
          </a:p>
        </p:txBody>
      </p:sp>
      <p:sp>
        <p:nvSpPr>
          <p:cNvPr id="330" name="textbox 330"/>
          <p:cNvSpPr/>
          <p:nvPr/>
        </p:nvSpPr>
        <p:spPr>
          <a:xfrm>
            <a:off x="523678" y="6634174"/>
            <a:ext cx="8482330" cy="133350"/>
          </a:xfrm>
          <a:prstGeom prst="rect">
            <a:avLst/>
          </a:prstGeom>
        </p:spPr>
        <p:txBody>
          <a:bodyPr vert="horz" wrap="square" lIns="0" tIns="0" rIns="0" bIns="0"/>
          <a:lstStyle/>
          <a:p>
            <a:pPr algn="l" rtl="0" eaLnBrk="0">
              <a:lnSpc>
                <a:spcPct val="84265"/>
              </a:lnSpc>
              <a:tabLst/>
            </a:pPr>
            <a:endParaRPr lang="Arial" altLang="Arial" sz="100" dirty="0"/>
          </a:p>
          <a:p>
            <a:pPr marL="12700" algn="l" rtl="0" eaLnBrk="0">
              <a:lnSpc>
                <a:spcPct val="88000"/>
              </a:lnSpc>
              <a:tabLst/>
            </a:pPr>
            <a:r>
              <a:rPr sz="800" kern="0" spc="0" dirty="0">
                <a:solidFill>
                  <a:srgbClr val="7F7F7F">
                    <a:alpha val="100000"/>
                  </a:srgbClr>
                </a:solidFill>
                <a:latin typeface="Arial"/>
                <a:ea typeface="Arial"/>
                <a:cs typeface="Arial"/>
              </a:rPr>
              <a:t>©2023.7</a:t>
            </a:r>
            <a:r>
              <a:rPr sz="800" kern="0" spc="6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iResearch</a:t>
            </a:r>
            <a:r>
              <a:rPr sz="800" kern="0" spc="80" dirty="0">
                <a:solidFill>
                  <a:srgbClr val="7F7F7F">
                    <a:alpha val="100000"/>
                  </a:srgbClr>
                </a:solidFill>
                <a:latin typeface="Arial"/>
                <a:ea typeface="Arial"/>
                <a:cs typeface="Arial"/>
              </a:rPr>
              <a:t> </a:t>
            </a:r>
            <a:r>
              <a:rPr sz="800" kern="0" spc="0" dirty="0">
                <a:solidFill>
                  <a:srgbClr val="7F7F7F">
                    <a:alpha val="100000"/>
                  </a:srgbClr>
                </a:solidFill>
                <a:latin typeface="Arial"/>
                <a:ea typeface="Arial"/>
                <a:cs typeface="Arial"/>
              </a:rPr>
              <a:t>Inc.                                                                                                                                                                             </a:t>
            </a:r>
            <a:r>
              <a:rPr sz="800" kern="0" spc="-10" dirty="0">
                <a:solidFill>
                  <a:srgbClr val="7F7F7F">
                    <a:alpha val="100000"/>
                  </a:srgbClr>
                </a:solidFill>
                <a:latin typeface="Arial"/>
                <a:ea typeface="Arial"/>
                <a:cs typeface="Arial"/>
              </a:rPr>
              <a:t>                                       www.iresearch.com.cn           </a:t>
            </a:r>
            <a:r>
              <a:rPr sz="1200" kern="0" spc="-10" baseline="-4340" dirty="0">
                <a:solidFill>
                  <a:srgbClr val="7F7F7F">
                    <a:alpha val="100000"/>
                  </a:srgbClr>
                </a:solidFill>
                <a:latin typeface="Microsoft YaHei"/>
                <a:ea typeface="Microsoft YaHei"/>
                <a:cs typeface="Microsoft YaHei"/>
              </a:rPr>
              <a:t>9</a:t>
            </a:r>
            <a:endParaRPr lang="Microsoft YaHei" altLang="Microsoft YaHei" sz="1200" baseline="-4340" dirty="0"/>
          </a:p>
        </p:txBody>
      </p:sp>
      <p:sp>
        <p:nvSpPr>
          <p:cNvPr id="332" name="textbox 332"/>
          <p:cNvSpPr/>
          <p:nvPr/>
        </p:nvSpPr>
        <p:spPr>
          <a:xfrm>
            <a:off x="1403912" y="2875419"/>
            <a:ext cx="1553210" cy="459740"/>
          </a:xfrm>
          <a:prstGeom prst="rect">
            <a:avLst/>
          </a:prstGeom>
        </p:spPr>
        <p:txBody>
          <a:bodyPr vert="horz" wrap="square" lIns="0" tIns="0" rIns="0" bIns="0"/>
          <a:lstStyle/>
          <a:p>
            <a:pPr algn="l" rtl="0" eaLnBrk="0">
              <a:lnSpc>
                <a:spcPct val="81369"/>
              </a:lnSpc>
              <a:tabLst/>
            </a:pPr>
            <a:endParaRPr lang="Arial" altLang="Arial" sz="100" dirty="0"/>
          </a:p>
          <a:p>
            <a:pPr marL="462915" algn="l" rtl="0" eaLnBrk="0">
              <a:lnSpc>
                <a:spcPct val="90000"/>
              </a:lnSpc>
              <a:tabLst/>
            </a:pPr>
            <a:r>
              <a:rPr sz="1100" b="1" kern="0" spc="-10" dirty="0">
                <a:solidFill>
                  <a:srgbClr val="404040">
                    <a:alpha val="100000"/>
                  </a:srgbClr>
                </a:solidFill>
                <a:latin typeface="Microsoft YaHei"/>
                <a:ea typeface="Microsoft YaHei"/>
                <a:cs typeface="Microsoft YaHei"/>
              </a:rPr>
              <a:t>奢侈品牌</a:t>
            </a:r>
            <a:endParaRPr lang="Microsoft YaHei" altLang="Microsoft YaHei" sz="1100" dirty="0"/>
          </a:p>
          <a:p>
            <a:pPr algn="l" rtl="0" eaLnBrk="0">
              <a:lnSpc>
                <a:spcPct val="106000"/>
              </a:lnSpc>
              <a:tabLst/>
            </a:pPr>
            <a:endParaRPr lang="Arial" altLang="Arial" sz="900" dirty="0"/>
          </a:p>
          <a:p>
            <a:pPr algn="l" rtl="0" eaLnBrk="0">
              <a:lnSpc>
                <a:spcPct val="6459"/>
              </a:lnSpc>
              <a:tabLst/>
            </a:pPr>
            <a:endParaRPr lang="Arial" altLang="Arial" sz="1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2023.5小程序月活跃指数</a:t>
            </a:r>
            <a:endParaRPr lang="Microsoft YaHei" altLang="Microsoft YaHei" sz="1000" dirty="0"/>
          </a:p>
        </p:txBody>
      </p:sp>
      <p:pic>
        <p:nvPicPr>
          <p:cNvPr id="334" name="picture 334"/>
          <p:cNvPicPr>
            <a:picLocks noChangeAspect="1"/>
          </p:cNvPicPr>
          <p:nvPr/>
        </p:nvPicPr>
        <p:blipFill>
          <a:blip r:embed="rId5"/>
          <a:stretch>
            <a:fillRect/>
          </a:stretch>
        </p:blipFill>
        <p:spPr>
          <a:xfrm rot="21600000">
            <a:off x="1416612" y="3206600"/>
            <a:ext cx="75410" cy="75410"/>
          </a:xfrm>
          <a:prstGeom prst="rect">
            <a:avLst/>
          </a:prstGeom>
        </p:spPr>
      </p:pic>
      <p:sp>
        <p:nvSpPr>
          <p:cNvPr id="336" name="textbox 336"/>
          <p:cNvSpPr/>
          <p:nvPr/>
        </p:nvSpPr>
        <p:spPr>
          <a:xfrm>
            <a:off x="4242394" y="2875419"/>
            <a:ext cx="1553210" cy="420369"/>
          </a:xfrm>
          <a:prstGeom prst="rect">
            <a:avLst/>
          </a:prstGeom>
        </p:spPr>
        <p:txBody>
          <a:bodyPr vert="horz" wrap="square" lIns="0" tIns="0" rIns="0" bIns="0"/>
          <a:lstStyle/>
          <a:p>
            <a:pPr algn="l" rtl="0" eaLnBrk="0">
              <a:lnSpc>
                <a:spcPct val="81435"/>
              </a:lnSpc>
              <a:tabLst/>
            </a:pPr>
            <a:endParaRPr lang="Arial" altLang="Arial" sz="100" dirty="0"/>
          </a:p>
          <a:p>
            <a:pPr marL="212725" algn="l" rtl="0" eaLnBrk="0">
              <a:lnSpc>
                <a:spcPct val="90000"/>
              </a:lnSpc>
              <a:tabLst/>
            </a:pPr>
            <a:r>
              <a:rPr sz="1100" b="1" kern="0" spc="-10" dirty="0">
                <a:solidFill>
                  <a:srgbClr val="404040">
                    <a:alpha val="100000"/>
                  </a:srgbClr>
                </a:solidFill>
                <a:latin typeface="Microsoft YaHei"/>
                <a:ea typeface="Microsoft YaHei"/>
                <a:cs typeface="Microsoft YaHei"/>
              </a:rPr>
              <a:t>美妆类奢侈品牌</a:t>
            </a:r>
            <a:endParaRPr lang="Microsoft YaHei" altLang="Microsoft YaHei" sz="1100" dirty="0"/>
          </a:p>
          <a:p>
            <a:pPr algn="l" rtl="0" eaLnBrk="0">
              <a:lnSpc>
                <a:spcPct val="100000"/>
              </a:lnSpc>
              <a:tabLst/>
            </a:pPr>
            <a:endParaRPr lang="Arial" altLang="Arial" sz="7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2023.5小程序月活跃指数</a:t>
            </a:r>
            <a:endParaRPr lang="Microsoft YaHei" altLang="Microsoft YaHei" sz="1000" dirty="0"/>
          </a:p>
        </p:txBody>
      </p:sp>
      <p:pic>
        <p:nvPicPr>
          <p:cNvPr id="338" name="picture 338"/>
          <p:cNvPicPr>
            <a:picLocks noChangeAspect="1"/>
          </p:cNvPicPr>
          <p:nvPr/>
        </p:nvPicPr>
        <p:blipFill>
          <a:blip r:embed="rId6"/>
          <a:stretch>
            <a:fillRect/>
          </a:stretch>
        </p:blipFill>
        <p:spPr>
          <a:xfrm rot="21600000">
            <a:off x="4255094" y="3169390"/>
            <a:ext cx="75409" cy="75410"/>
          </a:xfrm>
          <a:prstGeom prst="rect">
            <a:avLst/>
          </a:prstGeom>
        </p:spPr>
      </p:pic>
      <p:sp>
        <p:nvSpPr>
          <p:cNvPr id="340" name="textbox 340"/>
          <p:cNvSpPr/>
          <p:nvPr/>
        </p:nvSpPr>
        <p:spPr>
          <a:xfrm>
            <a:off x="6538209" y="2875978"/>
            <a:ext cx="1553210" cy="419734"/>
          </a:xfrm>
          <a:prstGeom prst="rect">
            <a:avLst/>
          </a:prstGeom>
        </p:spPr>
        <p:txBody>
          <a:bodyPr vert="horz" wrap="square" lIns="0" tIns="0" rIns="0" bIns="0"/>
          <a:lstStyle/>
          <a:p>
            <a:pPr algn="l" rtl="0" eaLnBrk="0">
              <a:lnSpc>
                <a:spcPct val="77874"/>
              </a:lnSpc>
              <a:tabLst/>
            </a:pPr>
            <a:endParaRPr lang="Arial" altLang="Arial" sz="100" dirty="0"/>
          </a:p>
          <a:p>
            <a:pPr marL="478155" algn="l" rtl="0" eaLnBrk="0">
              <a:lnSpc>
                <a:spcPct val="90000"/>
              </a:lnSpc>
              <a:tabLst/>
            </a:pPr>
            <a:r>
              <a:rPr sz="1100" b="1" kern="0" spc="-10" dirty="0">
                <a:solidFill>
                  <a:srgbClr val="404040">
                    <a:alpha val="100000"/>
                  </a:srgbClr>
                </a:solidFill>
                <a:latin typeface="Microsoft YaHei"/>
                <a:ea typeface="Microsoft YaHei"/>
                <a:cs typeface="Microsoft YaHei"/>
              </a:rPr>
              <a:t>免税店</a:t>
            </a:r>
            <a:endParaRPr lang="Microsoft YaHei" altLang="Microsoft YaHei" sz="1100" dirty="0"/>
          </a:p>
          <a:p>
            <a:pPr algn="l" rtl="0" eaLnBrk="0">
              <a:lnSpc>
                <a:spcPct val="100000"/>
              </a:lnSpc>
              <a:tabLst/>
            </a:pPr>
            <a:endParaRPr lang="Arial" altLang="Arial" sz="700" dirty="0"/>
          </a:p>
          <a:p>
            <a:pPr marL="87630" algn="l" rtl="0" eaLnBrk="0">
              <a:lnSpc>
                <a:spcPct val="90000"/>
              </a:lnSpc>
              <a:tabLst>
                <a:tab pos="128270" algn="l"/>
              </a:tabLst>
            </a:pPr>
            <a:r>
              <a:rPr sz="1000" kern="0" spc="0" dirty="0">
                <a:solidFill>
                  <a:srgbClr val="595959">
                    <a:alpha val="100000"/>
                  </a:srgbClr>
                </a:solidFill>
                <a:latin typeface="Microsoft YaHei"/>
                <a:ea typeface="Microsoft YaHei"/>
                <a:cs typeface="Microsoft YaHei"/>
              </a:rPr>
              <a:t>	</a:t>
            </a:r>
            <a:r>
              <a:rPr sz="1000" kern="0" spc="-10" dirty="0">
                <a:solidFill>
                  <a:srgbClr val="595959">
                    <a:alpha val="100000"/>
                  </a:srgbClr>
                </a:solidFill>
                <a:latin typeface="Microsoft YaHei"/>
                <a:ea typeface="Microsoft YaHei"/>
                <a:cs typeface="Microsoft YaHei"/>
              </a:rPr>
              <a:t>2023.5小程序月活跃指数</a:t>
            </a:r>
            <a:endParaRPr lang="Microsoft YaHei" altLang="Microsoft YaHei" sz="1000" dirty="0"/>
          </a:p>
        </p:txBody>
      </p:sp>
      <p:pic>
        <p:nvPicPr>
          <p:cNvPr id="342" name="picture 342"/>
          <p:cNvPicPr>
            <a:picLocks noChangeAspect="1"/>
          </p:cNvPicPr>
          <p:nvPr/>
        </p:nvPicPr>
        <p:blipFill>
          <a:blip r:embed="rId7"/>
          <a:stretch>
            <a:fillRect/>
          </a:stretch>
        </p:blipFill>
        <p:spPr>
          <a:xfrm rot="21600000">
            <a:off x="6550909" y="3169390"/>
            <a:ext cx="75410" cy="75410"/>
          </a:xfrm>
          <a:prstGeom prst="rect">
            <a:avLst/>
          </a:prstGeom>
        </p:spPr>
      </p:pic>
      <p:pic>
        <p:nvPicPr>
          <p:cNvPr id="344" name="picture 344"/>
          <p:cNvPicPr>
            <a:picLocks noChangeAspect="1"/>
          </p:cNvPicPr>
          <p:nvPr/>
        </p:nvPicPr>
        <p:blipFill>
          <a:blip r:embed="rId8"/>
          <a:stretch>
            <a:fillRect/>
          </a:stretch>
        </p:blipFill>
        <p:spPr>
          <a:xfrm rot="21600000">
            <a:off x="7878892" y="289233"/>
            <a:ext cx="988988" cy="490439"/>
          </a:xfrm>
          <a:prstGeom prst="rect">
            <a:avLst/>
          </a:prstGeom>
        </p:spPr>
      </p:pic>
      <p:sp>
        <p:nvSpPr>
          <p:cNvPr id="346" name="path"/>
          <p:cNvSpPr/>
          <p:nvPr/>
        </p:nvSpPr>
        <p:spPr>
          <a:xfrm>
            <a:off x="0" y="0"/>
            <a:ext cx="539439" cy="538467"/>
          </a:xfrm>
          <a:custGeom>
            <a:avLst/>
            <a:gdLst/>
            <a:ahLst/>
            <a:cxnLst/>
            <a:rect l="0" t="0" r="0" b="0"/>
            <a:pathLst>
              <a:path w="849" h="847">
                <a:moveTo>
                  <a:pt x="0" y="-1"/>
                </a:moveTo>
                <a:lnTo>
                  <a:pt x="849" y="-1"/>
                </a:lnTo>
                <a:lnTo>
                  <a:pt x="0" y="847"/>
                </a:lnTo>
                <a:lnTo>
                  <a:pt x="0" y="-1"/>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348" name="textbox 348"/>
          <p:cNvSpPr/>
          <p:nvPr/>
        </p:nvSpPr>
        <p:spPr>
          <a:xfrm rot="18900000">
            <a:off x="4180" y="308914"/>
            <a:ext cx="721994" cy="188595"/>
          </a:xfrm>
          <a:prstGeom prst="rect">
            <a:avLst/>
          </a:prstGeom>
        </p:spPr>
        <p:txBody>
          <a:bodyPr vert="horz" wrap="square" lIns="0" tIns="0" rIns="0" bIns="0"/>
          <a:lstStyle/>
          <a:p>
            <a:pPr algn="l" rtl="0" eaLnBrk="0">
              <a:lnSpc>
                <a:spcPct val="171000"/>
              </a:lnSpc>
              <a:tabLst/>
            </a:pPr>
            <a:endParaRPr lang="Arial" altLang="Arial" sz="100" dirty="0"/>
          </a:p>
          <a:p>
            <a:pPr marL="12700" algn="l" rtl="0" eaLnBrk="0">
              <a:lnSpc>
                <a:spcPct val="98000"/>
              </a:lnSpc>
              <a:spcBef>
                <a:spcPts val="1"/>
              </a:spcBef>
              <a:tabLst/>
            </a:pPr>
            <a:r>
              <a:rPr sz="1000" kern="0" spc="90" dirty="0">
                <a:solidFill>
                  <a:srgbClr val="FFFFFF">
                    <a:alpha val="100000"/>
                  </a:srgbClr>
                </a:solidFill>
                <a:latin typeface="Microsoft YaHei"/>
                <a:ea typeface="Microsoft YaHei"/>
                <a:cs typeface="Microsoft YaHei"/>
              </a:rPr>
              <a:t>小程序私域</a:t>
            </a:r>
            <a:endParaRPr lang="Microsoft YaHei" altLang="Microsoft YaHei" sz="1000" dirty="0"/>
          </a:p>
        </p:txBody>
      </p:sp>
      <p:sp>
        <p:nvSpPr>
          <p:cNvPr id="350" name="textbox 350"/>
          <p:cNvSpPr/>
          <p:nvPr/>
        </p:nvSpPr>
        <p:spPr>
          <a:xfrm>
            <a:off x="5848691" y="3470528"/>
            <a:ext cx="457200" cy="400050"/>
          </a:xfrm>
          <a:prstGeom prst="rect">
            <a:avLst/>
          </a:prstGeom>
        </p:spPr>
        <p:txBody>
          <a:bodyPr vert="horz" wrap="square" lIns="0" tIns="0" rIns="0" bIns="0"/>
          <a:lstStyle/>
          <a:p>
            <a:pPr algn="l" rtl="0" eaLnBrk="0">
              <a:lnSpc>
                <a:spcPct val="83341"/>
              </a:lnSpc>
              <a:tabLst/>
            </a:pPr>
            <a:endParaRPr lang="Arial" altLang="Arial" sz="100" dirty="0"/>
          </a:p>
          <a:p>
            <a:pPr marL="54610" algn="l" rtl="0" eaLnBrk="0">
              <a:lnSpc>
                <a:spcPts val="785"/>
              </a:lnSpc>
              <a:tabLst/>
            </a:pPr>
            <a:r>
              <a:rPr sz="1000" kern="0" spc="-20" dirty="0">
                <a:solidFill>
                  <a:srgbClr val="595959">
                    <a:alpha val="100000"/>
                  </a:srgbClr>
                </a:solidFill>
                <a:latin typeface="Microsoft YaHei"/>
                <a:ea typeface="Microsoft YaHei"/>
                <a:cs typeface="Microsoft YaHei"/>
              </a:rPr>
              <a:t>1000.0</a:t>
            </a:r>
            <a:endParaRPr lang="Microsoft YaHei" altLang="Microsoft YaHei" sz="1000" dirty="0"/>
          </a:p>
          <a:p>
            <a:pPr marL="12700" algn="l" rtl="0" eaLnBrk="0">
              <a:lnSpc>
                <a:spcPts val="2160"/>
              </a:lnSpc>
              <a:tabLst/>
            </a:pPr>
            <a:r>
              <a:rPr sz="1000" kern="0" spc="-20" dirty="0">
                <a:solidFill>
                  <a:srgbClr val="595959">
                    <a:alpha val="100000"/>
                  </a:srgbClr>
                </a:solidFill>
                <a:latin typeface="Microsoft YaHei"/>
                <a:ea typeface="Microsoft YaHei"/>
                <a:cs typeface="Microsoft YaHei"/>
              </a:rPr>
              <a:t>939.9</a:t>
            </a:r>
            <a:endParaRPr lang="Microsoft YaHei" altLang="Microsoft YaHei" sz="1000" dirty="0"/>
          </a:p>
        </p:txBody>
      </p:sp>
      <p:sp>
        <p:nvSpPr>
          <p:cNvPr id="352" name="textbox 352"/>
          <p:cNvSpPr/>
          <p:nvPr/>
        </p:nvSpPr>
        <p:spPr>
          <a:xfrm>
            <a:off x="5580303" y="5665596"/>
            <a:ext cx="357504" cy="427990"/>
          </a:xfrm>
          <a:prstGeom prst="rect">
            <a:avLst/>
          </a:prstGeom>
        </p:spPr>
        <p:txBody>
          <a:bodyPr vert="horz" wrap="square" lIns="0" tIns="0" rIns="0" bIns="0"/>
          <a:lstStyle/>
          <a:p>
            <a:pPr algn="l" rtl="0" eaLnBrk="0">
              <a:lnSpc>
                <a:spcPct val="83656"/>
              </a:lnSpc>
              <a:tabLst/>
            </a:pPr>
            <a:endParaRPr lang="Arial" altLang="Arial" sz="100" dirty="0"/>
          </a:p>
          <a:p>
            <a:pPr marL="16509" algn="l" rtl="0" eaLnBrk="0">
              <a:lnSpc>
                <a:spcPct val="84000"/>
              </a:lnSpc>
              <a:tabLst/>
            </a:pPr>
            <a:r>
              <a:rPr sz="1000" kern="0" spc="-10" dirty="0">
                <a:solidFill>
                  <a:srgbClr val="595959">
                    <a:alpha val="100000"/>
                  </a:srgbClr>
                </a:solidFill>
                <a:latin typeface="Microsoft YaHei"/>
                <a:ea typeface="Microsoft YaHei"/>
                <a:cs typeface="Microsoft YaHei"/>
              </a:rPr>
              <a:t>496.3</a:t>
            </a:r>
            <a:endParaRPr lang="Microsoft YaHei" altLang="Microsoft YaHei" sz="1000" dirty="0"/>
          </a:p>
          <a:p>
            <a:pPr algn="l" rtl="0" eaLnBrk="0">
              <a:lnSpc>
                <a:spcPct val="106000"/>
              </a:lnSpc>
              <a:tabLst/>
            </a:pPr>
            <a:endParaRPr lang="Arial" altLang="Arial" sz="900" dirty="0"/>
          </a:p>
          <a:p>
            <a:pPr algn="l" rtl="0" eaLnBrk="0">
              <a:lnSpc>
                <a:spcPct val="6171"/>
              </a:lnSpc>
              <a:tabLst/>
            </a:pPr>
            <a:endParaRPr lang="Arial" altLang="Arial" sz="100" dirty="0"/>
          </a:p>
          <a:p>
            <a:pPr marL="12700" algn="l" rtl="0" eaLnBrk="0">
              <a:lnSpc>
                <a:spcPct val="84000"/>
              </a:lnSpc>
              <a:tabLst/>
            </a:pPr>
            <a:r>
              <a:rPr sz="1000" kern="0" spc="-10" dirty="0">
                <a:solidFill>
                  <a:srgbClr val="595959">
                    <a:alpha val="100000"/>
                  </a:srgbClr>
                </a:solidFill>
                <a:latin typeface="Microsoft YaHei"/>
                <a:ea typeface="Microsoft YaHei"/>
                <a:cs typeface="Microsoft YaHei"/>
              </a:rPr>
              <a:t>488.9</a:t>
            </a:r>
            <a:endParaRPr lang="Microsoft YaHei" altLang="Microsoft YaHei" sz="1000" dirty="0"/>
          </a:p>
        </p:txBody>
      </p:sp>
      <p:sp>
        <p:nvSpPr>
          <p:cNvPr id="354" name="path"/>
          <p:cNvSpPr/>
          <p:nvPr/>
        </p:nvSpPr>
        <p:spPr>
          <a:xfrm>
            <a:off x="539439" y="6588094"/>
            <a:ext cx="8093385" cy="6350"/>
          </a:xfrm>
          <a:custGeom>
            <a:avLst/>
            <a:gdLst/>
            <a:ahLst/>
            <a:cxnLst/>
            <a:rect l="0" t="0" r="0" b="0"/>
            <a:pathLst>
              <a:path w="12745" h="10">
                <a:moveTo>
                  <a:pt x="0" y="5"/>
                </a:moveTo>
                <a:lnTo>
                  <a:pt x="12745" y="5"/>
                </a:lnTo>
              </a:path>
            </a:pathLst>
          </a:custGeom>
          <a:noFill/>
          <a:ln w="6350" cap="flat">
            <a:solidFill>
              <a:srgbClr val="7F7F7F">
                <a:alpha val="100000"/>
              </a:srgbClr>
            </a:solidFill>
            <a:prstDash val="solid"/>
            <a:round/>
          </a:ln>
        </p:spPr>
        <p:txBody>
          <a:bodyPr rtlCol="0"/>
          <a:lstStyle/>
          <a:p>
            <a:pPr algn="ctr"/>
            <a:endParaRPr lang="zh-CN" altLang="en-US"/>
          </a:p>
        </p:txBody>
      </p:sp>
      <p:sp>
        <p:nvSpPr>
          <p:cNvPr id="356" name="textbox 356"/>
          <p:cNvSpPr/>
          <p:nvPr/>
        </p:nvSpPr>
        <p:spPr>
          <a:xfrm>
            <a:off x="5728077" y="4019169"/>
            <a:ext cx="347345" cy="154304"/>
          </a:xfrm>
          <a:prstGeom prst="rect">
            <a:avLst/>
          </a:prstGeom>
        </p:spPr>
        <p:txBody>
          <a:bodyPr vert="horz" wrap="square" lIns="0" tIns="0" rIns="0" bIns="0"/>
          <a:lstStyle/>
          <a:p>
            <a:pPr algn="l" rtl="0" eaLnBrk="0">
              <a:lnSpc>
                <a:spcPct val="86989"/>
              </a:lnSpc>
              <a:tabLst/>
            </a:pPr>
            <a:endParaRPr lang="Arial" altLang="Arial" sz="100" dirty="0"/>
          </a:p>
          <a:p>
            <a:pPr marL="12700" algn="l" rtl="0" eaLnBrk="0">
              <a:lnSpc>
                <a:spcPct val="84000"/>
              </a:lnSpc>
              <a:tabLst/>
            </a:pPr>
            <a:r>
              <a:rPr sz="1000" kern="0" spc="-20" dirty="0">
                <a:solidFill>
                  <a:srgbClr val="595959">
                    <a:alpha val="100000"/>
                  </a:srgbClr>
                </a:solidFill>
                <a:latin typeface="Microsoft YaHei"/>
                <a:ea typeface="Microsoft YaHei"/>
                <a:cs typeface="Microsoft YaHei"/>
              </a:rPr>
              <a:t>732.1</a:t>
            </a:r>
            <a:endParaRPr lang="Microsoft YaHei" altLang="Microsoft YaHei" sz="1000" dirty="0"/>
          </a:p>
        </p:txBody>
      </p:sp>
      <p:sp>
        <p:nvSpPr>
          <p:cNvPr id="358" name="rect"/>
          <p:cNvSpPr/>
          <p:nvPr/>
        </p:nvSpPr>
        <p:spPr>
          <a:xfrm>
            <a:off x="5228945" y="3387617"/>
            <a:ext cx="3176" cy="2743910"/>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360" name="rect"/>
          <p:cNvSpPr/>
          <p:nvPr/>
        </p:nvSpPr>
        <p:spPr>
          <a:xfrm>
            <a:off x="7410460" y="3387617"/>
            <a:ext cx="3175" cy="2743910"/>
          </a:xfrm>
          <a:prstGeom prst="rect">
            <a:avLst/>
          </a:prstGeom>
          <a:solidFill>
            <a:srgbClr val="595959">
              <a:alpha val="100000"/>
            </a:srgbClr>
          </a:solidFill>
          <a:ln cap="flat">
            <a:noFill/>
            <a:prstDash val="solid"/>
            <a:miter lim="0"/>
          </a:ln>
        </p:spPr>
        <p:txBody>
          <a:bodyPr rtlCol="0"/>
          <a:lstStyle/>
          <a:p>
            <a:pPr algn="ctr"/>
            <a:endParaRPr lang="zh-CN" altLang="en-US"/>
          </a:p>
        </p:txBody>
      </p:sp>
      <p:sp>
        <p:nvSpPr>
          <p:cNvPr id="362" name="rect"/>
          <p:cNvSpPr/>
          <p:nvPr/>
        </p:nvSpPr>
        <p:spPr>
          <a:xfrm>
            <a:off x="2239316" y="3420568"/>
            <a:ext cx="3175" cy="2712978"/>
          </a:xfrm>
          <a:prstGeom prst="rect">
            <a:avLst/>
          </a:prstGeom>
          <a:solidFill>
            <a:srgbClr val="595959">
              <a:alpha val="100000"/>
            </a:srgbClr>
          </a:solidFill>
          <a:ln cap="flat">
            <a:noFill/>
            <a:prstDash val="solid"/>
            <a:miter lim="0"/>
          </a:ln>
        </p:spPr>
        <p:txBody>
          <a:bodyPr rtlCol="0"/>
          <a:lstStyle/>
          <a:p>
            <a:pPr algn="ctr"/>
            <a:endParaRPr lang="zh-CN" alt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2023-07-28T08:07:24Z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2023-10-11T11:34:30</vt:filetime>
  </property>
</Properties>
</file>